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7" r:id="rId2"/>
    <p:sldId id="264" r:id="rId3"/>
    <p:sldId id="266" r:id="rId4"/>
    <p:sldId id="258" r:id="rId5"/>
    <p:sldId id="259" r:id="rId6"/>
    <p:sldId id="260" r:id="rId7"/>
    <p:sldId id="261" r:id="rId8"/>
    <p:sldId id="267" r:id="rId9"/>
    <p:sldId id="263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532B8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463" autoAdjust="0"/>
    <p:restoredTop sz="94660"/>
  </p:normalViewPr>
  <p:slideViewPr>
    <p:cSldViewPr>
      <p:cViewPr varScale="1">
        <p:scale>
          <a:sx n="65" d="100"/>
          <a:sy n="65" d="100"/>
        </p:scale>
        <p:origin x="-11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700" b="0" dirty="0" smtClean="0">
              <a:latin typeface="Arial" pitchFamily="34" charset="0"/>
              <a:cs typeface="Arial" pitchFamily="34" charset="0"/>
            </a:rPr>
            <a:t>NÁZEV</a:t>
          </a:r>
          <a:r>
            <a:rPr lang="cs-CZ" sz="1700" b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:</a:t>
          </a:r>
          <a:r>
            <a:rPr lang="cs-CZ" sz="1700" b="0" baseline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 </a:t>
          </a:r>
          <a:r>
            <a:rPr lang="cs-CZ" sz="1600" b="0" baseline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VY_42_INOVACE_01_CISLO </a:t>
          </a:r>
          <a:r>
            <a:rPr lang="cs-CZ" sz="1600" b="0" baseline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 A  POCETNI  OPERACE_15</a:t>
          </a:r>
          <a:endParaRPr lang="cs-CZ" sz="1600" b="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900" dirty="0" smtClean="0">
              <a:latin typeface="Arial" pitchFamily="34" charset="0"/>
              <a:cs typeface="Arial" pitchFamily="34" charset="0"/>
            </a:rPr>
            <a:t>NÁZEV ŠKOLY: </a:t>
          </a:r>
          <a:r>
            <a:rPr lang="cs-CZ" sz="1100" dirty="0" smtClean="0">
              <a:latin typeface="Arial" pitchFamily="34" charset="0"/>
              <a:cs typeface="Arial" pitchFamily="34" charset="0"/>
            </a:rPr>
            <a:t>Základní škola, Uherský Ostroh, okres Uherské Hradiště, příspěvková organizace</a:t>
          </a:r>
          <a:endParaRPr lang="cs-CZ" sz="11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AUTOR: Mgr. Andrea </a:t>
          </a:r>
          <a:r>
            <a:rPr lang="cs-CZ" sz="2000" dirty="0" err="1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Kunovjánková</a:t>
          </a:r>
          <a:endParaRPr lang="cs-CZ" sz="20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TÉMA: M – 1.B – Sčítání v oboru čísel do 10</a:t>
          </a:r>
          <a:endParaRPr lang="cs-CZ" sz="20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ČÍSLO PROJEKTU: CZ.1.07/1.4.00/21.1616 </a:t>
          </a:r>
          <a:endParaRPr lang="cs-CZ" sz="20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81B2F34-EE4D-49EB-AE1A-69A866F59F86}" type="presOf" srcId="{D8197B8C-B260-4A16-BDF4-0947B075E274}" destId="{25B08C86-7E15-44DC-BE7F-FFB55DD49D12}" srcOrd="0" destOrd="0" presId="urn:microsoft.com/office/officeart/2005/8/layout/target3"/>
    <dgm:cxn modelId="{BA74C426-229F-4E66-B2C4-1C2BE98997A7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3C7E640-C413-46BC-8533-3CB61170C6ED}" type="presOf" srcId="{D8197B8C-B260-4A16-BDF4-0947B075E274}" destId="{5A5FFA88-C948-4069-8E93-59FA12366E83}" srcOrd="1" destOrd="0" presId="urn:microsoft.com/office/officeart/2005/8/layout/target3"/>
    <dgm:cxn modelId="{BE46602F-3D34-46AE-9310-95A669A396D6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AE21533-885E-4765-B86A-5051B585A66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18112CE-05B6-42DA-B6A5-39043AD093B4}" type="presOf" srcId="{B651F6E3-6281-48DB-9319-2AEAFDAE7572}" destId="{6BB5E863-4638-4E1D-BFDE-399D028AC4ED}" srcOrd="1" destOrd="0" presId="urn:microsoft.com/office/officeart/2005/8/layout/target3"/>
    <dgm:cxn modelId="{D5EDA9AE-B3B7-4F45-9507-5A7B24BDC607}" type="presOf" srcId="{D1D4F407-5343-4D3F-B5B9-D407B03CAEB4}" destId="{D005CE8C-CC26-4C3E-AC11-E15060ECD759}" srcOrd="0" destOrd="0" presId="urn:microsoft.com/office/officeart/2005/8/layout/target3"/>
    <dgm:cxn modelId="{8832B04C-6B3F-44A2-9194-B4CFEA12E8F2}" type="presOf" srcId="{B651F6E3-6281-48DB-9319-2AEAFDAE7572}" destId="{619D679B-A015-4ECF-8348-D1034C574F40}" srcOrd="0" destOrd="0" presId="urn:microsoft.com/office/officeart/2005/8/layout/target3"/>
    <dgm:cxn modelId="{49FE1B87-F82B-4613-9369-57D001E6D71B}" type="presOf" srcId="{4C35D32F-0EAB-4CD7-82EE-45574DC2A586}" destId="{8BEBB6EC-1DAA-4CAC-8A25-BC0FCBD5DBD5}" srcOrd="0" destOrd="0" presId="urn:microsoft.com/office/officeart/2005/8/layout/target3"/>
    <dgm:cxn modelId="{C322FAA1-DAAA-4AB7-9A03-831B456AF568}" type="presOf" srcId="{D1D4F407-5343-4D3F-B5B9-D407B03CAEB4}" destId="{AED2198E-93D5-4001-81B4-73124B309672}" srcOrd="1" destOrd="0" presId="urn:microsoft.com/office/officeart/2005/8/layout/target3"/>
    <dgm:cxn modelId="{7A181479-E7A0-4D53-8185-FFCB0DD7A182}" type="presOf" srcId="{D1B46980-6531-4606-95E6-44980827E919}" destId="{6140AFEC-043D-4C43-A2F9-D0F5331DF3A3}" srcOrd="0" destOrd="0" presId="urn:microsoft.com/office/officeart/2005/8/layout/target3"/>
    <dgm:cxn modelId="{E4EAA161-A701-451F-B585-BCB17461FA7F}" type="presParOf" srcId="{333A1088-737F-45CB-B68E-254E46348037}" destId="{F5ABB229-8D3B-4694-996A-96F23CF14429}" srcOrd="0" destOrd="0" presId="urn:microsoft.com/office/officeart/2005/8/layout/target3"/>
    <dgm:cxn modelId="{CFE11416-29A7-48BB-9DD3-281ACCDCB0E9}" type="presParOf" srcId="{333A1088-737F-45CB-B68E-254E46348037}" destId="{F41139FD-01EE-4571-8B17-4FB00FC51163}" srcOrd="1" destOrd="0" presId="urn:microsoft.com/office/officeart/2005/8/layout/target3"/>
    <dgm:cxn modelId="{96A743B2-B34C-4914-AA66-18A7835C4839}" type="presParOf" srcId="{333A1088-737F-45CB-B68E-254E46348037}" destId="{D005CE8C-CC26-4C3E-AC11-E15060ECD759}" srcOrd="2" destOrd="0" presId="urn:microsoft.com/office/officeart/2005/8/layout/target3"/>
    <dgm:cxn modelId="{64E841DB-E3C9-44F9-A71C-0F56FE398B71}" type="presParOf" srcId="{333A1088-737F-45CB-B68E-254E46348037}" destId="{2C702D82-9B77-49B7-9568-BB8EB47C3372}" srcOrd="3" destOrd="0" presId="urn:microsoft.com/office/officeart/2005/8/layout/target3"/>
    <dgm:cxn modelId="{FFBF1FF9-5887-485A-945E-EE0185D5BE9A}" type="presParOf" srcId="{333A1088-737F-45CB-B68E-254E46348037}" destId="{A52A0455-90FF-4808-ABD0-F02540D31D5A}" srcOrd="4" destOrd="0" presId="urn:microsoft.com/office/officeart/2005/8/layout/target3"/>
    <dgm:cxn modelId="{88BF61D2-6FAE-434B-971B-1F5E35E292DD}" type="presParOf" srcId="{333A1088-737F-45CB-B68E-254E46348037}" destId="{6140AFEC-043D-4C43-A2F9-D0F5331DF3A3}" srcOrd="5" destOrd="0" presId="urn:microsoft.com/office/officeart/2005/8/layout/target3"/>
    <dgm:cxn modelId="{0FD8D9B4-3291-4ACB-814B-5EFD8ABB4C1E}" type="presParOf" srcId="{333A1088-737F-45CB-B68E-254E46348037}" destId="{9358AC05-5D7D-4327-9F80-1AD486AEA664}" srcOrd="6" destOrd="0" presId="urn:microsoft.com/office/officeart/2005/8/layout/target3"/>
    <dgm:cxn modelId="{0F8C3A49-2B94-4D30-8D1B-38475A47E3F7}" type="presParOf" srcId="{333A1088-737F-45CB-B68E-254E46348037}" destId="{313FC574-E1CD-4FB4-B054-0B805CE0447D}" srcOrd="7" destOrd="0" presId="urn:microsoft.com/office/officeart/2005/8/layout/target3"/>
    <dgm:cxn modelId="{A96523B4-B125-433D-8270-AC431FB6EBE8}" type="presParOf" srcId="{333A1088-737F-45CB-B68E-254E46348037}" destId="{619D679B-A015-4ECF-8348-D1034C574F40}" srcOrd="8" destOrd="0" presId="urn:microsoft.com/office/officeart/2005/8/layout/target3"/>
    <dgm:cxn modelId="{D76EBF41-9892-4606-AE24-D5ED5FB90030}" type="presParOf" srcId="{333A1088-737F-45CB-B68E-254E46348037}" destId="{322283A8-4A27-4CDA-BAE3-F381106A9174}" srcOrd="9" destOrd="0" presId="urn:microsoft.com/office/officeart/2005/8/layout/target3"/>
    <dgm:cxn modelId="{700771A5-D388-4AA2-8891-65B3A16EE32D}" type="presParOf" srcId="{333A1088-737F-45CB-B68E-254E46348037}" destId="{FFC9F71D-1B4F-4AD9-A4A6-86ADEFC8AF5C}" srcOrd="10" destOrd="0" presId="urn:microsoft.com/office/officeart/2005/8/layout/target3"/>
    <dgm:cxn modelId="{AD0FD9B2-AAD2-48CD-B367-C3E7F13A3793}" type="presParOf" srcId="{333A1088-737F-45CB-B68E-254E46348037}" destId="{25B08C86-7E15-44DC-BE7F-FFB55DD49D12}" srcOrd="11" destOrd="0" presId="urn:microsoft.com/office/officeart/2005/8/layout/target3"/>
    <dgm:cxn modelId="{3D4E498A-6802-4A57-BC1A-4CAFC2C5FA4A}" type="presParOf" srcId="{333A1088-737F-45CB-B68E-254E46348037}" destId="{76644BE8-9D7C-4C09-B250-3D10AF48CBB7}" srcOrd="12" destOrd="0" presId="urn:microsoft.com/office/officeart/2005/8/layout/target3"/>
    <dgm:cxn modelId="{7C8A5B9E-C2F8-4FBE-A02B-A2E31912BCDC}" type="presParOf" srcId="{333A1088-737F-45CB-B68E-254E46348037}" destId="{EE85B701-7295-41C0-BA7A-34D3756A2AE6}" srcOrd="13" destOrd="0" presId="urn:microsoft.com/office/officeart/2005/8/layout/target3"/>
    <dgm:cxn modelId="{D4CBFAF1-0A8A-479B-AE0B-2AEF607869C0}" type="presParOf" srcId="{333A1088-737F-45CB-B68E-254E46348037}" destId="{8BEBB6EC-1DAA-4CAC-8A25-BC0FCBD5DBD5}" srcOrd="14" destOrd="0" presId="urn:microsoft.com/office/officeart/2005/8/layout/target3"/>
    <dgm:cxn modelId="{95AEE107-F5B1-4F72-842A-10E2D30524DE}" type="presParOf" srcId="{333A1088-737F-45CB-B68E-254E46348037}" destId="{AED2198E-93D5-4001-81B4-73124B309672}" srcOrd="15" destOrd="0" presId="urn:microsoft.com/office/officeart/2005/8/layout/target3"/>
    <dgm:cxn modelId="{A8D8D87F-3E71-4E0A-B185-9F79ABE6B52C}" type="presParOf" srcId="{333A1088-737F-45CB-B68E-254E46348037}" destId="{2BE915AB-18AA-4053-B92C-3BFC9ED204BB}" srcOrd="16" destOrd="0" presId="urn:microsoft.com/office/officeart/2005/8/layout/target3"/>
    <dgm:cxn modelId="{30D7CBE5-EAD7-4B6E-8B87-4BFB0A71E09E}" type="presParOf" srcId="{333A1088-737F-45CB-B68E-254E46348037}" destId="{6BB5E863-4638-4E1D-BFDE-399D028AC4ED}" srcOrd="17" destOrd="0" presId="urn:microsoft.com/office/officeart/2005/8/layout/target3"/>
    <dgm:cxn modelId="{7DB46AD5-19F5-4AF7-BAAE-8A496E5B5FC0}" type="presParOf" srcId="{333A1088-737F-45CB-B68E-254E46348037}" destId="{5A5FFA88-C948-4069-8E93-59FA12366E83}" srcOrd="18" destOrd="0" presId="urn:microsoft.com/office/officeart/2005/8/layout/target3"/>
    <dgm:cxn modelId="{3138987F-A46C-4FF1-AD33-A8897797867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  <a:ln>
          <a:noFill/>
        </a:ln>
        <a:effectLst>
          <a:reflection blurRad="12700" stA="40000" endPos="40000" dist="25400" dir="5400000" sy="-100000" rotWithShape="0"/>
        </a:effectLst>
        <a:scene3d>
          <a:camera prst="perspectiveFront"/>
          <a:lightRig rig="glow" dir="b"/>
        </a:scene3d>
        <a:sp3d contourW="6350" prstMaterial="softEdge">
          <a:bevelT w="50800" h="25400"/>
          <a:contourClr>
            <a:schemeClr val="accent1">
              <a:hueOff val="0"/>
              <a:satOff val="0"/>
              <a:lumOff val="0"/>
              <a:alphaOff val="0"/>
              <a:tint val="100000"/>
              <a:shade val="8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ctr" rotWithShape="0">
            <a:srgbClr val="EBE9ED">
              <a:alpha val="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>
            <a:solidFill>
              <a:schemeClr val="tx1"/>
            </a:solidFill>
          </a:endParaRP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  <a:ln>
          <a:noFill/>
        </a:ln>
        <a:effectLst>
          <a:reflection blurRad="12700" stA="40000" endPos="40000" dist="25400" dir="5400000" sy="-100000" rotWithShape="0"/>
        </a:effectLst>
        <a:scene3d>
          <a:camera prst="perspectiveFront"/>
          <a:lightRig rig="glow" dir="b"/>
        </a:scene3d>
        <a:sp3d contourW="6350" prstMaterial="softEdge">
          <a:bevelT w="50800" h="25400"/>
          <a:contourClr>
            <a:schemeClr val="accent1">
              <a:hueOff val="0"/>
              <a:satOff val="0"/>
              <a:lumOff val="0"/>
              <a:alphaOff val="0"/>
              <a:tint val="100000"/>
              <a:shade val="8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ctr" rotWithShape="0">
            <a:srgbClr val="EBE9ED">
              <a:alpha val="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AUTOR: Mgr. Andrea </a:t>
          </a:r>
          <a:r>
            <a:rPr lang="cs-CZ" sz="2000" kern="1200" dirty="0" err="1" smtClean="0">
              <a:solidFill>
                <a:schemeClr val="tx1"/>
              </a:solidFill>
            </a:rPr>
            <a:t>Kunovjánková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  <a:ln>
          <a:noFill/>
        </a:ln>
        <a:effectLst>
          <a:reflection blurRad="12700" stA="40000" endPos="40000" dist="25400" dir="5400000" sy="-100000" rotWithShape="0"/>
        </a:effectLst>
        <a:scene3d>
          <a:camera prst="perspectiveFront"/>
          <a:lightRig rig="glow" dir="b"/>
        </a:scene3d>
        <a:sp3d contourW="6350" prstMaterial="softEdge">
          <a:bevelT w="50800" h="25400"/>
          <a:contourClr>
            <a:schemeClr val="accent1">
              <a:hueOff val="0"/>
              <a:satOff val="0"/>
              <a:lumOff val="0"/>
              <a:alphaOff val="0"/>
              <a:tint val="100000"/>
              <a:shade val="8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ctr" rotWithShape="0">
            <a:srgbClr val="EBE9ED">
              <a:alpha val="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0" kern="1200" dirty="0" smtClean="0"/>
            <a:t>NÁZEV</a:t>
          </a:r>
          <a:r>
            <a:rPr lang="cs-CZ" sz="1700" b="0" kern="1200" dirty="0" smtClean="0">
              <a:solidFill>
                <a:schemeClr val="tx1"/>
              </a:solidFill>
            </a:rPr>
            <a:t>:</a:t>
          </a:r>
          <a:r>
            <a:rPr lang="cs-CZ" sz="1700" b="0" kern="1200" baseline="0" dirty="0" smtClean="0">
              <a:solidFill>
                <a:schemeClr val="tx1"/>
              </a:solidFill>
            </a:rPr>
            <a:t> </a:t>
          </a:r>
          <a:r>
            <a:rPr lang="cs-CZ" sz="1600" b="0" kern="1200" baseline="0" dirty="0" smtClean="0">
              <a:solidFill>
                <a:schemeClr val="tx1"/>
              </a:solidFill>
            </a:rPr>
            <a:t>VY_42_INOVACE_01_CISLO A POCETNI OPERACE_15</a:t>
          </a:r>
          <a:endParaRPr lang="cs-CZ" sz="1600" b="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  <a:ln>
          <a:noFill/>
        </a:ln>
        <a:effectLst>
          <a:reflection blurRad="12700" stA="40000" endPos="40000" dist="25400" dir="5400000" sy="-100000" rotWithShape="0"/>
        </a:effectLst>
        <a:scene3d>
          <a:camera prst="perspectiveFront"/>
          <a:lightRig rig="glow" dir="b"/>
        </a:scene3d>
        <a:sp3d contourW="6350" prstMaterial="softEdge">
          <a:bevelT w="50800" h="25400"/>
          <a:contourClr>
            <a:schemeClr val="accent1">
              <a:hueOff val="0"/>
              <a:satOff val="0"/>
              <a:lumOff val="0"/>
              <a:alphaOff val="0"/>
              <a:tint val="100000"/>
              <a:shade val="8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ctr" rotWithShape="0">
            <a:srgbClr val="EBE9ED">
              <a:alpha val="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TÉMA: M – 1.B – Sčítání </a:t>
          </a:r>
          <a:r>
            <a:rPr lang="cs-CZ" sz="2000" kern="1200" dirty="0" smtClean="0">
              <a:solidFill>
                <a:schemeClr val="tx1"/>
              </a:solidFill>
            </a:rPr>
            <a:t>v </a:t>
          </a:r>
          <a:r>
            <a:rPr lang="cs-CZ" sz="2000" kern="1200" dirty="0" smtClean="0">
              <a:solidFill>
                <a:schemeClr val="tx1"/>
              </a:solidFill>
            </a:rPr>
            <a:t>oboru čísel do 10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  <a:ln>
          <a:noFill/>
        </a:ln>
        <a:effectLst>
          <a:reflection blurRad="12700" stA="40000" endPos="40000" dist="25400" dir="5400000" sy="-100000" rotWithShape="0"/>
        </a:effectLst>
        <a:scene3d>
          <a:camera prst="perspectiveFront"/>
          <a:lightRig rig="glow" dir="b"/>
        </a:scene3d>
        <a:sp3d contourW="6350" prstMaterial="softEdge">
          <a:bevelT w="50800" h="25400"/>
          <a:contourClr>
            <a:schemeClr val="accent1">
              <a:hueOff val="0"/>
              <a:satOff val="0"/>
              <a:lumOff val="0"/>
              <a:alphaOff val="0"/>
              <a:tint val="100000"/>
              <a:shade val="8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ctr" rotWithShape="0">
            <a:srgbClr val="EBE9ED">
              <a:alpha val="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ČÍSLO PROJEKTU: CZ.1.07/1.4.00/21.1616 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424393-C555-4B58-96A7-7C116617967D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5262B1-BE47-453C-BC79-A1065E3375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955A-EDE5-4FF3-A454-CF676A8FFF3D}" type="datetimeFigureOut">
              <a:rPr lang="en-US" smtClean="0"/>
              <a:pPr/>
              <a:t>1/27/2012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AB23B-9BF0-489E-A8C2-70A7597953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955A-EDE5-4FF3-A454-CF676A8FFF3D}" type="datetimeFigureOut">
              <a:rPr lang="en-US" smtClean="0"/>
              <a:pPr/>
              <a:t>1/27/2012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AB23B-9BF0-489E-A8C2-70A75979535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955A-EDE5-4FF3-A454-CF676A8FFF3D}" type="datetimeFigureOut">
              <a:rPr lang="en-US" smtClean="0"/>
              <a:pPr/>
              <a:t>1/27/2012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AB23B-9BF0-489E-A8C2-70A75979535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955A-EDE5-4FF3-A454-CF676A8FFF3D}" type="datetimeFigureOut">
              <a:rPr lang="en-US" smtClean="0"/>
              <a:pPr/>
              <a:t>1/27/2012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AB23B-9BF0-489E-A8C2-70A7597953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955A-EDE5-4FF3-A454-CF676A8FFF3D}" type="datetimeFigureOut">
              <a:rPr lang="en-US" smtClean="0"/>
              <a:pPr/>
              <a:t>1/27/2012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AB23B-9BF0-489E-A8C2-70A7597953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955A-EDE5-4FF3-A454-CF676A8FFF3D}" type="datetimeFigureOut">
              <a:rPr lang="en-US" smtClean="0"/>
              <a:pPr/>
              <a:t>1/27/2012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AB23B-9BF0-489E-A8C2-70A7597953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955A-EDE5-4FF3-A454-CF676A8FFF3D}" type="datetimeFigureOut">
              <a:rPr lang="en-US" smtClean="0"/>
              <a:pPr/>
              <a:t>1/27/2012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AB23B-9BF0-489E-A8C2-70A75979535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955A-EDE5-4FF3-A454-CF676A8FFF3D}" type="datetimeFigureOut">
              <a:rPr lang="en-US" smtClean="0"/>
              <a:pPr/>
              <a:t>1/27/2012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AB23B-9BF0-489E-A8C2-70A75979535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Klepnutím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955A-EDE5-4FF3-A454-CF676A8FFF3D}" type="datetimeFigureOut">
              <a:rPr lang="en-US" smtClean="0"/>
              <a:pPr/>
              <a:t>1/27/2012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AB23B-9BF0-489E-A8C2-70A75979535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955A-EDE5-4FF3-A454-CF676A8FFF3D}" type="datetimeFigureOut">
              <a:rPr lang="en-US" smtClean="0"/>
              <a:pPr/>
              <a:t>1/27/2012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AB23B-9BF0-489E-A8C2-70A7597953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EB44955A-EDE5-4FF3-A454-CF676A8FFF3D}" type="datetimeFigureOut">
              <a:rPr lang="en-US" smtClean="0"/>
              <a:pPr/>
              <a:t>1/27/2012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AB23B-9BF0-489E-A8C2-70A75979535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EB44955A-EDE5-4FF3-A454-CF676A8FFF3D}" type="datetimeFigureOut">
              <a:rPr lang="en-US" smtClean="0"/>
              <a:pPr/>
              <a:t>1/27/2012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520AB23B-9BF0-489E-A8C2-70A7597953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</a:t>
            </a:r>
            <a:endParaRPr lang="cs-CZ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dirty="0" smtClean="0">
                <a:latin typeface="Arial" pitchFamily="34" charset="0"/>
                <a:cs typeface="Arial" pitchFamily="34" charset="0"/>
              </a:rPr>
              <a:t>určeno pro žáky 1.tříd</a:t>
            </a:r>
          </a:p>
          <a:p>
            <a:pPr eaLnBrk="1" hangingPunct="1"/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 PowerPoint</a:t>
            </a:r>
          </a:p>
          <a:p>
            <a:pPr eaLnBrk="1" hangingPunct="1"/>
            <a:r>
              <a:rPr lang="cs-CZ" sz="2800" dirty="0" smtClean="0">
                <a:latin typeface="Arial" pitchFamily="34" charset="0"/>
                <a:cs typeface="Arial" pitchFamily="34" charset="0"/>
              </a:rPr>
              <a:t>určeno pro interaktivní tabuli</a:t>
            </a:r>
          </a:p>
          <a:p>
            <a:pPr eaLnBrk="1" hangingPunct="1"/>
            <a:r>
              <a:rPr lang="cs-CZ" sz="2800" dirty="0" smtClean="0">
                <a:latin typeface="Arial" pitchFamily="34" charset="0"/>
                <a:cs typeface="Arial" pitchFamily="34" charset="0"/>
              </a:rPr>
              <a:t>možno vytisknout jako pracovní listy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zařazeno v úvodní části výuky matematiky</a:t>
            </a:r>
          </a:p>
          <a:p>
            <a:pPr lvl="0"/>
            <a:r>
              <a:rPr lang="cs-CZ" sz="2800" dirty="0" smtClean="0">
                <a:latin typeface="Arial" pitchFamily="34" charset="0"/>
                <a:cs typeface="Arial" pitchFamily="34" charset="0"/>
              </a:rPr>
              <a:t>leden</a:t>
            </a:r>
          </a:p>
          <a:p>
            <a:pPr lvl="0"/>
            <a:r>
              <a:rPr lang="cs-CZ" sz="2800" dirty="0" smtClean="0">
                <a:latin typeface="Arial" pitchFamily="34" charset="0"/>
                <a:cs typeface="Arial" pitchFamily="34" charset="0"/>
              </a:rPr>
              <a:t>děti práce bavila, úkoly plnily s nadšením</a:t>
            </a:r>
            <a:r>
              <a:rPr lang="cs-CZ" sz="2800" dirty="0" smtClean="0"/>
              <a:t> 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SČÍTÁNÍ V OBORU ČÍSEL DO 10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Rozklady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Spočítej zvířátka, ovoce a zeleninu, napiš příklad.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Documents and Settings\Tatínek a maminka\Local Settings\Temporary Internet Files\Content.IE5\LLUCA7QA\MC9003264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00808"/>
            <a:ext cx="805843" cy="936104"/>
          </a:xfrm>
          <a:prstGeom prst="rect">
            <a:avLst/>
          </a:prstGeom>
          <a:noFill/>
        </p:spPr>
      </p:pic>
      <p:pic>
        <p:nvPicPr>
          <p:cNvPr id="1027" name="Picture 3" descr="C:\Documents and Settings\Tatínek a maminka\Local Settings\Temporary Internet Files\Content.IE5\EZN97I6K\MC9003561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988840"/>
            <a:ext cx="549379" cy="1152128"/>
          </a:xfrm>
          <a:prstGeom prst="rect">
            <a:avLst/>
          </a:prstGeom>
          <a:noFill/>
        </p:spPr>
      </p:pic>
      <p:pic>
        <p:nvPicPr>
          <p:cNvPr id="1028" name="Picture 4" descr="C:\Documents and Settings\Tatínek a maminka\Local Settings\Temporary Internet Files\Content.IE5\EZN97I6K\MC9000883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501008"/>
            <a:ext cx="799773" cy="864096"/>
          </a:xfrm>
          <a:prstGeom prst="rect">
            <a:avLst/>
          </a:prstGeom>
          <a:noFill/>
        </p:spPr>
      </p:pic>
      <p:pic>
        <p:nvPicPr>
          <p:cNvPr id="1029" name="Picture 5" descr="C:\Documents and Settings\Tatínek a maminka\Local Settings\Temporary Internet Files\Content.IE5\O69D2ROQ\MC9002153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3501008"/>
            <a:ext cx="648072" cy="917368"/>
          </a:xfrm>
          <a:prstGeom prst="rect">
            <a:avLst/>
          </a:prstGeom>
          <a:noFill/>
        </p:spPr>
      </p:pic>
      <p:pic>
        <p:nvPicPr>
          <p:cNvPr id="1030" name="Picture 6" descr="C:\Documents and Settings\Tatínek a maminka\Local Settings\Temporary Internet Files\Content.IE5\QGYT5UDS\MC900441781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5373216"/>
            <a:ext cx="576064" cy="576064"/>
          </a:xfrm>
          <a:prstGeom prst="rect">
            <a:avLst/>
          </a:prstGeom>
          <a:noFill/>
        </p:spPr>
      </p:pic>
      <p:pic>
        <p:nvPicPr>
          <p:cNvPr id="1031" name="Picture 7" descr="C:\Documents and Settings\Tatínek a maminka\Local Settings\Temporary Internet Files\Content.IE5\LLUCA7QA\MC90011242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5373216"/>
            <a:ext cx="864096" cy="578060"/>
          </a:xfrm>
          <a:prstGeom prst="rect">
            <a:avLst/>
          </a:prstGeom>
          <a:noFill/>
        </p:spPr>
      </p:pic>
      <p:pic>
        <p:nvPicPr>
          <p:cNvPr id="12" name="Picture 2" descr="C:\Documents and Settings\Tatínek a maminka\Local Settings\Temporary Internet Files\Content.IE5\LLUCA7QA\MC9003264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132856"/>
            <a:ext cx="805843" cy="936104"/>
          </a:xfrm>
          <a:prstGeom prst="rect">
            <a:avLst/>
          </a:prstGeom>
          <a:noFill/>
        </p:spPr>
      </p:pic>
      <p:pic>
        <p:nvPicPr>
          <p:cNvPr id="13" name="Picture 2" descr="C:\Documents and Settings\Tatínek a maminka\Local Settings\Temporary Internet Files\Content.IE5\LLUCA7QA\MC9003264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700808"/>
            <a:ext cx="805843" cy="936104"/>
          </a:xfrm>
          <a:prstGeom prst="rect">
            <a:avLst/>
          </a:prstGeom>
          <a:noFill/>
        </p:spPr>
      </p:pic>
      <p:pic>
        <p:nvPicPr>
          <p:cNvPr id="14" name="Picture 3" descr="C:\Documents and Settings\Tatínek a maminka\Local Settings\Temporary Internet Files\Content.IE5\EZN97I6K\MC9003561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700808"/>
            <a:ext cx="549379" cy="1152128"/>
          </a:xfrm>
          <a:prstGeom prst="rect">
            <a:avLst/>
          </a:prstGeom>
          <a:noFill/>
        </p:spPr>
      </p:pic>
      <p:pic>
        <p:nvPicPr>
          <p:cNvPr id="15" name="Picture 3" descr="C:\Documents and Settings\Tatínek a maminka\Local Settings\Temporary Internet Files\Content.IE5\EZN97I6K\MC9003561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1988840"/>
            <a:ext cx="549379" cy="1152128"/>
          </a:xfrm>
          <a:prstGeom prst="rect">
            <a:avLst/>
          </a:prstGeom>
          <a:noFill/>
        </p:spPr>
      </p:pic>
      <p:pic>
        <p:nvPicPr>
          <p:cNvPr id="16" name="Picture 3" descr="C:\Documents and Settings\Tatínek a maminka\Local Settings\Temporary Internet Files\Content.IE5\EZN97I6K\MC9003561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700808"/>
            <a:ext cx="549379" cy="1152128"/>
          </a:xfrm>
          <a:prstGeom prst="rect">
            <a:avLst/>
          </a:prstGeom>
          <a:noFill/>
        </p:spPr>
      </p:pic>
      <p:pic>
        <p:nvPicPr>
          <p:cNvPr id="17" name="Picture 3" descr="C:\Documents and Settings\Tatínek a maminka\Local Settings\Temporary Internet Files\Content.IE5\EZN97I6K\MC9003561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988840"/>
            <a:ext cx="549379" cy="1152128"/>
          </a:xfrm>
          <a:prstGeom prst="rect">
            <a:avLst/>
          </a:prstGeom>
          <a:noFill/>
        </p:spPr>
      </p:pic>
      <p:pic>
        <p:nvPicPr>
          <p:cNvPr id="18" name="Picture 3" descr="C:\Documents and Settings\Tatínek a maminka\Local Settings\Temporary Internet Files\Content.IE5\EZN97I6K\MC9003561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700808"/>
            <a:ext cx="549379" cy="1152128"/>
          </a:xfrm>
          <a:prstGeom prst="rect">
            <a:avLst/>
          </a:prstGeom>
          <a:noFill/>
        </p:spPr>
      </p:pic>
      <p:pic>
        <p:nvPicPr>
          <p:cNvPr id="19" name="Picture 3" descr="C:\Documents and Settings\Tatínek a maminka\Local Settings\Temporary Internet Files\Content.IE5\EZN97I6K\MC9003561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988840"/>
            <a:ext cx="549379" cy="1152128"/>
          </a:xfrm>
          <a:prstGeom prst="rect">
            <a:avLst/>
          </a:prstGeom>
          <a:noFill/>
        </p:spPr>
      </p:pic>
      <p:pic>
        <p:nvPicPr>
          <p:cNvPr id="20" name="Picture 4" descr="C:\Documents and Settings\Tatínek a maminka\Local Settings\Temporary Internet Files\Content.IE5\EZN97I6K\MC9000883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4077072"/>
            <a:ext cx="799773" cy="864096"/>
          </a:xfrm>
          <a:prstGeom prst="rect">
            <a:avLst/>
          </a:prstGeom>
          <a:noFill/>
        </p:spPr>
      </p:pic>
      <p:pic>
        <p:nvPicPr>
          <p:cNvPr id="21" name="Picture 4" descr="C:\Documents and Settings\Tatínek a maminka\Local Settings\Temporary Internet Files\Content.IE5\EZN97I6K\MC9000883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3501008"/>
            <a:ext cx="799773" cy="864096"/>
          </a:xfrm>
          <a:prstGeom prst="rect">
            <a:avLst/>
          </a:prstGeom>
          <a:noFill/>
        </p:spPr>
      </p:pic>
      <p:pic>
        <p:nvPicPr>
          <p:cNvPr id="22" name="Picture 4" descr="C:\Documents and Settings\Tatínek a maminka\Local Settings\Temporary Internet Files\Content.IE5\EZN97I6K\MC9000883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4077072"/>
            <a:ext cx="799773" cy="864096"/>
          </a:xfrm>
          <a:prstGeom prst="rect">
            <a:avLst/>
          </a:prstGeom>
          <a:noFill/>
        </p:spPr>
      </p:pic>
      <p:pic>
        <p:nvPicPr>
          <p:cNvPr id="23" name="Picture 5" descr="C:\Documents and Settings\Tatínek a maminka\Local Settings\Temporary Internet Files\Content.IE5\O69D2ROQ\MC9002153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3861048"/>
            <a:ext cx="648072" cy="917368"/>
          </a:xfrm>
          <a:prstGeom prst="rect">
            <a:avLst/>
          </a:prstGeom>
          <a:noFill/>
        </p:spPr>
      </p:pic>
      <p:pic>
        <p:nvPicPr>
          <p:cNvPr id="24" name="Picture 5" descr="C:\Documents and Settings\Tatínek a maminka\Local Settings\Temporary Internet Files\Content.IE5\O69D2ROQ\MC9002153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3501008"/>
            <a:ext cx="648072" cy="917368"/>
          </a:xfrm>
          <a:prstGeom prst="rect">
            <a:avLst/>
          </a:prstGeom>
          <a:noFill/>
        </p:spPr>
      </p:pic>
      <p:pic>
        <p:nvPicPr>
          <p:cNvPr id="25" name="Picture 5" descr="C:\Documents and Settings\Tatínek a maminka\Local Settings\Temporary Internet Files\Content.IE5\O69D2ROQ\MC9002153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3933056"/>
            <a:ext cx="648072" cy="917368"/>
          </a:xfrm>
          <a:prstGeom prst="rect">
            <a:avLst/>
          </a:prstGeom>
          <a:noFill/>
        </p:spPr>
      </p:pic>
      <p:pic>
        <p:nvPicPr>
          <p:cNvPr id="26" name="Picture 5" descr="C:\Documents and Settings\Tatínek a maminka\Local Settings\Temporary Internet Files\Content.IE5\O69D2ROQ\MC9002153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3573016"/>
            <a:ext cx="648072" cy="917368"/>
          </a:xfrm>
          <a:prstGeom prst="rect">
            <a:avLst/>
          </a:prstGeom>
          <a:noFill/>
        </p:spPr>
      </p:pic>
      <p:pic>
        <p:nvPicPr>
          <p:cNvPr id="27" name="Picture 6" descr="C:\Documents and Settings\Tatínek a maminka\Local Settings\Temporary Internet Files\Content.IE5\QGYT5UDS\MC900441781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5949280"/>
            <a:ext cx="576064" cy="576064"/>
          </a:xfrm>
          <a:prstGeom prst="rect">
            <a:avLst/>
          </a:prstGeom>
          <a:noFill/>
        </p:spPr>
      </p:pic>
      <p:pic>
        <p:nvPicPr>
          <p:cNvPr id="28" name="Picture 6" descr="C:\Documents and Settings\Tatínek a maminka\Local Settings\Temporary Internet Files\Content.IE5\QGYT5UDS\MC900441781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8" y="5373216"/>
            <a:ext cx="576064" cy="576064"/>
          </a:xfrm>
          <a:prstGeom prst="rect">
            <a:avLst/>
          </a:prstGeom>
          <a:noFill/>
        </p:spPr>
      </p:pic>
      <p:pic>
        <p:nvPicPr>
          <p:cNvPr id="29" name="Picture 6" descr="C:\Documents and Settings\Tatínek a maminka\Local Settings\Temporary Internet Files\Content.IE5\QGYT5UDS\MC900441781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35696" y="5949280"/>
            <a:ext cx="576064" cy="576064"/>
          </a:xfrm>
          <a:prstGeom prst="rect">
            <a:avLst/>
          </a:prstGeom>
          <a:noFill/>
        </p:spPr>
      </p:pic>
      <p:pic>
        <p:nvPicPr>
          <p:cNvPr id="30" name="Picture 6" descr="C:\Documents and Settings\Tatínek a maminka\Local Settings\Temporary Internet Files\Content.IE5\QGYT5UDS\MC900441781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39752" y="5373216"/>
            <a:ext cx="576064" cy="576064"/>
          </a:xfrm>
          <a:prstGeom prst="rect">
            <a:avLst/>
          </a:prstGeom>
          <a:noFill/>
        </p:spPr>
      </p:pic>
      <p:pic>
        <p:nvPicPr>
          <p:cNvPr id="31" name="Picture 6" descr="C:\Documents and Settings\Tatínek a maminka\Local Settings\Temporary Internet Files\Content.IE5\QGYT5UDS\MC900441781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5949280"/>
            <a:ext cx="576064" cy="576064"/>
          </a:xfrm>
          <a:prstGeom prst="rect">
            <a:avLst/>
          </a:prstGeom>
          <a:noFill/>
        </p:spPr>
      </p:pic>
      <p:pic>
        <p:nvPicPr>
          <p:cNvPr id="32" name="Picture 6" descr="C:\Documents and Settings\Tatínek a maminka\Local Settings\Temporary Internet Files\Content.IE5\QGYT5UDS\MC900441781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5373216"/>
            <a:ext cx="576064" cy="576064"/>
          </a:xfrm>
          <a:prstGeom prst="rect">
            <a:avLst/>
          </a:prstGeom>
          <a:noFill/>
        </p:spPr>
      </p:pic>
      <p:pic>
        <p:nvPicPr>
          <p:cNvPr id="33" name="Picture 6" descr="C:\Documents and Settings\Tatínek a maminka\Local Settings\Temporary Internet Files\Content.IE5\QGYT5UDS\MC900441781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5949280"/>
            <a:ext cx="576064" cy="576064"/>
          </a:xfrm>
          <a:prstGeom prst="rect">
            <a:avLst/>
          </a:prstGeom>
          <a:noFill/>
        </p:spPr>
      </p:pic>
      <p:pic>
        <p:nvPicPr>
          <p:cNvPr id="34" name="Picture 7" descr="C:\Documents and Settings\Tatínek a maminka\Local Settings\Temporary Internet Files\Content.IE5\LLUCA7QA\MC90011242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5949280"/>
            <a:ext cx="864096" cy="578060"/>
          </a:xfrm>
          <a:prstGeom prst="rect">
            <a:avLst/>
          </a:prstGeom>
          <a:noFill/>
        </p:spPr>
      </p:pic>
      <p:cxnSp>
        <p:nvCxnSpPr>
          <p:cNvPr id="36" name="Přímá spojovací čára 35"/>
          <p:cNvCxnSpPr/>
          <p:nvPr/>
        </p:nvCxnSpPr>
        <p:spPr>
          <a:xfrm>
            <a:off x="395536" y="3284984"/>
            <a:ext cx="8229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467544" y="5085184"/>
            <a:ext cx="8229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6588224" y="2492896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+    = 10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588224" y="4221088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+    = 10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588224" y="5877272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+    = 10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4" name="Picture 5" descr="C:\Documents and Settings\Tatínek a maminka\Local Settings\Temporary Internet Files\Content.IE5\O69D2ROQ\MC9002153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3933056"/>
            <a:ext cx="648072" cy="9173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Documents and Settings\Tatínek a maminka\Local Settings\Temporary Internet Files\Content.IE5\LLUCA7QA\MC9003264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700808"/>
            <a:ext cx="805843" cy="936104"/>
          </a:xfrm>
          <a:prstGeom prst="rect">
            <a:avLst/>
          </a:prstGeom>
          <a:noFill/>
        </p:spPr>
      </p:pic>
      <p:pic>
        <p:nvPicPr>
          <p:cNvPr id="1027" name="Picture 3" descr="C:\Documents and Settings\Tatínek a maminka\Local Settings\Temporary Internet Files\Content.IE5\EZN97I6K\MC9003561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1988840"/>
            <a:ext cx="549379" cy="1152128"/>
          </a:xfrm>
          <a:prstGeom prst="rect">
            <a:avLst/>
          </a:prstGeom>
          <a:noFill/>
        </p:spPr>
      </p:pic>
      <p:pic>
        <p:nvPicPr>
          <p:cNvPr id="1028" name="Picture 4" descr="C:\Documents and Settings\Tatínek a maminka\Local Settings\Temporary Internet Files\Content.IE5\EZN97I6K\MC9000883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3501008"/>
            <a:ext cx="799773" cy="864096"/>
          </a:xfrm>
          <a:prstGeom prst="rect">
            <a:avLst/>
          </a:prstGeom>
          <a:noFill/>
        </p:spPr>
      </p:pic>
      <p:pic>
        <p:nvPicPr>
          <p:cNvPr id="1029" name="Picture 5" descr="C:\Documents and Settings\Tatínek a maminka\Local Settings\Temporary Internet Files\Content.IE5\O69D2ROQ\MC9002153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3501008"/>
            <a:ext cx="648072" cy="917368"/>
          </a:xfrm>
          <a:prstGeom prst="rect">
            <a:avLst/>
          </a:prstGeom>
          <a:noFill/>
        </p:spPr>
      </p:pic>
      <p:pic>
        <p:nvPicPr>
          <p:cNvPr id="1030" name="Picture 6" descr="C:\Documents and Settings\Tatínek a maminka\Local Settings\Temporary Internet Files\Content.IE5\QGYT5UDS\MC900441781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5373216"/>
            <a:ext cx="576064" cy="576064"/>
          </a:xfrm>
          <a:prstGeom prst="rect">
            <a:avLst/>
          </a:prstGeom>
          <a:noFill/>
        </p:spPr>
      </p:pic>
      <p:pic>
        <p:nvPicPr>
          <p:cNvPr id="1031" name="Picture 7" descr="C:\Documents and Settings\Tatínek a maminka\Local Settings\Temporary Internet Files\Content.IE5\LLUCA7QA\MC90011242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99992" y="5373216"/>
            <a:ext cx="864096" cy="578060"/>
          </a:xfrm>
          <a:prstGeom prst="rect">
            <a:avLst/>
          </a:prstGeom>
          <a:noFill/>
        </p:spPr>
      </p:pic>
      <p:pic>
        <p:nvPicPr>
          <p:cNvPr id="12" name="Picture 2" descr="C:\Documents and Settings\Tatínek a maminka\Local Settings\Temporary Internet Files\Content.IE5\LLUCA7QA\MC9003264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132856"/>
            <a:ext cx="805843" cy="936104"/>
          </a:xfrm>
          <a:prstGeom prst="rect">
            <a:avLst/>
          </a:prstGeom>
          <a:noFill/>
        </p:spPr>
      </p:pic>
      <p:pic>
        <p:nvPicPr>
          <p:cNvPr id="13" name="Picture 2" descr="C:\Documents and Settings\Tatínek a maminka\Local Settings\Temporary Internet Files\Content.IE5\LLUCA7QA\MC9003264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700808"/>
            <a:ext cx="805843" cy="936104"/>
          </a:xfrm>
          <a:prstGeom prst="rect">
            <a:avLst/>
          </a:prstGeom>
          <a:noFill/>
        </p:spPr>
      </p:pic>
      <p:pic>
        <p:nvPicPr>
          <p:cNvPr id="14" name="Picture 3" descr="C:\Documents and Settings\Tatínek a maminka\Local Settings\Temporary Internet Files\Content.IE5\EZN97I6K\MC9003561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1700808"/>
            <a:ext cx="549379" cy="1152128"/>
          </a:xfrm>
          <a:prstGeom prst="rect">
            <a:avLst/>
          </a:prstGeom>
          <a:noFill/>
        </p:spPr>
      </p:pic>
      <p:pic>
        <p:nvPicPr>
          <p:cNvPr id="15" name="Picture 3" descr="C:\Documents and Settings\Tatínek a maminka\Local Settings\Temporary Internet Files\Content.IE5\EZN97I6K\MC9003561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1988840"/>
            <a:ext cx="549379" cy="1152128"/>
          </a:xfrm>
          <a:prstGeom prst="rect">
            <a:avLst/>
          </a:prstGeom>
          <a:noFill/>
        </p:spPr>
      </p:pic>
      <p:pic>
        <p:nvPicPr>
          <p:cNvPr id="16" name="Picture 3" descr="C:\Documents and Settings\Tatínek a maminka\Local Settings\Temporary Internet Files\Content.IE5\EZN97I6K\MC9003561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1700808"/>
            <a:ext cx="549379" cy="1152128"/>
          </a:xfrm>
          <a:prstGeom prst="rect">
            <a:avLst/>
          </a:prstGeom>
          <a:noFill/>
        </p:spPr>
      </p:pic>
      <p:pic>
        <p:nvPicPr>
          <p:cNvPr id="17" name="Picture 3" descr="C:\Documents and Settings\Tatínek a maminka\Local Settings\Temporary Internet Files\Content.IE5\EZN97I6K\MC9003561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1988840"/>
            <a:ext cx="549379" cy="1152128"/>
          </a:xfrm>
          <a:prstGeom prst="rect">
            <a:avLst/>
          </a:prstGeom>
          <a:noFill/>
        </p:spPr>
      </p:pic>
      <p:pic>
        <p:nvPicPr>
          <p:cNvPr id="18" name="Picture 3" descr="C:\Documents and Settings\Tatínek a maminka\Local Settings\Temporary Internet Files\Content.IE5\EZN97I6K\MC9003561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1700808"/>
            <a:ext cx="549379" cy="1152128"/>
          </a:xfrm>
          <a:prstGeom prst="rect">
            <a:avLst/>
          </a:prstGeom>
          <a:noFill/>
        </p:spPr>
      </p:pic>
      <p:pic>
        <p:nvPicPr>
          <p:cNvPr id="19" name="Picture 3" descr="C:\Documents and Settings\Tatínek a maminka\Local Settings\Temporary Internet Files\Content.IE5\EZN97I6K\MC9003561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1988840"/>
            <a:ext cx="549379" cy="1152128"/>
          </a:xfrm>
          <a:prstGeom prst="rect">
            <a:avLst/>
          </a:prstGeom>
          <a:noFill/>
        </p:spPr>
      </p:pic>
      <p:pic>
        <p:nvPicPr>
          <p:cNvPr id="20" name="Picture 4" descr="C:\Documents and Settings\Tatínek a maminka\Local Settings\Temporary Internet Files\Content.IE5\EZN97I6K\MC9000883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4077072"/>
            <a:ext cx="799773" cy="864096"/>
          </a:xfrm>
          <a:prstGeom prst="rect">
            <a:avLst/>
          </a:prstGeom>
          <a:noFill/>
        </p:spPr>
      </p:pic>
      <p:pic>
        <p:nvPicPr>
          <p:cNvPr id="21" name="Picture 4" descr="C:\Documents and Settings\Tatínek a maminka\Local Settings\Temporary Internet Files\Content.IE5\EZN97I6K\MC9000883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3501008"/>
            <a:ext cx="799773" cy="864096"/>
          </a:xfrm>
          <a:prstGeom prst="rect">
            <a:avLst/>
          </a:prstGeom>
          <a:noFill/>
        </p:spPr>
      </p:pic>
      <p:pic>
        <p:nvPicPr>
          <p:cNvPr id="22" name="Picture 4" descr="C:\Documents and Settings\Tatínek a maminka\Local Settings\Temporary Internet Files\Content.IE5\EZN97I6K\MC9000883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79712" y="4077072"/>
            <a:ext cx="799773" cy="864096"/>
          </a:xfrm>
          <a:prstGeom prst="rect">
            <a:avLst/>
          </a:prstGeom>
          <a:noFill/>
        </p:spPr>
      </p:pic>
      <p:pic>
        <p:nvPicPr>
          <p:cNvPr id="23" name="Picture 5" descr="C:\Documents and Settings\Tatínek a maminka\Local Settings\Temporary Internet Files\Content.IE5\O69D2ROQ\MC9002153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3861048"/>
            <a:ext cx="648072" cy="917368"/>
          </a:xfrm>
          <a:prstGeom prst="rect">
            <a:avLst/>
          </a:prstGeom>
          <a:noFill/>
        </p:spPr>
      </p:pic>
      <p:pic>
        <p:nvPicPr>
          <p:cNvPr id="24" name="Picture 5" descr="C:\Documents and Settings\Tatínek a maminka\Local Settings\Temporary Internet Files\Content.IE5\O69D2ROQ\MC9002153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3501008"/>
            <a:ext cx="648072" cy="917368"/>
          </a:xfrm>
          <a:prstGeom prst="rect">
            <a:avLst/>
          </a:prstGeom>
          <a:noFill/>
        </p:spPr>
      </p:pic>
      <p:pic>
        <p:nvPicPr>
          <p:cNvPr id="25" name="Picture 5" descr="C:\Documents and Settings\Tatínek a maminka\Local Settings\Temporary Internet Files\Content.IE5\O69D2ROQ\MC9002153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3968" y="3933056"/>
            <a:ext cx="648072" cy="917368"/>
          </a:xfrm>
          <a:prstGeom prst="rect">
            <a:avLst/>
          </a:prstGeom>
          <a:noFill/>
        </p:spPr>
      </p:pic>
      <p:pic>
        <p:nvPicPr>
          <p:cNvPr id="26" name="Picture 5" descr="C:\Documents and Settings\Tatínek a maminka\Local Settings\Temporary Internet Files\Content.IE5\O69D2ROQ\MC9002153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3573016"/>
            <a:ext cx="648072" cy="917368"/>
          </a:xfrm>
          <a:prstGeom prst="rect">
            <a:avLst/>
          </a:prstGeom>
          <a:noFill/>
        </p:spPr>
      </p:pic>
      <p:pic>
        <p:nvPicPr>
          <p:cNvPr id="27" name="Picture 6" descr="C:\Documents and Settings\Tatínek a maminka\Local Settings\Temporary Internet Files\Content.IE5\QGYT5UDS\MC900441781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5949280"/>
            <a:ext cx="576064" cy="576064"/>
          </a:xfrm>
          <a:prstGeom prst="rect">
            <a:avLst/>
          </a:prstGeom>
          <a:noFill/>
        </p:spPr>
      </p:pic>
      <p:pic>
        <p:nvPicPr>
          <p:cNvPr id="28" name="Picture 6" descr="C:\Documents and Settings\Tatínek a maminka\Local Settings\Temporary Internet Files\Content.IE5\QGYT5UDS\MC900441781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03648" y="5373216"/>
            <a:ext cx="576064" cy="576064"/>
          </a:xfrm>
          <a:prstGeom prst="rect">
            <a:avLst/>
          </a:prstGeom>
          <a:noFill/>
        </p:spPr>
      </p:pic>
      <p:pic>
        <p:nvPicPr>
          <p:cNvPr id="29" name="Picture 6" descr="C:\Documents and Settings\Tatínek a maminka\Local Settings\Temporary Internet Files\Content.IE5\QGYT5UDS\MC900441781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835696" y="5949280"/>
            <a:ext cx="576064" cy="576064"/>
          </a:xfrm>
          <a:prstGeom prst="rect">
            <a:avLst/>
          </a:prstGeom>
          <a:noFill/>
        </p:spPr>
      </p:pic>
      <p:pic>
        <p:nvPicPr>
          <p:cNvPr id="30" name="Picture 6" descr="C:\Documents and Settings\Tatínek a maminka\Local Settings\Temporary Internet Files\Content.IE5\QGYT5UDS\MC900441781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39752" y="5373216"/>
            <a:ext cx="576064" cy="576064"/>
          </a:xfrm>
          <a:prstGeom prst="rect">
            <a:avLst/>
          </a:prstGeom>
          <a:noFill/>
        </p:spPr>
      </p:pic>
      <p:pic>
        <p:nvPicPr>
          <p:cNvPr id="31" name="Picture 6" descr="C:\Documents and Settings\Tatínek a maminka\Local Settings\Temporary Internet Files\Content.IE5\QGYT5UDS\MC900441781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800" y="5949280"/>
            <a:ext cx="576064" cy="576064"/>
          </a:xfrm>
          <a:prstGeom prst="rect">
            <a:avLst/>
          </a:prstGeom>
          <a:noFill/>
        </p:spPr>
      </p:pic>
      <p:pic>
        <p:nvPicPr>
          <p:cNvPr id="32" name="Picture 6" descr="C:\Documents and Settings\Tatínek a maminka\Local Settings\Temporary Internet Files\Content.IE5\QGYT5UDS\MC900441781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7864" y="5373216"/>
            <a:ext cx="576064" cy="576064"/>
          </a:xfrm>
          <a:prstGeom prst="rect">
            <a:avLst/>
          </a:prstGeom>
          <a:noFill/>
        </p:spPr>
      </p:pic>
      <p:pic>
        <p:nvPicPr>
          <p:cNvPr id="33" name="Picture 6" descr="C:\Documents and Settings\Tatínek a maminka\Local Settings\Temporary Internet Files\Content.IE5\QGYT5UDS\MC900441781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5949280"/>
            <a:ext cx="576064" cy="576064"/>
          </a:xfrm>
          <a:prstGeom prst="rect">
            <a:avLst/>
          </a:prstGeom>
          <a:noFill/>
        </p:spPr>
      </p:pic>
      <p:pic>
        <p:nvPicPr>
          <p:cNvPr id="34" name="Picture 7" descr="C:\Documents and Settings\Tatínek a maminka\Local Settings\Temporary Internet Files\Content.IE5\LLUCA7QA\MC90011242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76056" y="5949280"/>
            <a:ext cx="864096" cy="578060"/>
          </a:xfrm>
          <a:prstGeom prst="rect">
            <a:avLst/>
          </a:prstGeom>
          <a:noFill/>
        </p:spPr>
      </p:pic>
      <p:cxnSp>
        <p:nvCxnSpPr>
          <p:cNvPr id="36" name="Přímá spojovací čára 35"/>
          <p:cNvCxnSpPr/>
          <p:nvPr/>
        </p:nvCxnSpPr>
        <p:spPr>
          <a:xfrm>
            <a:off x="395536" y="3284984"/>
            <a:ext cx="8229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467544" y="5085184"/>
            <a:ext cx="8229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6588224" y="2492896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3 + 7 = 10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588224" y="4221088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4 + 6 = 10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588224" y="5877272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8 + 2 = 10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4" name="Picture 5" descr="C:\Documents and Settings\Tatínek a maminka\Local Settings\Temporary Internet Files\Content.IE5\O69D2ROQ\MC9002153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3933056"/>
            <a:ext cx="648072" cy="9173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 dir="ld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Dokresli správný počet.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rdce 3"/>
          <p:cNvSpPr/>
          <p:nvPr/>
        </p:nvSpPr>
        <p:spPr>
          <a:xfrm>
            <a:off x="179512" y="3212976"/>
            <a:ext cx="432048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899592" y="3212976"/>
            <a:ext cx="432048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899592" y="2492896"/>
            <a:ext cx="432048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179512" y="2492896"/>
            <a:ext cx="432048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179512" y="1772816"/>
            <a:ext cx="432048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131840" y="2420888"/>
            <a:ext cx="504056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779912" y="2420888"/>
            <a:ext cx="504056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220072" y="1700808"/>
            <a:ext cx="504056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4499992" y="1700808"/>
            <a:ext cx="504056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3779912" y="1700808"/>
            <a:ext cx="504056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3131840" y="1700808"/>
            <a:ext cx="504056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6228184" y="2348880"/>
            <a:ext cx="504056" cy="432048"/>
          </a:xfrm>
          <a:prstGeom prst="cloud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6228184" y="1700808"/>
            <a:ext cx="504056" cy="432048"/>
          </a:xfrm>
          <a:prstGeom prst="cloud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251520" y="4365104"/>
            <a:ext cx="432048" cy="504056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827584" y="4365104"/>
            <a:ext cx="432048" cy="504056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1475656" y="4365104"/>
            <a:ext cx="432048" cy="504056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porovnání 20"/>
          <p:cNvSpPr/>
          <p:nvPr/>
        </p:nvSpPr>
        <p:spPr>
          <a:xfrm>
            <a:off x="3203848" y="5229200"/>
            <a:ext cx="360040" cy="648072"/>
          </a:xfrm>
          <a:prstGeom prst="flowChartCol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Vývojový diagram: porovnání 21"/>
          <p:cNvSpPr/>
          <p:nvPr/>
        </p:nvSpPr>
        <p:spPr>
          <a:xfrm>
            <a:off x="3779912" y="5229200"/>
            <a:ext cx="360040" cy="648072"/>
          </a:xfrm>
          <a:prstGeom prst="flowChartCol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Vývojový diagram: porovnání 22"/>
          <p:cNvSpPr/>
          <p:nvPr/>
        </p:nvSpPr>
        <p:spPr>
          <a:xfrm>
            <a:off x="3779912" y="6093296"/>
            <a:ext cx="360040" cy="648072"/>
          </a:xfrm>
          <a:prstGeom prst="flowChartCol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Vývojový diagram: porovnání 24"/>
          <p:cNvSpPr/>
          <p:nvPr/>
        </p:nvSpPr>
        <p:spPr>
          <a:xfrm>
            <a:off x="3203848" y="6093296"/>
            <a:ext cx="360040" cy="648072"/>
          </a:xfrm>
          <a:prstGeom prst="flowChartCol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7cípá hvězda 25"/>
          <p:cNvSpPr/>
          <p:nvPr/>
        </p:nvSpPr>
        <p:spPr>
          <a:xfrm>
            <a:off x="7524328" y="5085184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7cípá hvězda 26"/>
          <p:cNvSpPr/>
          <p:nvPr/>
        </p:nvSpPr>
        <p:spPr>
          <a:xfrm>
            <a:off x="6876256" y="5877272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7cípá hvězda 27"/>
          <p:cNvSpPr/>
          <p:nvPr/>
        </p:nvSpPr>
        <p:spPr>
          <a:xfrm>
            <a:off x="6876256" y="5085184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7cípá hvězda 28"/>
          <p:cNvSpPr/>
          <p:nvPr/>
        </p:nvSpPr>
        <p:spPr>
          <a:xfrm>
            <a:off x="6228184" y="5877272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7cípá hvězda 29"/>
          <p:cNvSpPr/>
          <p:nvPr/>
        </p:nvSpPr>
        <p:spPr>
          <a:xfrm>
            <a:off x="6228184" y="5085184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7cípá hvězda 30"/>
          <p:cNvSpPr/>
          <p:nvPr/>
        </p:nvSpPr>
        <p:spPr>
          <a:xfrm>
            <a:off x="7524328" y="4365104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7cípá hvězda 31"/>
          <p:cNvSpPr/>
          <p:nvPr/>
        </p:nvSpPr>
        <p:spPr>
          <a:xfrm>
            <a:off x="6876256" y="4365104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7cípá hvězda 32"/>
          <p:cNvSpPr/>
          <p:nvPr/>
        </p:nvSpPr>
        <p:spPr>
          <a:xfrm>
            <a:off x="6228184" y="4365104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2123728" y="633478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292080" y="633478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351912" y="633478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123728" y="357301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292080" y="357301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351912" y="357301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6" name="Přímá spojovací čára 45"/>
          <p:cNvCxnSpPr/>
          <p:nvPr/>
        </p:nvCxnSpPr>
        <p:spPr>
          <a:xfrm>
            <a:off x="2915816" y="1412776"/>
            <a:ext cx="0" cy="5445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6084168" y="1412776"/>
            <a:ext cx="0" cy="5445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0" y="4077072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rdce 3"/>
          <p:cNvSpPr/>
          <p:nvPr/>
        </p:nvSpPr>
        <p:spPr>
          <a:xfrm>
            <a:off x="179512" y="3212976"/>
            <a:ext cx="432048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899592" y="3212976"/>
            <a:ext cx="432048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899592" y="2492896"/>
            <a:ext cx="432048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179512" y="2492896"/>
            <a:ext cx="432048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179512" y="1772816"/>
            <a:ext cx="432048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131840" y="2420888"/>
            <a:ext cx="504056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779912" y="2420888"/>
            <a:ext cx="504056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220072" y="1700808"/>
            <a:ext cx="504056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4499992" y="1700808"/>
            <a:ext cx="504056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3779912" y="1700808"/>
            <a:ext cx="504056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3131840" y="1700808"/>
            <a:ext cx="504056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6228184" y="2348880"/>
            <a:ext cx="504056" cy="432048"/>
          </a:xfrm>
          <a:prstGeom prst="cloud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6228184" y="1700808"/>
            <a:ext cx="504056" cy="432048"/>
          </a:xfrm>
          <a:prstGeom prst="cloud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251520" y="4365104"/>
            <a:ext cx="432048" cy="504056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827584" y="4365104"/>
            <a:ext cx="432048" cy="504056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1475656" y="4365104"/>
            <a:ext cx="432048" cy="504056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porovnání 20"/>
          <p:cNvSpPr/>
          <p:nvPr/>
        </p:nvSpPr>
        <p:spPr>
          <a:xfrm>
            <a:off x="3203848" y="5229200"/>
            <a:ext cx="360040" cy="648072"/>
          </a:xfrm>
          <a:prstGeom prst="flowChartCol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Vývojový diagram: porovnání 21"/>
          <p:cNvSpPr/>
          <p:nvPr/>
        </p:nvSpPr>
        <p:spPr>
          <a:xfrm>
            <a:off x="3779912" y="5229200"/>
            <a:ext cx="360040" cy="648072"/>
          </a:xfrm>
          <a:prstGeom prst="flowChartCol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Vývojový diagram: porovnání 22"/>
          <p:cNvSpPr/>
          <p:nvPr/>
        </p:nvSpPr>
        <p:spPr>
          <a:xfrm>
            <a:off x="3779912" y="6093296"/>
            <a:ext cx="360040" cy="648072"/>
          </a:xfrm>
          <a:prstGeom prst="flowChartCol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Vývojový diagram: porovnání 24"/>
          <p:cNvSpPr/>
          <p:nvPr/>
        </p:nvSpPr>
        <p:spPr>
          <a:xfrm>
            <a:off x="3203848" y="6093296"/>
            <a:ext cx="360040" cy="648072"/>
          </a:xfrm>
          <a:prstGeom prst="flowChartCol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7cípá hvězda 25"/>
          <p:cNvSpPr/>
          <p:nvPr/>
        </p:nvSpPr>
        <p:spPr>
          <a:xfrm>
            <a:off x="7524328" y="5085184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7cípá hvězda 26"/>
          <p:cNvSpPr/>
          <p:nvPr/>
        </p:nvSpPr>
        <p:spPr>
          <a:xfrm>
            <a:off x="6876256" y="5877272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7cípá hvězda 27"/>
          <p:cNvSpPr/>
          <p:nvPr/>
        </p:nvSpPr>
        <p:spPr>
          <a:xfrm>
            <a:off x="6876256" y="5085184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7cípá hvězda 28"/>
          <p:cNvSpPr/>
          <p:nvPr/>
        </p:nvSpPr>
        <p:spPr>
          <a:xfrm>
            <a:off x="6228184" y="5877272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7cípá hvězda 29"/>
          <p:cNvSpPr/>
          <p:nvPr/>
        </p:nvSpPr>
        <p:spPr>
          <a:xfrm>
            <a:off x="6228184" y="5085184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7cípá hvězda 30"/>
          <p:cNvSpPr/>
          <p:nvPr/>
        </p:nvSpPr>
        <p:spPr>
          <a:xfrm>
            <a:off x="7524328" y="4365104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7cípá hvězda 31"/>
          <p:cNvSpPr/>
          <p:nvPr/>
        </p:nvSpPr>
        <p:spPr>
          <a:xfrm>
            <a:off x="6876256" y="4365104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7cípá hvězda 32"/>
          <p:cNvSpPr/>
          <p:nvPr/>
        </p:nvSpPr>
        <p:spPr>
          <a:xfrm>
            <a:off x="6228184" y="4365104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2123728" y="633478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292080" y="633478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351912" y="633478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123728" y="357301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292080" y="357301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351912" y="357301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6" name="Přímá spojovací čára 45"/>
          <p:cNvCxnSpPr/>
          <p:nvPr/>
        </p:nvCxnSpPr>
        <p:spPr>
          <a:xfrm>
            <a:off x="2915816" y="1412776"/>
            <a:ext cx="0" cy="5445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6084168" y="1412776"/>
            <a:ext cx="0" cy="5445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0" y="4077072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Srdce 44"/>
          <p:cNvSpPr/>
          <p:nvPr/>
        </p:nvSpPr>
        <p:spPr>
          <a:xfrm>
            <a:off x="2267744" y="1772816"/>
            <a:ext cx="432048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rdce 46"/>
          <p:cNvSpPr/>
          <p:nvPr/>
        </p:nvSpPr>
        <p:spPr>
          <a:xfrm>
            <a:off x="899592" y="1772816"/>
            <a:ext cx="432048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rdce 47"/>
          <p:cNvSpPr/>
          <p:nvPr/>
        </p:nvSpPr>
        <p:spPr>
          <a:xfrm>
            <a:off x="1619672" y="1772816"/>
            <a:ext cx="432048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rdce 48"/>
          <p:cNvSpPr/>
          <p:nvPr/>
        </p:nvSpPr>
        <p:spPr>
          <a:xfrm>
            <a:off x="1619672" y="2492896"/>
            <a:ext cx="432048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Srdce 50"/>
          <p:cNvSpPr/>
          <p:nvPr/>
        </p:nvSpPr>
        <p:spPr>
          <a:xfrm>
            <a:off x="1619672" y="3212976"/>
            <a:ext cx="432048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eselý obličej 51"/>
          <p:cNvSpPr/>
          <p:nvPr/>
        </p:nvSpPr>
        <p:spPr>
          <a:xfrm>
            <a:off x="3131840" y="3140968"/>
            <a:ext cx="504056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eselý obličej 53"/>
          <p:cNvSpPr/>
          <p:nvPr/>
        </p:nvSpPr>
        <p:spPr>
          <a:xfrm>
            <a:off x="3779912" y="3140968"/>
            <a:ext cx="504056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eselý obličej 54"/>
          <p:cNvSpPr/>
          <p:nvPr/>
        </p:nvSpPr>
        <p:spPr>
          <a:xfrm>
            <a:off x="5220072" y="2420888"/>
            <a:ext cx="504056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eselý obličej 55"/>
          <p:cNvSpPr/>
          <p:nvPr/>
        </p:nvSpPr>
        <p:spPr>
          <a:xfrm>
            <a:off x="4499992" y="2420888"/>
            <a:ext cx="504056" cy="5040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Mrak 56"/>
          <p:cNvSpPr/>
          <p:nvPr/>
        </p:nvSpPr>
        <p:spPr>
          <a:xfrm>
            <a:off x="6228184" y="3140968"/>
            <a:ext cx="504056" cy="432048"/>
          </a:xfrm>
          <a:prstGeom prst="cloud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Mrak 57"/>
          <p:cNvSpPr/>
          <p:nvPr/>
        </p:nvSpPr>
        <p:spPr>
          <a:xfrm>
            <a:off x="6948264" y="2348880"/>
            <a:ext cx="504056" cy="432048"/>
          </a:xfrm>
          <a:prstGeom prst="cloud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Mrak 58"/>
          <p:cNvSpPr/>
          <p:nvPr/>
        </p:nvSpPr>
        <p:spPr>
          <a:xfrm>
            <a:off x="6948264" y="3140968"/>
            <a:ext cx="504056" cy="432048"/>
          </a:xfrm>
          <a:prstGeom prst="cloud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Mrak 59"/>
          <p:cNvSpPr/>
          <p:nvPr/>
        </p:nvSpPr>
        <p:spPr>
          <a:xfrm>
            <a:off x="7668344" y="3140968"/>
            <a:ext cx="504056" cy="432048"/>
          </a:xfrm>
          <a:prstGeom prst="cloud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Mrak 60"/>
          <p:cNvSpPr/>
          <p:nvPr/>
        </p:nvSpPr>
        <p:spPr>
          <a:xfrm>
            <a:off x="7668344" y="2348880"/>
            <a:ext cx="504056" cy="432048"/>
          </a:xfrm>
          <a:prstGeom prst="cloud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Mrak 61"/>
          <p:cNvSpPr/>
          <p:nvPr/>
        </p:nvSpPr>
        <p:spPr>
          <a:xfrm>
            <a:off x="8388424" y="2132856"/>
            <a:ext cx="504056" cy="432048"/>
          </a:xfrm>
          <a:prstGeom prst="cloud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Mrak 62"/>
          <p:cNvSpPr/>
          <p:nvPr/>
        </p:nvSpPr>
        <p:spPr>
          <a:xfrm>
            <a:off x="7668344" y="1700808"/>
            <a:ext cx="504056" cy="432048"/>
          </a:xfrm>
          <a:prstGeom prst="cloud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Mrak 63"/>
          <p:cNvSpPr/>
          <p:nvPr/>
        </p:nvSpPr>
        <p:spPr>
          <a:xfrm>
            <a:off x="6948264" y="1700808"/>
            <a:ext cx="504056" cy="432048"/>
          </a:xfrm>
          <a:prstGeom prst="cloud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Rovnoramenný trojúhelník 64"/>
          <p:cNvSpPr/>
          <p:nvPr/>
        </p:nvSpPr>
        <p:spPr>
          <a:xfrm>
            <a:off x="179512" y="5229200"/>
            <a:ext cx="432048" cy="504056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Rovnoramenný trojúhelník 65"/>
          <p:cNvSpPr/>
          <p:nvPr/>
        </p:nvSpPr>
        <p:spPr>
          <a:xfrm>
            <a:off x="179512" y="6093296"/>
            <a:ext cx="432048" cy="504056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Rovnoramenný trojúhelník 66"/>
          <p:cNvSpPr/>
          <p:nvPr/>
        </p:nvSpPr>
        <p:spPr>
          <a:xfrm>
            <a:off x="827584" y="5229200"/>
            <a:ext cx="432048" cy="504056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Rovnoramenný trojúhelník 67"/>
          <p:cNvSpPr/>
          <p:nvPr/>
        </p:nvSpPr>
        <p:spPr>
          <a:xfrm>
            <a:off x="827584" y="6093296"/>
            <a:ext cx="432048" cy="504056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Rovnoramenný trojúhelník 68"/>
          <p:cNvSpPr/>
          <p:nvPr/>
        </p:nvSpPr>
        <p:spPr>
          <a:xfrm>
            <a:off x="1475656" y="6093296"/>
            <a:ext cx="432048" cy="504056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Rovnoramenný trojúhelník 69"/>
          <p:cNvSpPr/>
          <p:nvPr/>
        </p:nvSpPr>
        <p:spPr>
          <a:xfrm>
            <a:off x="1475656" y="5229200"/>
            <a:ext cx="432048" cy="504056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Rovnoramenný trojúhelník 70"/>
          <p:cNvSpPr/>
          <p:nvPr/>
        </p:nvSpPr>
        <p:spPr>
          <a:xfrm>
            <a:off x="2195736" y="4581128"/>
            <a:ext cx="432048" cy="504056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ývojový diagram: porovnání 71"/>
          <p:cNvSpPr/>
          <p:nvPr/>
        </p:nvSpPr>
        <p:spPr>
          <a:xfrm>
            <a:off x="5004048" y="5229200"/>
            <a:ext cx="360040" cy="648072"/>
          </a:xfrm>
          <a:prstGeom prst="flowChartCol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3" name="Vývojový diagram: porovnání 72"/>
          <p:cNvSpPr/>
          <p:nvPr/>
        </p:nvSpPr>
        <p:spPr>
          <a:xfrm>
            <a:off x="4427984" y="5229200"/>
            <a:ext cx="360040" cy="648072"/>
          </a:xfrm>
          <a:prstGeom prst="flowChartCol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4" name="Vývojový diagram: porovnání 73"/>
          <p:cNvSpPr/>
          <p:nvPr/>
        </p:nvSpPr>
        <p:spPr>
          <a:xfrm>
            <a:off x="5004048" y="4365104"/>
            <a:ext cx="360040" cy="648072"/>
          </a:xfrm>
          <a:prstGeom prst="flowChartCol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5" name="Vývojový diagram: porovnání 74"/>
          <p:cNvSpPr/>
          <p:nvPr/>
        </p:nvSpPr>
        <p:spPr>
          <a:xfrm>
            <a:off x="4427984" y="4365104"/>
            <a:ext cx="360040" cy="648072"/>
          </a:xfrm>
          <a:prstGeom prst="flowChartCol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6" name="Vývojový diagram: porovnání 75"/>
          <p:cNvSpPr/>
          <p:nvPr/>
        </p:nvSpPr>
        <p:spPr>
          <a:xfrm>
            <a:off x="3779912" y="4365104"/>
            <a:ext cx="360040" cy="648072"/>
          </a:xfrm>
          <a:prstGeom prst="flowChartCol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7" name="Vývojový diagram: porovnání 76"/>
          <p:cNvSpPr/>
          <p:nvPr/>
        </p:nvSpPr>
        <p:spPr>
          <a:xfrm>
            <a:off x="3203848" y="4365104"/>
            <a:ext cx="360040" cy="648072"/>
          </a:xfrm>
          <a:prstGeom prst="flowChartCol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8" name="7cípá hvězda 77"/>
          <p:cNvSpPr/>
          <p:nvPr/>
        </p:nvSpPr>
        <p:spPr>
          <a:xfrm>
            <a:off x="8244408" y="5085184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7cípá hvězda 78"/>
          <p:cNvSpPr/>
          <p:nvPr/>
        </p:nvSpPr>
        <p:spPr>
          <a:xfrm>
            <a:off x="8244408" y="4365104"/>
            <a:ext cx="504056" cy="576064"/>
          </a:xfrm>
          <a:prstGeom prst="star7">
            <a:avLst/>
          </a:prstGeom>
          <a:solidFill>
            <a:srgbClr val="B532B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trips dir="ld"/>
    <p:sndAc>
      <p:stSnd>
        <p:snd r:embed="rId2" name="bomb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6000"/>
                            </p:stCondLst>
                            <p:childTnLst>
                              <p:par>
                                <p:cTn id="5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8000"/>
                            </p:stCondLst>
                            <p:childTnLst>
                              <p:par>
                                <p:cTn id="5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0"/>
                            </p:stCondLst>
                            <p:childTnLst>
                              <p:par>
                                <p:cTn id="6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5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2000"/>
                            </p:stCondLst>
                            <p:childTnLst>
                              <p:par>
                                <p:cTn id="6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4000"/>
                            </p:stCondLst>
                            <p:childTnLst>
                              <p:par>
                                <p:cTn id="7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8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000"/>
                            </p:stCondLst>
                            <p:childTnLst>
                              <p:par>
                                <p:cTn id="8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6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6000"/>
                            </p:stCondLst>
                            <p:childTnLst>
                              <p:par>
                                <p:cTn id="8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0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8000"/>
                            </p:stCondLst>
                            <p:childTnLst>
                              <p:par>
                                <p:cTn id="9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4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0"/>
                            </p:stCondLst>
                            <p:childTnLst>
                              <p:par>
                                <p:cTn id="9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8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2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7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000"/>
                            </p:stCondLst>
                            <p:childTnLst>
                              <p:par>
                                <p:cTn id="10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1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5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9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8000"/>
                            </p:stCondLst>
                            <p:childTnLst>
                              <p:par>
                                <p:cTn id="12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3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7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2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2000"/>
                            </p:stCondLst>
                            <p:childTnLst>
                              <p:par>
                                <p:cTn id="13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6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47" grpId="0" animBg="1"/>
      <p:bldP spid="48" grpId="0" animBg="1"/>
      <p:bldP spid="49" grpId="0" animBg="1"/>
      <p:bldP spid="51" grpId="0" animBg="1"/>
      <p:bldP spid="52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sz="6000" dirty="0" smtClean="0">
                <a:latin typeface="Adobe Caslon Pro"/>
              </a:rPr>
              <a:t>^ 	   </a:t>
            </a:r>
            <a:r>
              <a:rPr lang="cs-CZ" sz="6000" dirty="0" smtClean="0">
                <a:latin typeface="Adobe Caslon Pro"/>
              </a:rPr>
              <a:t> ^     ^    ^     </a:t>
            </a:r>
            <a:r>
              <a:rPr lang="cs-CZ" sz="6000" dirty="0" smtClean="0">
                <a:latin typeface="Adobe Caslon Pro"/>
              </a:rPr>
              <a:t>^     ^</a:t>
            </a:r>
          </a:p>
          <a:p>
            <a:pPr>
              <a:buNone/>
            </a:pPr>
            <a:endParaRPr lang="cs-CZ" sz="6000" dirty="0" smtClean="0">
              <a:latin typeface="Adobe Caslon Pro"/>
            </a:endParaRPr>
          </a:p>
          <a:p>
            <a:pPr>
              <a:buNone/>
            </a:pPr>
            <a:r>
              <a:rPr lang="cs-CZ" sz="6000" dirty="0" smtClean="0">
                <a:latin typeface="Adobe Caslon Pro"/>
              </a:rPr>
              <a:t>  ^     ^     ^    </a:t>
            </a:r>
            <a:r>
              <a:rPr lang="cs-CZ" sz="6000" dirty="0" smtClean="0">
                <a:latin typeface="Adobe Caslon Pro"/>
              </a:rPr>
              <a:t>^     </a:t>
            </a:r>
            <a:r>
              <a:rPr lang="cs-CZ" sz="6000" dirty="0" smtClean="0">
                <a:latin typeface="Adobe Caslon Pro"/>
              </a:rPr>
              <a:t>^    </a:t>
            </a:r>
            <a:r>
              <a:rPr lang="cs-CZ" sz="6000" dirty="0" smtClean="0">
                <a:latin typeface="Adobe Caslon Pro"/>
              </a:rPr>
              <a:t>^</a:t>
            </a:r>
            <a:endParaRPr lang="cs-CZ" sz="6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Rozlož.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171448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0" y="170080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00430" y="171448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4876" y="171448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170080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72396" y="171448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393305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57422" y="392906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14744" y="392906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32040" y="393305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57950" y="392906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72396" y="3929066"/>
            <a:ext cx="401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29322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24928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_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72000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29058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_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357554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571736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_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907704" y="24928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00034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71472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72264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_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929586" y="250030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__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358082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220072" y="472514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_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012160" y="472514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643702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_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286644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884368" y="472514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_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214414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_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000496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_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428992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643438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000232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643174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_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142976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_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strips dir="ld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sz="6000" dirty="0" smtClean="0">
                <a:latin typeface="Adobe Caslon Pro"/>
              </a:rPr>
              <a:t>^ 	   </a:t>
            </a:r>
            <a:r>
              <a:rPr lang="cs-CZ" sz="6000" dirty="0" smtClean="0">
                <a:latin typeface="Adobe Caslon Pro"/>
              </a:rPr>
              <a:t> ^     ^    ^     </a:t>
            </a:r>
            <a:r>
              <a:rPr lang="cs-CZ" sz="6000" dirty="0" smtClean="0">
                <a:latin typeface="Adobe Caslon Pro"/>
              </a:rPr>
              <a:t>^     ^</a:t>
            </a:r>
          </a:p>
          <a:p>
            <a:pPr>
              <a:buNone/>
            </a:pPr>
            <a:endParaRPr lang="cs-CZ" sz="6000" dirty="0" smtClean="0">
              <a:latin typeface="Adobe Caslon Pro"/>
            </a:endParaRPr>
          </a:p>
          <a:p>
            <a:pPr>
              <a:buNone/>
            </a:pPr>
            <a:r>
              <a:rPr lang="cs-CZ" sz="6000" dirty="0" smtClean="0">
                <a:latin typeface="Adobe Caslon Pro"/>
              </a:rPr>
              <a:t>  ^     ^     ^    </a:t>
            </a:r>
            <a:r>
              <a:rPr lang="cs-CZ" sz="6000" dirty="0" smtClean="0">
                <a:latin typeface="Adobe Caslon Pro"/>
              </a:rPr>
              <a:t>^     </a:t>
            </a:r>
            <a:r>
              <a:rPr lang="cs-CZ" sz="6000" dirty="0" smtClean="0">
                <a:latin typeface="Adobe Caslon Pro"/>
              </a:rPr>
              <a:t>^    </a:t>
            </a:r>
            <a:r>
              <a:rPr lang="cs-CZ" sz="6000" dirty="0" smtClean="0">
                <a:latin typeface="Adobe Caslon Pro"/>
              </a:rPr>
              <a:t>^</a:t>
            </a:r>
            <a:endParaRPr lang="cs-CZ" sz="6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171448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0" y="170080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00430" y="171448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4876" y="171448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170080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72396" y="171448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393305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57422" y="392906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14744" y="392906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32040" y="393305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57950" y="392906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72396" y="3929066"/>
            <a:ext cx="401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29322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24928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72000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29058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357554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571736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7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907704" y="24928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00034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115616" y="24928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71472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72264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929586" y="250030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358082" y="250030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220072" y="472514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012160" y="472514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643702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286644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884368" y="472514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214414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000496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428992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643438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000232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643174" y="471488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7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Veselý obličej 44"/>
          <p:cNvSpPr/>
          <p:nvPr/>
        </p:nvSpPr>
        <p:spPr>
          <a:xfrm>
            <a:off x="827584" y="3140968"/>
            <a:ext cx="504056" cy="504056"/>
          </a:xfrm>
          <a:prstGeom prst="smileyFac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eselý obličej 45"/>
          <p:cNvSpPr/>
          <p:nvPr/>
        </p:nvSpPr>
        <p:spPr>
          <a:xfrm>
            <a:off x="2123728" y="3140968"/>
            <a:ext cx="504056" cy="504056"/>
          </a:xfrm>
          <a:prstGeom prst="smileyFac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eselý obličej 46"/>
          <p:cNvSpPr/>
          <p:nvPr/>
        </p:nvSpPr>
        <p:spPr>
          <a:xfrm>
            <a:off x="3563888" y="3140968"/>
            <a:ext cx="504056" cy="504056"/>
          </a:xfrm>
          <a:prstGeom prst="smileyFac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eselý obličej 47"/>
          <p:cNvSpPr/>
          <p:nvPr/>
        </p:nvSpPr>
        <p:spPr>
          <a:xfrm>
            <a:off x="4860032" y="3140968"/>
            <a:ext cx="504056" cy="504056"/>
          </a:xfrm>
          <a:prstGeom prst="smileyFac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eselý obličej 48"/>
          <p:cNvSpPr/>
          <p:nvPr/>
        </p:nvSpPr>
        <p:spPr>
          <a:xfrm>
            <a:off x="6228184" y="3140968"/>
            <a:ext cx="504056" cy="504056"/>
          </a:xfrm>
          <a:prstGeom prst="smileyFac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eselý obličej 49"/>
          <p:cNvSpPr/>
          <p:nvPr/>
        </p:nvSpPr>
        <p:spPr>
          <a:xfrm>
            <a:off x="7668344" y="3140968"/>
            <a:ext cx="504056" cy="504056"/>
          </a:xfrm>
          <a:prstGeom prst="smileyFac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eselý obličej 50"/>
          <p:cNvSpPr/>
          <p:nvPr/>
        </p:nvSpPr>
        <p:spPr>
          <a:xfrm>
            <a:off x="827584" y="5445224"/>
            <a:ext cx="504056" cy="504056"/>
          </a:xfrm>
          <a:prstGeom prst="smileyFac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eselý obličej 51"/>
          <p:cNvSpPr/>
          <p:nvPr/>
        </p:nvSpPr>
        <p:spPr>
          <a:xfrm>
            <a:off x="2285984" y="5429264"/>
            <a:ext cx="504056" cy="504056"/>
          </a:xfrm>
          <a:prstGeom prst="smileyFac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eselý obličej 52"/>
          <p:cNvSpPr/>
          <p:nvPr/>
        </p:nvSpPr>
        <p:spPr>
          <a:xfrm>
            <a:off x="3635896" y="5445224"/>
            <a:ext cx="504056" cy="504056"/>
          </a:xfrm>
          <a:prstGeom prst="smileyFac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eselý obličej 53"/>
          <p:cNvSpPr/>
          <p:nvPr/>
        </p:nvSpPr>
        <p:spPr>
          <a:xfrm>
            <a:off x="4932040" y="5445224"/>
            <a:ext cx="504056" cy="504056"/>
          </a:xfrm>
          <a:prstGeom prst="smileyFac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eselý obličej 54"/>
          <p:cNvSpPr/>
          <p:nvPr/>
        </p:nvSpPr>
        <p:spPr>
          <a:xfrm>
            <a:off x="6286512" y="5429264"/>
            <a:ext cx="504056" cy="504056"/>
          </a:xfrm>
          <a:prstGeom prst="smileyFac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eselý obličej 55"/>
          <p:cNvSpPr/>
          <p:nvPr/>
        </p:nvSpPr>
        <p:spPr>
          <a:xfrm>
            <a:off x="7596336" y="5445224"/>
            <a:ext cx="504056" cy="504056"/>
          </a:xfrm>
          <a:prstGeom prst="smileyFac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trips dir="ld"/>
    <p:sndAc>
      <p:stSnd>
        <p:snd r:embed="rId2" name="bomb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9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9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  <p:bldP spid="24" grpId="0"/>
      <p:bldP spid="27" grpId="0"/>
      <p:bldP spid="29" grpId="0"/>
      <p:bldP spid="30" grpId="0"/>
      <p:bldP spid="32" grpId="0"/>
      <p:bldP spid="34" grpId="0"/>
      <p:bldP spid="36" grpId="0"/>
      <p:bldP spid="37" grpId="0"/>
      <p:bldP spid="38" grpId="0"/>
      <p:bldP spid="42" grpId="0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Zdroje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Ilustrace: www.office.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microsoft.com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Text: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vlastní autorské dílo</a:t>
            </a:r>
          </a:p>
          <a:p>
            <a:pPr eaLnBrk="1" hangingPunct="1"/>
            <a:endParaRPr lang="cs-CZ" sz="3200" dirty="0" smtClean="0"/>
          </a:p>
          <a:p>
            <a:pPr eaLnBrk="1" hangingPunct="1">
              <a:buNone/>
            </a:pPr>
            <a:endParaRPr lang="cs-CZ" sz="3200" dirty="0" smtClean="0"/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</Template>
  <TotalTime>132</TotalTime>
  <Words>227</Words>
  <Application>Microsoft Office PowerPoint</Application>
  <PresentationFormat>Předvádění na obrazovce (4:3)</PresentationFormat>
  <Paragraphs>126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Mountain</vt:lpstr>
      <vt:lpstr>Snímek 1</vt:lpstr>
      <vt:lpstr>Anotace</vt:lpstr>
      <vt:lpstr>SČÍTÁNÍ V OBORU ČÍSEL DO 10</vt:lpstr>
      <vt:lpstr>Spočítej zvířátka, ovoce a zeleninu, napiš příklad.</vt:lpstr>
      <vt:lpstr>Řešení</vt:lpstr>
      <vt:lpstr>Dokresli správný počet.</vt:lpstr>
      <vt:lpstr>Řešení</vt:lpstr>
      <vt:lpstr>Rozlož.</vt:lpstr>
      <vt:lpstr>Řešení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Tatínek a maminka</dc:creator>
  <cp:lastModifiedBy>ZŠ Uh.Ostroh</cp:lastModifiedBy>
  <cp:revision>16</cp:revision>
  <dcterms:created xsi:type="dcterms:W3CDTF">2012-01-04T17:45:44Z</dcterms:created>
  <dcterms:modified xsi:type="dcterms:W3CDTF">2012-01-27T12:06:05Z</dcterms:modified>
</cp:coreProperties>
</file>