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57" r:id="rId2"/>
    <p:sldId id="26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6014"/>
    <a:srgbClr val="DD233E"/>
    <a:srgbClr val="EF804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700" b="0" dirty="0" smtClean="0"/>
            <a:t>NÁZEV</a:t>
          </a:r>
          <a:r>
            <a:rPr lang="cs-CZ" sz="1700" b="0" dirty="0" smtClean="0">
              <a:solidFill>
                <a:schemeClr val="tx1"/>
              </a:solidFill>
            </a:rPr>
            <a:t>:</a:t>
          </a:r>
          <a:r>
            <a:rPr lang="cs-CZ" sz="1700" b="0" baseline="0" dirty="0" smtClean="0">
              <a:solidFill>
                <a:schemeClr val="tx1"/>
              </a:solidFill>
            </a:rPr>
            <a:t> </a:t>
          </a:r>
          <a:r>
            <a:rPr lang="cs-CZ" sz="1600" b="0" baseline="0" dirty="0" smtClean="0">
              <a:solidFill>
                <a:schemeClr val="tx1"/>
              </a:solidFill>
            </a:rPr>
            <a:t>VY_42_INOVACE_01_CISLO A POCETNI OPERACE_16</a:t>
          </a:r>
          <a:endParaRPr lang="cs-CZ" sz="16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9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>
            <a:solidFill>
              <a:schemeClr val="tx1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AUTOR: 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TÉMA: M – 1.B – Přirozená čísla do 20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ČÍSLO PROJEKTU: CZ.1.07/1.4.00/21.1616 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344670-4B8E-482E-B1A3-3441B0D72B5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6EE2C86-D566-45B2-B580-D169D9C4858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7799093-67EB-4770-AF24-C8E20BD85E0E}" type="presOf" srcId="{D1D4F407-5343-4D3F-B5B9-D407B03CAEB4}" destId="{D005CE8C-CC26-4C3E-AC11-E15060ECD759}" srcOrd="0" destOrd="0" presId="urn:microsoft.com/office/officeart/2005/8/layout/target3"/>
    <dgm:cxn modelId="{BC3BE909-0C35-493A-A8F0-E2EE1EA4C86F}" type="presOf" srcId="{B651F6E3-6281-48DB-9319-2AEAFDAE7572}" destId="{619D679B-A015-4ECF-8348-D1034C574F40}" srcOrd="0" destOrd="0" presId="urn:microsoft.com/office/officeart/2005/8/layout/target3"/>
    <dgm:cxn modelId="{18E5F0F5-7BE5-4B7B-AD4B-8C8E52B69AE3}" type="presOf" srcId="{D1B46980-6531-4606-95E6-44980827E919}" destId="{6140AFEC-043D-4C43-A2F9-D0F5331DF3A3}" srcOrd="0" destOrd="0" presId="urn:microsoft.com/office/officeart/2005/8/layout/target3"/>
    <dgm:cxn modelId="{6874E8B2-BE9C-48FC-9EFB-9BD9294CDFB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71D3F3-EEB7-45BF-9D2B-B888EEB43248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C504AF-7DC3-4C7A-A49B-BAF29222E52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3A593D-E542-4276-89E4-0B0C26C128D4}" type="presOf" srcId="{D1B46980-6531-4606-95E6-44980827E919}" destId="{2BE915AB-18AA-4053-B92C-3BFC9ED204BB}" srcOrd="1" destOrd="0" presId="urn:microsoft.com/office/officeart/2005/8/layout/target3"/>
    <dgm:cxn modelId="{EE6F9C2A-5E99-4C1C-9029-C9838B365E30}" type="presOf" srcId="{D1D4F407-5343-4D3F-B5B9-D407B03CAEB4}" destId="{AED2198E-93D5-4001-81B4-73124B309672}" srcOrd="1" destOrd="0" presId="urn:microsoft.com/office/officeart/2005/8/layout/target3"/>
    <dgm:cxn modelId="{5EB9AC29-27C8-47BF-AF41-BF07A8EE099E}" type="presOf" srcId="{757F3AB3-0718-4624-B441-E567A8F0AB56}" destId="{333A1088-737F-45CB-B68E-254E46348037}" srcOrd="0" destOrd="0" presId="urn:microsoft.com/office/officeart/2005/8/layout/target3"/>
    <dgm:cxn modelId="{2599BA5B-161C-4042-B308-D3B07D038E63}" type="presParOf" srcId="{333A1088-737F-45CB-B68E-254E46348037}" destId="{F5ABB229-8D3B-4694-996A-96F23CF14429}" srcOrd="0" destOrd="0" presId="urn:microsoft.com/office/officeart/2005/8/layout/target3"/>
    <dgm:cxn modelId="{81CC58F2-B7B4-4CA7-A5B5-12B4AD9FF780}" type="presParOf" srcId="{333A1088-737F-45CB-B68E-254E46348037}" destId="{F41139FD-01EE-4571-8B17-4FB00FC51163}" srcOrd="1" destOrd="0" presId="urn:microsoft.com/office/officeart/2005/8/layout/target3"/>
    <dgm:cxn modelId="{858CD09B-2B97-498D-91F1-F82B6D7DA7E5}" type="presParOf" srcId="{333A1088-737F-45CB-B68E-254E46348037}" destId="{D005CE8C-CC26-4C3E-AC11-E15060ECD759}" srcOrd="2" destOrd="0" presId="urn:microsoft.com/office/officeart/2005/8/layout/target3"/>
    <dgm:cxn modelId="{F05DCA1E-6A6C-4684-99B5-465C1AA466BC}" type="presParOf" srcId="{333A1088-737F-45CB-B68E-254E46348037}" destId="{2C702D82-9B77-49B7-9568-BB8EB47C3372}" srcOrd="3" destOrd="0" presId="urn:microsoft.com/office/officeart/2005/8/layout/target3"/>
    <dgm:cxn modelId="{CC26D2A1-C9D0-4E0E-8C88-941EBCEE240A}" type="presParOf" srcId="{333A1088-737F-45CB-B68E-254E46348037}" destId="{A52A0455-90FF-4808-ABD0-F02540D31D5A}" srcOrd="4" destOrd="0" presId="urn:microsoft.com/office/officeart/2005/8/layout/target3"/>
    <dgm:cxn modelId="{C6902A26-F50F-4F95-99A1-58369708F75F}" type="presParOf" srcId="{333A1088-737F-45CB-B68E-254E46348037}" destId="{6140AFEC-043D-4C43-A2F9-D0F5331DF3A3}" srcOrd="5" destOrd="0" presId="urn:microsoft.com/office/officeart/2005/8/layout/target3"/>
    <dgm:cxn modelId="{BA89F57D-1B6C-4A60-85CE-338048F3A5D9}" type="presParOf" srcId="{333A1088-737F-45CB-B68E-254E46348037}" destId="{9358AC05-5D7D-4327-9F80-1AD486AEA664}" srcOrd="6" destOrd="0" presId="urn:microsoft.com/office/officeart/2005/8/layout/target3"/>
    <dgm:cxn modelId="{D3B49BB6-5CAC-427C-B58E-0C51AE1807C2}" type="presParOf" srcId="{333A1088-737F-45CB-B68E-254E46348037}" destId="{313FC574-E1CD-4FB4-B054-0B805CE0447D}" srcOrd="7" destOrd="0" presId="urn:microsoft.com/office/officeart/2005/8/layout/target3"/>
    <dgm:cxn modelId="{CCA7DC84-0603-43A6-80BD-E920E97C9959}" type="presParOf" srcId="{333A1088-737F-45CB-B68E-254E46348037}" destId="{619D679B-A015-4ECF-8348-D1034C574F40}" srcOrd="8" destOrd="0" presId="urn:microsoft.com/office/officeart/2005/8/layout/target3"/>
    <dgm:cxn modelId="{C21FB352-9923-44C3-AAFD-4180F655FB2D}" type="presParOf" srcId="{333A1088-737F-45CB-B68E-254E46348037}" destId="{322283A8-4A27-4CDA-BAE3-F381106A9174}" srcOrd="9" destOrd="0" presId="urn:microsoft.com/office/officeart/2005/8/layout/target3"/>
    <dgm:cxn modelId="{3E93A7BD-3523-4CBB-98F6-4F94F1533930}" type="presParOf" srcId="{333A1088-737F-45CB-B68E-254E46348037}" destId="{FFC9F71D-1B4F-4AD9-A4A6-86ADEFC8AF5C}" srcOrd="10" destOrd="0" presId="urn:microsoft.com/office/officeart/2005/8/layout/target3"/>
    <dgm:cxn modelId="{A3B6D086-FA7D-446E-9CA5-F956AA8B4AE8}" type="presParOf" srcId="{333A1088-737F-45CB-B68E-254E46348037}" destId="{25B08C86-7E15-44DC-BE7F-FFB55DD49D12}" srcOrd="11" destOrd="0" presId="urn:microsoft.com/office/officeart/2005/8/layout/target3"/>
    <dgm:cxn modelId="{ECAEE4A0-B461-4743-A67C-14C0B04C5E13}" type="presParOf" srcId="{333A1088-737F-45CB-B68E-254E46348037}" destId="{76644BE8-9D7C-4C09-B250-3D10AF48CBB7}" srcOrd="12" destOrd="0" presId="urn:microsoft.com/office/officeart/2005/8/layout/target3"/>
    <dgm:cxn modelId="{18571C58-7043-4945-85DA-98393FCCFF6A}" type="presParOf" srcId="{333A1088-737F-45CB-B68E-254E46348037}" destId="{EE85B701-7295-41C0-BA7A-34D3756A2AE6}" srcOrd="13" destOrd="0" presId="urn:microsoft.com/office/officeart/2005/8/layout/target3"/>
    <dgm:cxn modelId="{95C92A9F-3535-4FFD-A2EC-66DA2859FB33}" type="presParOf" srcId="{333A1088-737F-45CB-B68E-254E46348037}" destId="{8BEBB6EC-1DAA-4CAC-8A25-BC0FCBD5DBD5}" srcOrd="14" destOrd="0" presId="urn:microsoft.com/office/officeart/2005/8/layout/target3"/>
    <dgm:cxn modelId="{EAE726E1-6A7D-4CF3-8A62-80B82510611F}" type="presParOf" srcId="{333A1088-737F-45CB-B68E-254E46348037}" destId="{AED2198E-93D5-4001-81B4-73124B309672}" srcOrd="15" destOrd="0" presId="urn:microsoft.com/office/officeart/2005/8/layout/target3"/>
    <dgm:cxn modelId="{0A72D325-9435-42AD-9F4B-54A1482F29B6}" type="presParOf" srcId="{333A1088-737F-45CB-B68E-254E46348037}" destId="{2BE915AB-18AA-4053-B92C-3BFC9ED204BB}" srcOrd="16" destOrd="0" presId="urn:microsoft.com/office/officeart/2005/8/layout/target3"/>
    <dgm:cxn modelId="{AA1855C1-B1A0-4242-8C8F-64F8B957964E}" type="presParOf" srcId="{333A1088-737F-45CB-B68E-254E46348037}" destId="{6BB5E863-4638-4E1D-BFDE-399D028AC4ED}" srcOrd="17" destOrd="0" presId="urn:microsoft.com/office/officeart/2005/8/layout/target3"/>
    <dgm:cxn modelId="{53F3D351-5946-410F-A46E-2B0BD8BFFADD}" type="presParOf" srcId="{333A1088-737F-45CB-B68E-254E46348037}" destId="{5A5FFA88-C948-4069-8E93-59FA12366E83}" srcOrd="18" destOrd="0" presId="urn:microsoft.com/office/officeart/2005/8/layout/target3"/>
    <dgm:cxn modelId="{08A95E77-151E-443F-A041-4AB22815876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>
            <a:solidFill>
              <a:schemeClr val="tx1"/>
            </a:solidFill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AUTOR: 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0" kern="1200" dirty="0" smtClean="0"/>
            <a:t>NÁZEV</a:t>
          </a:r>
          <a:r>
            <a:rPr lang="cs-CZ" sz="1700" b="0" kern="1200" dirty="0" smtClean="0">
              <a:solidFill>
                <a:schemeClr val="tx1"/>
              </a:solidFill>
            </a:rPr>
            <a:t>:</a:t>
          </a:r>
          <a:r>
            <a:rPr lang="cs-CZ" sz="1700" b="0" kern="1200" baseline="0" dirty="0" smtClean="0">
              <a:solidFill>
                <a:schemeClr val="tx1"/>
              </a:solidFill>
            </a:rPr>
            <a:t> </a:t>
          </a:r>
          <a:r>
            <a:rPr lang="cs-CZ" sz="1600" b="0" kern="1200" baseline="0" dirty="0" smtClean="0">
              <a:solidFill>
                <a:schemeClr val="tx1"/>
              </a:solidFill>
            </a:rPr>
            <a:t>VY_42_INOVACE_01_CISLO A POCETNI OPERACE_16</a:t>
          </a:r>
          <a:endParaRPr lang="cs-CZ" sz="1600" b="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TÉMA: M – 1.B – Přirozená čísla do 20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ČÍSLO PROJEKTU: CZ.1.07/1.4.00/21.1616 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B3A59-B3CB-4006-AD3A-9937BD68502D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AB3DD1-1694-488B-BF8E-D0BC275C17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67E03EE-ABB0-403D-AFED-4DAF464CA667}" type="datetimeFigureOut">
              <a:rPr lang="cs-CZ" smtClean="0"/>
              <a:pPr/>
              <a:t>13.1.2012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69046B8-DBF7-4B52-A2E5-A1CC9714C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určeno pro žáky 1.tříd</a:t>
            </a:r>
          </a:p>
          <a:p>
            <a:pPr eaLnBrk="1" hangingPunct="1"/>
            <a:r>
              <a:rPr lang="cs-CZ" sz="2800" dirty="0" smtClean="0"/>
              <a:t>použit PowerPoint</a:t>
            </a:r>
          </a:p>
          <a:p>
            <a:pPr eaLnBrk="1" hangingPunct="1"/>
            <a:r>
              <a:rPr lang="cs-CZ" sz="2800" dirty="0" smtClean="0"/>
              <a:t>určeno pro interaktivní tabuli</a:t>
            </a:r>
          </a:p>
          <a:p>
            <a:pPr eaLnBrk="1" hangingPunct="1"/>
            <a:r>
              <a:rPr lang="cs-CZ" sz="2800" dirty="0" smtClean="0"/>
              <a:t>možno vytisknout jako pracovní listy</a:t>
            </a:r>
          </a:p>
          <a:p>
            <a:r>
              <a:rPr lang="cs-CZ" sz="2800" dirty="0" smtClean="0"/>
              <a:t>zařazeno v úvodní výkladové části výuky matematiky</a:t>
            </a:r>
          </a:p>
          <a:p>
            <a:pPr lvl="0"/>
            <a:r>
              <a:rPr lang="cs-CZ" sz="2800" smtClean="0"/>
              <a:t>únor</a:t>
            </a:r>
            <a:endParaRPr lang="cs-CZ" sz="2800" dirty="0" smtClean="0"/>
          </a:p>
          <a:p>
            <a:pPr lvl="0"/>
            <a:r>
              <a:rPr lang="cs-CZ" sz="2800" dirty="0" smtClean="0"/>
              <a:t>děti práce bavila, úkoly plnily s nadšením 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600" dirty="0" smtClean="0"/>
              <a:t>PŘIROZENÁ ČÍSLA  DO  20</a:t>
            </a:r>
            <a:endParaRPr lang="cs-CZ" sz="4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Porovnávání, rozklady, numerace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Napiš do mráčků čísla od 0 do 20, která tam patří.</a:t>
            </a:r>
            <a:endParaRPr lang="cs-CZ" sz="3200" dirty="0"/>
          </a:p>
        </p:txBody>
      </p:sp>
      <p:sp>
        <p:nvSpPr>
          <p:cNvPr id="4" name="Mrak 3"/>
          <p:cNvSpPr/>
          <p:nvPr/>
        </p:nvSpPr>
        <p:spPr>
          <a:xfrm>
            <a:off x="467544" y="1988840"/>
            <a:ext cx="2592288" cy="25922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3275856" y="2060848"/>
            <a:ext cx="2592288" cy="259228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084168" y="1988840"/>
            <a:ext cx="2592288" cy="2592288"/>
          </a:xfrm>
          <a:prstGeom prst="clou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21328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22048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21328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797152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 </a:t>
            </a:r>
            <a:r>
              <a:rPr lang="cs-CZ" sz="4400" dirty="0" smtClean="0">
                <a:latin typeface="Arial"/>
                <a:cs typeface="Arial"/>
              </a:rPr>
              <a:t>&lt; 15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4797152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 </a:t>
            </a:r>
            <a:r>
              <a:rPr lang="cs-CZ" sz="4400" dirty="0" smtClean="0">
                <a:latin typeface="Arial"/>
                <a:cs typeface="Arial"/>
              </a:rPr>
              <a:t>&gt; 12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4725144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 </a:t>
            </a:r>
            <a:r>
              <a:rPr lang="cs-CZ" sz="4400" dirty="0" smtClean="0">
                <a:latin typeface="Arial"/>
                <a:cs typeface="Arial"/>
              </a:rPr>
              <a:t>&lt; 18</a:t>
            </a:r>
            <a:endParaRPr lang="cs-CZ" sz="4400" dirty="0"/>
          </a:p>
        </p:txBody>
      </p:sp>
      <p:sp>
        <p:nvSpPr>
          <p:cNvPr id="13" name="Elipsa 12"/>
          <p:cNvSpPr/>
          <p:nvPr/>
        </p:nvSpPr>
        <p:spPr>
          <a:xfrm>
            <a:off x="827584" y="270892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403648" y="314096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75656" y="2492896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547664" y="378904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827584" y="350100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051720" y="306896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195736" y="242088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211960" y="386104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419872" y="342900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211960" y="306896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004048" y="3356992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148064" y="2636912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499992" y="234888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635896" y="2492896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452320" y="234888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812360" y="306896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7092280" y="2996952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308304" y="378904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6588224" y="378904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300192" y="314096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444208" y="242088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Možné řešení</a:t>
            </a:r>
            <a:endParaRPr lang="cs-CZ" sz="3200" dirty="0"/>
          </a:p>
        </p:txBody>
      </p:sp>
      <p:sp>
        <p:nvSpPr>
          <p:cNvPr id="4" name="Mrak 3"/>
          <p:cNvSpPr/>
          <p:nvPr/>
        </p:nvSpPr>
        <p:spPr>
          <a:xfrm>
            <a:off x="467544" y="1988840"/>
            <a:ext cx="2592288" cy="25922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3275856" y="2060848"/>
            <a:ext cx="2592288" cy="259228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084168" y="1988840"/>
            <a:ext cx="2592288" cy="2592288"/>
          </a:xfrm>
          <a:prstGeom prst="clou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21328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22048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21328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797152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 </a:t>
            </a:r>
            <a:r>
              <a:rPr lang="cs-CZ" sz="4400" dirty="0" smtClean="0">
                <a:latin typeface="Arial"/>
                <a:cs typeface="Arial"/>
              </a:rPr>
              <a:t>&lt; 15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4797152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 </a:t>
            </a:r>
            <a:r>
              <a:rPr lang="cs-CZ" sz="4400" dirty="0" smtClean="0">
                <a:latin typeface="Arial"/>
                <a:cs typeface="Arial"/>
              </a:rPr>
              <a:t>&gt; 12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4725144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 </a:t>
            </a:r>
            <a:r>
              <a:rPr lang="cs-CZ" sz="4400" dirty="0" smtClean="0">
                <a:latin typeface="Arial"/>
                <a:cs typeface="Arial"/>
              </a:rPr>
              <a:t>&lt; 18</a:t>
            </a:r>
            <a:endParaRPr lang="cs-CZ" sz="4400" dirty="0"/>
          </a:p>
        </p:txBody>
      </p:sp>
      <p:sp>
        <p:nvSpPr>
          <p:cNvPr id="13" name="Elipsa 12"/>
          <p:cNvSpPr/>
          <p:nvPr/>
        </p:nvSpPr>
        <p:spPr>
          <a:xfrm>
            <a:off x="827584" y="270892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403648" y="314096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75656" y="2492896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1547664" y="378904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827584" y="350100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051720" y="306896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195736" y="242088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211960" y="386104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419872" y="342900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211960" y="306896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004048" y="3356992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148064" y="2636912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499992" y="234888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635896" y="2492896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452320" y="234888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812360" y="306896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7092280" y="2996952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308304" y="378904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6588224" y="3789040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300192" y="314096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444208" y="2420888"/>
            <a:ext cx="50400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2267744" y="242088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99592" y="270892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23728" y="30689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547664" y="249289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475656" y="378904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331640" y="314096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139952" y="306896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55576" y="350100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740352" y="306896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380312" y="234888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20272" y="299695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236296" y="378904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660232" y="378904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228184" y="31409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372200" y="242088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004048" y="335699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076056" y="263691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427984" y="234888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563888" y="249289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347864" y="342900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139952" y="386104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0"/>
                            </p:stCondLst>
                            <p:childTnLst>
                              <p:par>
                                <p:cTn id="6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0"/>
                            </p:stCondLst>
                            <p:childTnLst>
                              <p:par>
                                <p:cTn id="9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Dokonči rozklady čísel.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2780928"/>
            <a:ext cx="6480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07704" y="2780928"/>
            <a:ext cx="6480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259632" y="1988840"/>
            <a:ext cx="1296144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52120" y="2780928"/>
            <a:ext cx="648000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2780928"/>
            <a:ext cx="6480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24328" y="2780928"/>
            <a:ext cx="6480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59632" y="4725144"/>
            <a:ext cx="648000" cy="64807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07704" y="4725144"/>
            <a:ext cx="648000" cy="64807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725144"/>
            <a:ext cx="648000" cy="64807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79912" y="4725144"/>
            <a:ext cx="648000" cy="64807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04048" y="4725144"/>
            <a:ext cx="648000" cy="64807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652120" y="4725144"/>
            <a:ext cx="648000" cy="64807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76256" y="4725144"/>
            <a:ext cx="648000" cy="64807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524328" y="4725144"/>
            <a:ext cx="648000" cy="64807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3131840" y="1988840"/>
            <a:ext cx="1296144" cy="792088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004048" y="1988840"/>
            <a:ext cx="1296144" cy="792088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6876256" y="1988840"/>
            <a:ext cx="1296144" cy="792088"/>
          </a:xfrm>
          <a:prstGeom prst="triangl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259632" y="3933056"/>
            <a:ext cx="1296144" cy="792088"/>
          </a:xfrm>
          <a:prstGeom prst="triangl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131840" y="3933056"/>
            <a:ext cx="1296144" cy="792088"/>
          </a:xfrm>
          <a:prstGeom prst="triangl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004048" y="3933056"/>
            <a:ext cx="1296144" cy="792088"/>
          </a:xfrm>
          <a:prstGeom prst="triangl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6876256" y="3933056"/>
            <a:ext cx="1296144" cy="792088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31840" y="2780928"/>
            <a:ext cx="648000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779912" y="2780928"/>
            <a:ext cx="648000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004048" y="2780928"/>
            <a:ext cx="648000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547664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64288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92080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19872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11</a:t>
            </a:r>
            <a:endParaRPr lang="cs-CZ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64288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19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92080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419872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259632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876256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004048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131840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76256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31840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04048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2780928"/>
            <a:ext cx="6480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07704" y="2780928"/>
            <a:ext cx="6480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259632" y="1988840"/>
            <a:ext cx="1296144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52120" y="2780928"/>
            <a:ext cx="648000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76256" y="2780928"/>
            <a:ext cx="6480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24328" y="2780928"/>
            <a:ext cx="6480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59632" y="4725144"/>
            <a:ext cx="648000" cy="64807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07704" y="4725144"/>
            <a:ext cx="648000" cy="64807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4725144"/>
            <a:ext cx="648000" cy="64807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79912" y="4725144"/>
            <a:ext cx="648000" cy="64807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04048" y="4725144"/>
            <a:ext cx="648000" cy="64807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652120" y="4725144"/>
            <a:ext cx="648000" cy="64807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76256" y="4725144"/>
            <a:ext cx="648000" cy="64807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524328" y="4725144"/>
            <a:ext cx="648000" cy="64807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3131840" y="1988840"/>
            <a:ext cx="1296144" cy="792088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004048" y="1988840"/>
            <a:ext cx="1296144" cy="792088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6876256" y="1988840"/>
            <a:ext cx="1296144" cy="792088"/>
          </a:xfrm>
          <a:prstGeom prst="triangl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259632" y="3933056"/>
            <a:ext cx="1296144" cy="792088"/>
          </a:xfrm>
          <a:prstGeom prst="triangl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131840" y="3933056"/>
            <a:ext cx="1296144" cy="792088"/>
          </a:xfrm>
          <a:prstGeom prst="triangl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004048" y="3933056"/>
            <a:ext cx="1296144" cy="792088"/>
          </a:xfrm>
          <a:prstGeom prst="triangl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6876256" y="3933056"/>
            <a:ext cx="1296144" cy="792088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31840" y="2780928"/>
            <a:ext cx="648000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779912" y="2780928"/>
            <a:ext cx="648000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004048" y="2780928"/>
            <a:ext cx="648000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547664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64288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92080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19872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11</a:t>
            </a:r>
            <a:endParaRPr lang="cs-CZ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407707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64288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19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92080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419872" y="21328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259632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876256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004048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131840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59632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76256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31840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04048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051720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668344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6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796136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7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3923928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1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2051720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668344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9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5652120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923928" y="285293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907704" y="2924944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07704" y="3861048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907704" y="4797152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07704" y="1988840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18</a:t>
            </a:r>
            <a:r>
              <a:rPr lang="cs-CZ" b="1" dirty="0" smtClean="0"/>
              <a:t> &gt;</a:t>
            </a:r>
          </a:p>
          <a:p>
            <a:pPr>
              <a:buNone/>
            </a:pP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dirty="0" smtClean="0"/>
              <a:t>15</a:t>
            </a:r>
            <a:r>
              <a:rPr lang="cs-CZ" b="1" dirty="0" smtClean="0"/>
              <a:t> &lt;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12</a:t>
            </a:r>
            <a:r>
              <a:rPr lang="cs-CZ" b="1" dirty="0" smtClean="0"/>
              <a:t> =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10</a:t>
            </a:r>
            <a:r>
              <a:rPr lang="cs-CZ" b="1" dirty="0" smtClean="0"/>
              <a:t> &gt;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 rámečku doplň vhodné číslo. Vyznač ta čísla, která můžeš do rámečku ještě napsat.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403648" y="1916832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03648" y="2852936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03648" y="4725144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03648" y="3789040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198884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0,1,2,3,4,5,6,7,8,9,10,11,12,13,14,15,16,17,18,19,20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924944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0,1,2,3,4,5,6,7,8,9,10,11,12,13,14,15,16,17,18,19,20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38610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0,1,2,3,4,5,6,7,8,9,10,11,12,13,14,15,16,17,18,19,20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479715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0,1,2,3,4,5,6,7,8,9,10,11,12,13,14,15,16,17,18,19,20</a:t>
            </a: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907704" y="2924944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07704" y="3861048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907704" y="4797152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07704" y="1988840"/>
            <a:ext cx="676875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18</a:t>
            </a:r>
            <a:r>
              <a:rPr lang="cs-CZ" b="1" dirty="0" smtClean="0"/>
              <a:t> &gt;</a:t>
            </a:r>
          </a:p>
          <a:p>
            <a:pPr>
              <a:buNone/>
            </a:pP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dirty="0" smtClean="0"/>
              <a:t>15</a:t>
            </a:r>
            <a:r>
              <a:rPr lang="cs-CZ" b="1" dirty="0" smtClean="0"/>
              <a:t> &lt;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12</a:t>
            </a:r>
            <a:r>
              <a:rPr lang="cs-CZ" b="1" dirty="0" smtClean="0"/>
              <a:t> =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10</a:t>
            </a:r>
            <a:r>
              <a:rPr lang="cs-CZ" b="1" dirty="0" smtClean="0"/>
              <a:t> &gt;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Možné řešení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403648" y="1916832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03648" y="2852936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03648" y="4725144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03648" y="3789040"/>
            <a:ext cx="36004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198884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0,1,2,3,4,5,6,7,8,9,10,11,12,13,14,15,16,17</a:t>
            </a:r>
            <a:r>
              <a:rPr lang="cs-CZ" sz="2400" dirty="0" smtClean="0"/>
              <a:t>,18,19,20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924944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0,1,2,3,4,5,6,7,8,9,10,11,12,13,14,15,</a:t>
            </a:r>
            <a:r>
              <a:rPr lang="cs-CZ" sz="2400" dirty="0" smtClean="0">
                <a:solidFill>
                  <a:srgbClr val="FF0000"/>
                </a:solidFill>
              </a:rPr>
              <a:t>16,17,18,19,20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38610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0,1,2,3,4,5,6,7,8,9,10,11,</a:t>
            </a:r>
            <a:r>
              <a:rPr lang="cs-CZ" sz="2400" dirty="0" smtClean="0">
                <a:solidFill>
                  <a:srgbClr val="FF0000"/>
                </a:solidFill>
              </a:rPr>
              <a:t>12</a:t>
            </a:r>
            <a:r>
              <a:rPr lang="cs-CZ" sz="2400" dirty="0" smtClean="0"/>
              <a:t>,13,14,15,16,17,18,19,20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479715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0,1,2,3,4,5,6,7,8,9</a:t>
            </a:r>
            <a:r>
              <a:rPr lang="cs-CZ" sz="2400" dirty="0" smtClean="0"/>
              <a:t>,10,11,12,13,14,15,16,17,18,19,20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1988840"/>
            <a:ext cx="360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9</a:t>
            </a:r>
            <a:endParaRPr lang="cs-CZ" sz="27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2924944"/>
            <a:ext cx="57606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16</a:t>
            </a:r>
            <a:endParaRPr lang="cs-CZ" sz="27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3861048"/>
            <a:ext cx="7200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12</a:t>
            </a:r>
            <a:endParaRPr lang="cs-CZ" sz="27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03648" y="4797152"/>
            <a:ext cx="360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8</a:t>
            </a:r>
            <a:endParaRPr lang="cs-CZ" sz="27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Vypočítej příklady a spoj je se správným srdíčkem.</a:t>
            </a:r>
            <a:endParaRPr lang="cs-CZ" sz="3200" dirty="0"/>
          </a:p>
        </p:txBody>
      </p:sp>
      <p:sp>
        <p:nvSpPr>
          <p:cNvPr id="4" name="Srdce 3"/>
          <p:cNvSpPr/>
          <p:nvPr/>
        </p:nvSpPr>
        <p:spPr>
          <a:xfrm>
            <a:off x="1691680" y="1772816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184482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6" name="Srdce 5"/>
          <p:cNvSpPr/>
          <p:nvPr/>
        </p:nvSpPr>
        <p:spPr>
          <a:xfrm>
            <a:off x="683568" y="3212976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547664" y="5085184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4716016" y="5661248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6804248" y="5229200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7812360" y="3140968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6516216" y="1772816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3995936" y="1628800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328498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515719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573325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53012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56376" y="321297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184482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17008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8104" y="3212976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+ 4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16216" y="4005064"/>
            <a:ext cx="1296144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</a:t>
            </a:r>
            <a:r>
              <a:rPr lang="cs-CZ" sz="2800" dirty="0" err="1" smtClean="0"/>
              <a:t>10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4725144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+ 9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1920" y="3717032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+ 1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932040" y="2276872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+ 7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131840" y="4869160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+ 6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907704" y="3789040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+ 2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771800" y="2564904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+ 5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4" name="Srdce 3"/>
          <p:cNvSpPr/>
          <p:nvPr/>
        </p:nvSpPr>
        <p:spPr>
          <a:xfrm>
            <a:off x="1691680" y="1772816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184482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6" name="Srdce 5"/>
          <p:cNvSpPr/>
          <p:nvPr/>
        </p:nvSpPr>
        <p:spPr>
          <a:xfrm>
            <a:off x="683568" y="3212976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547664" y="5085184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4716016" y="5661248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6804248" y="5229200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7812360" y="3140968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6516216" y="1772816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3995936" y="1628800"/>
            <a:ext cx="864096" cy="720080"/>
          </a:xfrm>
          <a:prstGeom prst="heart">
            <a:avLst/>
          </a:prstGeom>
          <a:solidFill>
            <a:srgbClr val="EA60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328498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515719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573325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53012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56376" y="321297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184482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17008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8104" y="3212976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+ 4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16216" y="4005064"/>
            <a:ext cx="1296144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</a:t>
            </a:r>
            <a:r>
              <a:rPr lang="cs-CZ" sz="2800" dirty="0" err="1" smtClean="0"/>
              <a:t>10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4725144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+ 9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1920" y="3717032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+ 1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932040" y="2276872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+ 7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131840" y="4869160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+ 6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907704" y="3789040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+ 2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771800" y="2564904"/>
            <a:ext cx="1152128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+ 5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-4.44444E-6 C 0.02899 -0.00046 0.05798 -0.00069 0.08697 -0.00162 C 0.09861 -0.00208 0.09635 -0.00139 0.10364 -0.00648 C 0.10555 -0.0162 0.10833 -0.02268 0.11076 -0.03171 C 0.11111 -0.03819 0.11197 -0.05092 0.11197 -0.05092 " pathEditMode="relative" ptsTypes="ffff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48148E-6 C 0.00243 0.00648 0.00382 0.01157 0.00712 0.01736 C 0.01441 0.04653 0.00591 0.01088 0.01077 0.09676 C 0.01129 0.1044 0.01563 0.11504 0.01789 0.12222 C 0.01927 0.14421 0.01945 0.16088 0.02379 0.18078 C 0.02518 0.2074 0.02587 0.24884 0.03924 0.27291 C 0.0415 0.28449 0.04098 0.30046 0.04879 0.30787 C 0.05261 0.32315 0.054 0.34028 0.06077 0.35393 C 0.06233 0.36574 0.06476 0.37453 0.06667 0.38565 C 0.06684 0.3868 0.06806 0.39629 0.0691 0.39838 C 0.07466 0.40949 0.07084 0.39676 0.075 0.40787 C 0.07709 0.41342 0.075 0.4125 0.07865 0.41736 C 0.08907 0.43125 0.07379 0.40625 0.08577 0.42685 C 0.0875 0.43403 0.09011 0.44074 0.0941 0.44606 C 0.09584 0.45254 0.09914 0.45324 0.10243 0.45856 C 0.10851 0.46805 0.11598 0.48009 0.12379 0.48727 C 0.13611 0.51088 0.14098 0.50856 0.16198 0.51111 C 0.16771 0.51319 0.17292 0.51504 0.17865 0.51273 C 0.18507 0.51597 0.18611 0.51365 0.18334 0.51736 " pathEditMode="relative" ptsTypes="ffffffffffffffffffA">
                                      <p:cBhvr>
                                        <p:cTn id="1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C -0.00157 0.00116 -0.00382 0.00116 -0.00486 0.00324 C -0.00938 0.0125 -0.00347 0.02107 -0.01198 0.03171 C -0.0158 0.04213 -0.01563 0.05417 -0.02032 0.06366 C -0.0217 0.07083 -0.02153 0.07384 -0.02622 0.07778 C -0.03351 0.09097 -0.0342 0.10185 -0.04532 0.11111 C -0.04809 0.11667 -0.05 0.11875 -0.05486 0.1206 C -0.05521 0.12269 -0.05452 0.12616 -0.05608 0.12708 C -0.06077 0.13032 -0.0665 0.1294 -0.07153 0.13171 C -0.07639 0.13403 -0.08091 0.13657 -0.08577 0.13819 C -0.09375 0.14537 -0.10365 0.15185 -0.1132 0.15394 C -0.11771 0.15602 -0.11875 0.16019 -0.12275 0.16366 C -0.125 0.17361 -0.1217 0.16366 -0.12743 0.16991 C -0.129 0.17153 -0.12969 0.17431 -0.13108 0.17616 C -0.13247 0.17801 -0.13438 0.17917 -0.13577 0.18102 C -0.14011 0.18681 -0.13959 0.19282 -0.14532 0.19537 C -0.14775 0.19861 -0.14879 0.20324 -0.15122 0.20648 C -0.1533 0.20926 -0.15677 0.20926 -0.15955 0.21111 C -0.16146 0.22361 -0.16094 0.21736 -0.16788 0.22384 C -0.16875 0.22593 -0.1691 0.2287 -0.17032 0.23032 C -0.1724 0.2331 -0.17535 0.2338 -0.17743 0.23657 C -0.18108 0.24144 -0.18229 0.2456 -0.18698 0.24769 C -0.19375 0.25995 -0.21042 0.27801 -0.22153 0.28102 C -0.22657 0.28449 -0.23386 0.29398 -0.2382 0.29537 C -0.24132 0.29653 -0.24462 0.29653 -0.24775 0.29699 C -0.27153 0.31227 -0.29757 0.31065 -0.32379 0.31273 C -0.32934 0.32014 -0.33768 0.31968 -0.34532 0.32222 C -0.35347 0.32986 -0.3441 0.32222 -0.36198 0.32708 C -0.36372 0.32755 -0.36493 0.32986 -0.36667 0.33032 C -0.36979 0.33125 -0.37309 0.33125 -0.37622 0.33171 C -0.38472 0.34306 -0.38837 0.34005 -0.40243 0.34144 C -0.40782 0.36181 -0.44913 0.35394 -0.45365 0.35394 " pathEditMode="relative" ptsTypes="fffffffffffffffffffffffffffffff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1.85185E-6 C -0.03647 -0.00208 -0.07171 -0.00555 -0.10834 -0.00648 C -0.17518 -0.01365 -0.2415 -0.02685 -0.30834 -0.03495 C -0.3132 -0.03657 -0.3165 -0.03981 -0.32136 -0.0412 C -0.32796 -0.04699 -0.33629 -0.05092 -0.34393 -0.05393 C -0.34706 -0.05509 -0.35035 -0.05602 -0.35348 -0.05717 C -0.35504 -0.05764 -0.35834 -0.05879 -0.35834 -0.05879 C -0.36355 -0.0625 -0.36806 -0.06643 -0.37379 -0.06828 C -0.37831 -0.07153 -0.38178 -0.07315 -0.38681 -0.07453 C -0.39133 -0.07754 -0.39515 -0.0794 -0.40001 -0.08102 C -0.40452 -0.08518 -0.41042 -0.08935 -0.41546 -0.09213 C -0.41772 -0.09328 -0.42258 -0.09537 -0.42258 -0.09537 C -0.42778 -0.10046 -0.43699 -0.10856 -0.44289 -0.11111 C -0.44324 -0.11273 -0.44306 -0.11481 -0.44393 -0.11597 C -0.44463 -0.11713 -0.45313 -0.12153 -0.45469 -0.12222 C -0.45886 -0.12639 -0.46181 -0.12963 -0.46667 -0.13171 C -0.47171 -0.14097 -0.47796 -0.14467 -0.48456 -0.15092 C -0.49098 -0.15694 -0.49706 -0.16389 -0.50348 -0.1699 C -0.50608 -0.175 -0.51164 -0.1824 -0.51546 -0.18565 C -0.51581 -0.18773 -0.51563 -0.19051 -0.51667 -0.19213 C -0.51893 -0.1956 -0.52501 -0.2 -0.52501 -0.2 C -0.52917 -0.20903 -0.53594 -0.21342 -0.54167 -0.2206 C -0.54376 -0.22893 -0.54758 -0.23541 -0.54758 -0.24444 " pathEditMode="relative" ptsTypes="ffffffffffffffffffffffA">
                                      <p:cBhvr>
                                        <p:cTn id="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1.11111E-6 C 0.04237 -0.00069 0.07674 -0.00046 0.11667 -0.00787 C 0.12744 -0.00972 0.13803 -0.01227 0.14879 -0.01412 C 0.15521 -0.01528 0.16146 -0.0162 0.16789 -0.01736 C 0.17101 -0.01782 0.17744 -0.01898 0.17744 -0.01898 C 0.18195 -0.02106 0.18594 -0.02361 0.19046 -0.02523 C 0.19619 -0.03032 0.19271 -0.02801 0.20122 -0.03171 C 0.20244 -0.03217 0.20487 -0.03333 0.20487 -0.03333 C 0.20608 -0.03495 0.20695 -0.0368 0.20834 -0.03796 C 0.2099 -0.03935 0.21181 -0.03958 0.2132 -0.0412 C 0.21702 -0.04537 0.21737 -0.05 0.22275 -0.05231 C 0.22553 -0.05486 0.2283 -0.05764 0.23108 -0.06018 C 0.23212 -0.06111 0.23143 -0.06366 0.23212 -0.06504 C 0.23299 -0.0669 0.23455 -0.06805 0.23577 -0.06967 C 0.23855 -0.08032 0.24028 -0.09676 0.24775 -0.10301 C 0.25053 -0.1162 0.25157 -0.12986 0.25487 -0.14282 C 0.25556 -0.14583 0.25955 -0.14282 0.26199 -0.14282 " pathEditMode="relative" ptsTypes="ffffffffffffffffA"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C -0.00434 -0.00047 -0.00885 -0.0007 -0.0132 -0.00162 C -0.01597 -0.00232 -0.01858 -0.0044 -0.02153 -0.00487 C -0.03403 -0.00718 -0.04635 -0.00625 -0.05833 -0.01112 C -0.06354 -0.01575 -0.07379 -0.02084 -0.07986 -0.02223 C -0.08507 -0.02709 -0.08906 -0.03033 -0.09531 -0.03195 C -0.09931 -0.03519 -0.10295 -0.03635 -0.10729 -0.0382 C -0.11267 -0.04375 -0.11493 -0.04422 -0.12153 -0.04607 C -0.12691 -0.04977 -0.13229 -0.05394 -0.1382 -0.05556 C -0.13976 -0.05672 -0.14132 -0.05787 -0.14288 -0.0588 C -0.14445 -0.0595 -0.14618 -0.0595 -0.14774 -0.06042 C -0.14948 -0.06158 -0.1507 -0.06389 -0.15243 -0.06528 C -0.15642 -0.06852 -0.16111 -0.07014 -0.16563 -0.07153 C -0.17396 -0.07732 -0.18281 -0.0801 -0.19167 -0.08426 C -0.19323 -0.08588 -0.19479 -0.08774 -0.19653 -0.08889 C -0.19879 -0.09028 -0.20365 -0.09213 -0.20365 -0.09213 C -0.20729 -0.097 -0.20955 -0.09954 -0.21441 -0.10162 C -0.22361 -0.11459 -0.23438 -0.12223 -0.24653 -0.12871 C -0.25538 -0.13357 -0.25122 -0.12963 -0.25729 -0.13496 C -0.25972 -0.13704 -0.26441 -0.14144 -0.26441 -0.14144 C -0.26667 -0.14607 -0.27639 -0.15602 -0.28108 -0.15718 C -0.2842 -0.15787 -0.2875 -0.15718 -0.29063 -0.15718 " pathEditMode="relative" ptsTypes="fff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C 0.03038 -0.00093 0.04445 0.00046 0.0691 -0.0081 C 0.07552 -0.0132 0.08229 -0.01829 0.08941 -0.0206 C 0.09254 -0.02153 0.09896 -0.02384 0.09896 -0.02384 C 0.10278 -0.02732 0.10747 -0.02986 0.11198 -0.03171 C 0.11511 -0.0331 0.12153 -0.03496 0.12153 -0.03496 C 0.12934 -0.04144 0.1375 -0.04352 0.14653 -0.04607 C 0.1533 -0.05301 0.15851 -0.06296 0.16667 -0.06667 C 0.16892 -0.06968 0.17014 -0.07408 0.17274 -0.07616 C 0.17639 -0.07917 0.18073 -0.08009 0.18455 -0.08264 C 0.18663 -0.09028 0.18872 -0.08796 0.1941 -0.09051 C 0.19688 -0.09607 0.19879 -0.09954 0.20365 -0.10162 C 0.20799 -0.10741 0.22535 -0.12732 0.23229 -0.13033 C 0.24149 -0.13935 0.24184 -0.15718 0.25243 -0.16204 C 0.25469 -0.17037 0.25833 -0.17847 0.26198 -0.18588 C 0.26267 -0.18727 0.27118 -0.19491 0.27274 -0.19699 C 0.27431 -0.20324 0.27396 -0.2 0.27396 -0.20648 " pathEditMode="relative" ptsTypes="ffffffffffffffffA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40741E-7 C 0.00573 0.01574 0.00243 0.03287 0.01059 0.04745 C 0.01354 0.06296 0.01493 0.07755 0.02257 0.09028 C 0.02622 0.10509 0.02639 0.12153 0.03333 0.13472 C 0.03715 0.15509 0.03524 0.19306 0.04757 0.20949 C 0.05017 0.22269 0.05712 0.23356 0.06302 0.24444 C 0.07205 0.26157 0.0842 0.27731 0.09514 0.2919 C 0.10087 0.29954 0.09861 0.29421 0.10469 0.3 C 0.11372 0.30856 0.12292 0.3169 0.13212 0.32523 C 0.13542 0.32824 0.13889 0.33102 0.14167 0.33472 C 0.14323 0.33681 0.14462 0.33935 0.14635 0.3412 C 0.1592 0.3544 0.17951 0.36921 0.19514 0.37454 C 0.22135 0.37407 0.24757 0.375 0.27379 0.37292 C 0.27517 0.37292 0.28559 0.36088 0.28559 0.35694 " pathEditMode="relative" ptsTypes="fffffffffffffA">
                                      <p:cBhvr>
                                        <p:cTn id="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Text:</a:t>
            </a:r>
            <a:r>
              <a:rPr lang="cs-CZ" sz="3200" dirty="0" smtClean="0"/>
              <a:t>  </a:t>
            </a:r>
            <a:r>
              <a:rPr lang="cs-CZ" dirty="0" smtClean="0"/>
              <a:t>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2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118</TotalTime>
  <Words>322</Words>
  <Application>Microsoft Office PowerPoint</Application>
  <PresentationFormat>Předvádění na obrazovce (4:3)</PresentationFormat>
  <Paragraphs>164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PŘIROZENÁ ČÍSLA  DO  20</vt:lpstr>
      <vt:lpstr>Napiš do mráčků čísla od 0 do 20, která tam patří.</vt:lpstr>
      <vt:lpstr>Možné řešení</vt:lpstr>
      <vt:lpstr>Dokonči rozklady čísel.</vt:lpstr>
      <vt:lpstr>Řešení</vt:lpstr>
      <vt:lpstr>Do rámečku doplň vhodné číslo. Vyznač ta čísla, která můžeš do rámečku ještě napsat.</vt:lpstr>
      <vt:lpstr>Možné řešení</vt:lpstr>
      <vt:lpstr>Vypočítej příklady a spoj je se správným srdíčkem.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14</cp:revision>
  <dcterms:created xsi:type="dcterms:W3CDTF">2012-01-06T19:00:38Z</dcterms:created>
  <dcterms:modified xsi:type="dcterms:W3CDTF">2012-01-13T14:14:52Z</dcterms:modified>
</cp:coreProperties>
</file>