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9" r:id="rId2"/>
    <p:sldId id="256" r:id="rId3"/>
    <p:sldId id="257" r:id="rId4"/>
    <p:sldId id="263" r:id="rId5"/>
    <p:sldId id="262" r:id="rId6"/>
    <p:sldId id="261" r:id="rId7"/>
    <p:sldId id="260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03" autoAdjust="0"/>
  </p:normalViewPr>
  <p:slideViewPr>
    <p:cSldViewPr>
      <p:cViewPr>
        <p:scale>
          <a:sx n="90" d="100"/>
          <a:sy n="90" d="100"/>
        </p:scale>
        <p:origin x="-798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3E9B61B-CCEF-4CE8-9058-20C8C524CC5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6234E2E-A879-46E1-99E5-08E6FD72B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6512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01A698-0564-453B-AE6B-A9371993DB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61C91775-526F-4DDB-9871-F85D0A95FD8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350D14D-53A6-431E-B4ED-75FC1EAD7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317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44340D-00A2-4476-8881-17DD51831F0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3500F-182D-4D51-A474-864A52DBB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018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2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4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BD1DD-47DC-4FA8-815F-BD89DDD68B5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4A138-C1C7-4E89-A706-DBEB4C730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677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92FA4-E31C-4642-B1EA-7E3EC955FCE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F4C42-3D59-4401-A058-A5381FD2BB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222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9D2EE-2AD9-4F2B-BDE4-515D6FF1ED1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888C1820-D276-4C08-A3CA-2D897DA1B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754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F2235-1B12-44E4-A609-FBFC5E1FB5E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5A336-6FF1-4D7C-912E-66A555CCA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040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C08EB-2ADA-4B17-B625-E823D2F047C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25C3A-A069-4659-B70C-9814FBFFB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83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DF8969B8-62FB-4B71-8733-F6ECB66020E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4AE54FD9-427F-4D9D-B623-3D73404FD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730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B7C92-55F2-4E4B-9660-7E31929AEF7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10E6E-31F4-4A33-B8BE-653D8B47C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235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CF625-ECB4-4917-86D2-E927B576BFE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F9A18-BA3B-4BAF-9BF3-FB43E293D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654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4ABE87-6297-4A3B-92F3-D529C5343CD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B56D01-AEB9-4148-8F25-37D1EE121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19" r:id="rId4"/>
    <p:sldLayoutId id="2147483727" r:id="rId5"/>
    <p:sldLayoutId id="2147483720" r:id="rId6"/>
    <p:sldLayoutId id="2147483721" r:id="rId7"/>
    <p:sldLayoutId id="2147483728" r:id="rId8"/>
    <p:sldLayoutId id="2147483722" r:id="rId9"/>
    <p:sldLayoutId id="2147483723" r:id="rId10"/>
  </p:sldLayoutIdLst>
  <p:txStyles>
    <p:titleStyle>
      <a:lvl1pPr marL="484188" indent="-484188" algn="l" rtl="0" eaLnBrk="0" fontAlgn="base" hangingPunct="0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eaLnBrk="0" fontAlgn="base" hangingPunct="0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riskop.cz/cz/clanky/mladsi-prvohory/" TargetMode="External"/><Relationship Id="rId7" Type="http://schemas.openxmlformats.org/officeDocument/2006/relationships/hyperlink" Target="http://cs.wikipedia.org/wiki/Soubor:Osteolepis_BW.jpg" TargetMode="External"/><Relationship Id="rId2" Type="http://schemas.openxmlformats.org/officeDocument/2006/relationships/hyperlink" Target="http://www.periskop.cz/cz/clanky/starsi-prvohory-kolebka-rostli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almanites_limulurus_trilobite_silurian.jpg" TargetMode="External"/><Relationship Id="rId5" Type="http://schemas.openxmlformats.org/officeDocument/2006/relationships/hyperlink" Target="http://cs.wikipedia.org/wiki/Soubor:Motolsky_ordovik.jpg" TargetMode="External"/><Relationship Id="rId4" Type="http://schemas.openxmlformats.org/officeDocument/2006/relationships/hyperlink" Target="http://cs.wikipedia.org/wiki/Soubor:Asaphiscuswheeleri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33819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0853992"/>
              </p:ext>
            </p:extLst>
          </p:nvPr>
        </p:nvGraphicFramePr>
        <p:xfrm>
          <a:off x="1763713" y="1773238"/>
          <a:ext cx="5761037" cy="256413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VY_32_INOVACE_5/03_ČLOVĚK </a:t>
                      </a: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PŘÍRODA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endParaRPr kumimoji="0" 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endParaRPr kumimoji="0" lang="cs-CZ" sz="2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Prvohory –výklad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548680"/>
            <a:ext cx="6766768" cy="2232248"/>
          </a:xfrm>
        </p:spPr>
        <p:txBody>
          <a:bodyPr/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sz="96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Prvohory</a:t>
            </a:r>
            <a:endParaRPr lang="cs-CZ" sz="96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1026" name="Picture 2" descr="http://img.periskop.cz/media/img/mladsi_prvohory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3068960"/>
            <a:ext cx="3744416" cy="342988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Co to jsou prvohory?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62500" lnSpcReduction="20000"/>
          </a:bodyPr>
          <a:lstStyle/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geologická éra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trvala 345 miliónů let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dělí se na  starší prvohory ( kambrium,  ordovik,  silur a devon)      </a:t>
            </a:r>
            <a:br>
              <a:rPr lang="cs-CZ" sz="3200" dirty="0" smtClean="0"/>
            </a:br>
            <a:r>
              <a:rPr lang="cs-CZ" sz="3200" dirty="0" smtClean="0"/>
              <a:t> 	            mladší  ( karbon a perm )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tvoří v podstatě dva velké vývojové cykly 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první,  nazývaný podle mohutného vrásnění , cyklus kaledonský, skončil v polovině devonu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druhý, tzv.  cyklus variský, neboli hercynský, skončil kolem permu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počátek prvohor označuje velká záplava - transgrese 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dirty="0" smtClean="0"/>
              <a:t>někteří geologové se domnívají, že v té době existoval jediný obrovský pevninský blok zvaný Pangea, </a:t>
            </a:r>
            <a:r>
              <a:rPr lang="cs-CZ" sz="3200" dirty="0"/>
              <a:t>č</a:t>
            </a:r>
            <a:r>
              <a:rPr lang="cs-CZ" sz="3200" dirty="0" smtClean="0"/>
              <a:t>asem se tento </a:t>
            </a:r>
            <a:r>
              <a:rPr lang="cs-CZ" sz="3200" dirty="0" err="1" smtClean="0"/>
              <a:t>prakontinent</a:t>
            </a:r>
            <a:r>
              <a:rPr lang="cs-CZ" sz="3200" dirty="0" smtClean="0"/>
              <a:t> rozpadl na několik částí, které tvořily jádra pozdějších kontinentů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7200" dirty="0" smtClean="0"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Starší prvohory</a:t>
            </a:r>
            <a:endParaRPr lang="cs-CZ" sz="7200" dirty="0"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stromovita-kapradina--000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966119"/>
            <a:ext cx="4038600" cy="40386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Zástupný symbol pro obsah 6" descr="b46972cad6_9372099_o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2564904"/>
            <a:ext cx="4038600" cy="30289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>
            <a:normAutofit fontScale="90000"/>
          </a:bodyPr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900" dirty="0" smtClean="0"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Kambrium</a:t>
            </a:r>
            <a:r>
              <a:rPr lang="cs-CZ" sz="9600" u="sng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/>
            </a:r>
            <a:br>
              <a:rPr lang="cs-CZ" sz="9600" u="sng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</a:b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5267325" cy="4875212"/>
          </a:xfrm>
        </p:spPr>
        <p:txBody>
          <a:bodyPr>
            <a:normAutofit lnSpcReduction="10000"/>
          </a:bodyPr>
          <a:lstStyle/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počátek před cca 542 mil. let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je nejstarším obdobím, v jehož horninách byly nalezeny mnohobuněčné organismy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název poprvé použil anglický geolog A. </a:t>
            </a:r>
            <a:r>
              <a:rPr lang="cs-CZ" sz="2000" dirty="0" err="1" smtClean="0"/>
              <a:t>Sedgwick</a:t>
            </a:r>
            <a:r>
              <a:rPr lang="cs-CZ" sz="2000" dirty="0" smtClean="0"/>
              <a:t> roku 1833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spodní hranice je stanovena nástupem primitivních útesotvorných organismů a raných členovců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tohoto stáří je například horizont sopečného popela v Omanu, obsahující zirkony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v roce 2002 stanovila Mezinárodní subkomise pro stratigrafii rozpětí kambria na 545-490 mil. let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6" name="Zástupný symbol pro obsah 5" descr="200px-Asaphiscuswheeleri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084168" y="2276872"/>
            <a:ext cx="2853105" cy="338093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Ordovik</a:t>
            </a:r>
            <a:endParaRPr lang="cs-CZ" sz="80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6" name="Zástupný symbol pro obsah 5" descr="220px-Motolsky_ordovik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844824"/>
            <a:ext cx="2794000" cy="37211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708400" y="1722438"/>
            <a:ext cx="4978400" cy="5019675"/>
          </a:xfrm>
        </p:spPr>
        <p:txBody>
          <a:bodyPr>
            <a:normAutofit fontScale="92500" lnSpcReduction="10000"/>
          </a:bodyPr>
          <a:lstStyle/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během této periody došlo k velmi významné události: k rozdělení klimatických pásem.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v Estonsku a v České republice bylo nalezeno několik fragmentů zkamenělých předchůdců dnešních rostlin, především řas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z Čech byly popsány fosilní zbytky cévnatých rostlin </a:t>
            </a:r>
            <a:r>
              <a:rPr lang="cs-CZ" sz="2200" i="1" dirty="0" err="1" smtClean="0"/>
              <a:t>Boiophyton</a:t>
            </a:r>
            <a:r>
              <a:rPr lang="cs-CZ" sz="2200" i="1" dirty="0" smtClean="0"/>
              <a:t> </a:t>
            </a:r>
            <a:r>
              <a:rPr lang="cs-CZ" sz="2200" dirty="0" smtClean="0"/>
              <a:t>a </a:t>
            </a:r>
            <a:r>
              <a:rPr lang="cs-CZ" sz="2200" i="1" dirty="0" err="1" smtClean="0"/>
              <a:t>Kreiciella</a:t>
            </a:r>
            <a:r>
              <a:rPr lang="cs-CZ" sz="2200" i="1" dirty="0" smtClean="0"/>
              <a:t>, </a:t>
            </a:r>
            <a:r>
              <a:rPr lang="cs-CZ" sz="2200" dirty="0" smtClean="0"/>
              <a:t>první z nich se podobá kapradinám, druhá plavuním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Nedochovaly se žádné vývojové články mezi řasami a cévnatými rostlinami, nicméně ordovik je považován za období prvních rostlin, jež dobyli souš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>
            <a:noAutofit/>
          </a:bodyPr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Silur</a:t>
            </a:r>
            <a:endParaRPr lang="cs-CZ" sz="88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8313" y="1722438"/>
            <a:ext cx="4679950" cy="4802187"/>
          </a:xfrm>
        </p:spPr>
        <p:txBody>
          <a:bodyPr/>
          <a:lstStyle/>
          <a:p>
            <a:pPr eaLnBrk="1" hangingPunct="1"/>
            <a:r>
              <a:rPr lang="cs-CZ" sz="1800" dirty="0" smtClean="0"/>
              <a:t>život v siluru lze již považovat za plně </a:t>
            </a:r>
            <a:r>
              <a:rPr lang="cs-CZ" sz="1800" dirty="0" smtClean="0"/>
              <a:t>rozvinutý </a:t>
            </a:r>
            <a:r>
              <a:rPr lang="cs-CZ" sz="1800" dirty="0" smtClean="0"/>
              <a:t>a je považován za význačnou etapu v celkovém vývoji života na Zemi</a:t>
            </a:r>
          </a:p>
          <a:p>
            <a:pPr eaLnBrk="1" hangingPunct="1"/>
            <a:r>
              <a:rPr lang="cs-CZ" sz="1800" dirty="0" smtClean="0"/>
              <a:t>flóra dosáhla jistého pokroku, nálezy fosilních rostlin nepatří k velkým vzácnostem, kromě červených a zelených řas se také objevují řasy hnědé, jejichž „kmen“ měl v průměru až 2 metry</a:t>
            </a:r>
          </a:p>
          <a:p>
            <a:pPr eaLnBrk="1" hangingPunct="1"/>
            <a:r>
              <a:rPr lang="cs-CZ" sz="1800" dirty="0" smtClean="0"/>
              <a:t>hojněji se také vyskytují primitivní cévnaté výtrusné rostliny (</a:t>
            </a:r>
            <a:r>
              <a:rPr lang="cs-CZ" sz="1800" i="1" dirty="0" err="1" smtClean="0"/>
              <a:t>Psilophyta</a:t>
            </a:r>
            <a:r>
              <a:rPr lang="cs-CZ" sz="1800" i="1" dirty="0" smtClean="0"/>
              <a:t>), </a:t>
            </a:r>
            <a:r>
              <a:rPr lang="cs-CZ" sz="1800" dirty="0" smtClean="0"/>
              <a:t>jejichž těla často nebyla rozdělena na stonek, listy a kořeny </a:t>
            </a:r>
          </a:p>
          <a:p>
            <a:pPr eaLnBrk="1" hangingPunct="1"/>
            <a:r>
              <a:rPr lang="cs-CZ" sz="1800" dirty="0" smtClean="0"/>
              <a:t>ze středních Čech pocházejí nálezy primitivní rostliny rodu </a:t>
            </a:r>
            <a:r>
              <a:rPr lang="cs-CZ" sz="1800" i="1" dirty="0" err="1" smtClean="0"/>
              <a:t>Cooksonia</a:t>
            </a:r>
            <a:endParaRPr lang="cs-CZ" sz="1800" dirty="0" smtClean="0"/>
          </a:p>
        </p:txBody>
      </p:sp>
      <p:pic>
        <p:nvPicPr>
          <p:cNvPr id="6" name="Zástupný symbol pro obsah 5" descr="220px-Dalmanites_limulurus_trilobite_siluri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52120" y="2276872"/>
            <a:ext cx="2794000" cy="3429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>
            <a:noAutofit/>
          </a:bodyPr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Devon</a:t>
            </a:r>
            <a:endParaRPr lang="cs-CZ" sz="88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6" name="Zástupný symbol pro obsah 5" descr="Osteolepis_BW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852936"/>
            <a:ext cx="3450125" cy="15841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779838" y="1722438"/>
            <a:ext cx="4906962" cy="494665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je období ryb, jak je také někdy tato čtvrtá perioda prvohor nazývána</a:t>
            </a:r>
          </a:p>
          <a:p>
            <a:pPr eaLnBrk="1" hangingPunct="1"/>
            <a:r>
              <a:rPr lang="cs-CZ" sz="1800" dirty="0" smtClean="0"/>
              <a:t>z dosud primitivních rostlin se časem vyvinuly praví obři mezi rostlinami</a:t>
            </a:r>
          </a:p>
          <a:p>
            <a:pPr eaLnBrk="1" hangingPunct="1"/>
            <a:r>
              <a:rPr lang="cs-CZ" sz="1800" dirty="0" smtClean="0"/>
              <a:t>Nejstarším suchozemským rostlinstvem byl primitivní typ tajnosnubných cévnatých rostlin, stovky jich vyrůstaly z močálovitých břehů</a:t>
            </a:r>
          </a:p>
          <a:p>
            <a:pPr eaLnBrk="1" hangingPunct="1"/>
            <a:r>
              <a:rPr lang="cs-CZ" sz="1800" dirty="0"/>
              <a:t>z</a:t>
            </a:r>
            <a:r>
              <a:rPr lang="cs-CZ" sz="1800" dirty="0" smtClean="0"/>
              <a:t> Čech je známa z devonu celá řada </a:t>
            </a:r>
            <a:r>
              <a:rPr lang="cs-CZ" sz="1800" dirty="0" err="1" smtClean="0"/>
              <a:t>plavuňovitých</a:t>
            </a:r>
            <a:r>
              <a:rPr lang="cs-CZ" sz="1800" dirty="0" smtClean="0"/>
              <a:t> rostlin, např. rody </a:t>
            </a:r>
            <a:r>
              <a:rPr lang="cs-CZ" sz="1800" i="1" dirty="0" err="1" smtClean="0"/>
              <a:t>Protolepidodendron</a:t>
            </a:r>
            <a:r>
              <a:rPr lang="cs-CZ" sz="1800" i="1" dirty="0" smtClean="0"/>
              <a:t> </a:t>
            </a:r>
            <a:r>
              <a:rPr lang="cs-CZ" sz="1800" dirty="0" smtClean="0"/>
              <a:t>či </a:t>
            </a:r>
            <a:r>
              <a:rPr lang="cs-CZ" sz="1800" i="1" dirty="0" err="1" smtClean="0"/>
              <a:t>Barrandeina</a:t>
            </a:r>
            <a:r>
              <a:rPr lang="cs-CZ" sz="1800" i="1" dirty="0" smtClean="0"/>
              <a:t>, o</a:t>
            </a:r>
            <a:r>
              <a:rPr lang="cs-CZ" sz="1800" dirty="0" smtClean="0"/>
              <a:t>bdobné nálezy pocházejí také např. z Norska, Špicberků či Grónska. </a:t>
            </a:r>
          </a:p>
          <a:p>
            <a:pPr eaLnBrk="1" hangingPunct="1"/>
            <a:r>
              <a:rPr lang="cs-CZ" sz="1800" dirty="0"/>
              <a:t>h</a:t>
            </a:r>
            <a:r>
              <a:rPr lang="cs-CZ" sz="1800" dirty="0" smtClean="0"/>
              <a:t>lavní rozvoj rostlin nastává až ve svrchním devonu, kdy převládají kapraďorosty a objevují se předchůdci nahosemenných</a:t>
            </a:r>
            <a:endParaRPr lang="cs-CZ" sz="16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>
            <a:noAutofit/>
          </a:bodyPr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Mladší prvohory</a:t>
            </a:r>
            <a:endParaRPr lang="cs-CZ" sz="80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9" name="Zástupný symbol pro obsah 8" descr="800px-Grube_Messel_fg06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988840"/>
            <a:ext cx="4588543" cy="305138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Zástupný symbol pro obsah 9" descr="Striped_Butte_in_Butte_Valle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48064" y="4293096"/>
            <a:ext cx="3863343" cy="201622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Karbon</a:t>
            </a:r>
            <a:endParaRPr lang="cs-CZ" sz="80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8"/>
            <a:ext cx="4475163" cy="494665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v bažinatých oblastech </a:t>
            </a:r>
            <a:r>
              <a:rPr lang="cs-CZ" sz="1600" dirty="0" smtClean="0">
                <a:latin typeface="Arial" charset="0"/>
              </a:rPr>
              <a:t>vznikalo</a:t>
            </a:r>
            <a:r>
              <a:rPr lang="cs-CZ" sz="1600" dirty="0" smtClean="0"/>
              <a:t> černé uhlí z  kmenů plavuní a přesliček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na našem území bylo tropické klima o čemž kromě flóry svědčí i fauna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hlavní složku vegetace tvořily stromovité plavuně, které dosahovaly výšky až 30 metrů a listy byly jen na mladých větvích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ve středním karbonu se objevují také rostliny nahosemenné, vysoké, s typickými dlouhými pentlicovitými listy, dále pak též první  jehličnany (</a:t>
            </a:r>
            <a:r>
              <a:rPr lang="cs-CZ" sz="1600" i="1" dirty="0" err="1" smtClean="0"/>
              <a:t>Walchia</a:t>
            </a:r>
            <a:r>
              <a:rPr lang="cs-CZ" sz="1600" dirty="0" smtClean="0"/>
              <a:t>)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/>
              <a:t>d</a:t>
            </a:r>
            <a:r>
              <a:rPr lang="cs-CZ" sz="1600" dirty="0" smtClean="0"/>
              <a:t>alším velmi významným typem rostlin byly tzv. </a:t>
            </a:r>
            <a:r>
              <a:rPr lang="cs-CZ" sz="1600" i="1" dirty="0" err="1" smtClean="0"/>
              <a:t>kordaity</a:t>
            </a:r>
            <a:r>
              <a:rPr lang="cs-CZ" sz="1600" i="1" dirty="0"/>
              <a:t>,</a:t>
            </a:r>
            <a:r>
              <a:rPr lang="cs-CZ" sz="1600" i="1" dirty="0" smtClean="0"/>
              <a:t> </a:t>
            </a:r>
            <a:r>
              <a:rPr lang="cs-CZ" sz="1600" dirty="0" smtClean="0"/>
              <a:t>až 30 metrů vysoké stromy se štíhlými kmeny, jenž se nepravidelně rozvětvovaly v korunu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dirty="0"/>
              <a:t>k</a:t>
            </a:r>
            <a:r>
              <a:rPr lang="cs-CZ" sz="1600" dirty="0" smtClean="0"/>
              <a:t>e konci karbonu nastává suché klima, jež má za následek vymření některých rostlinných skupin, jakými byly např. stromovité kapradiny</a:t>
            </a:r>
          </a:p>
          <a:p>
            <a:pPr eaLnBrk="1" hangingPunct="1">
              <a:lnSpc>
                <a:spcPct val="80000"/>
              </a:lnSpc>
            </a:pPr>
            <a:endParaRPr lang="cs-CZ" sz="700" dirty="0" smtClean="0"/>
          </a:p>
        </p:txBody>
      </p:sp>
      <p:pic>
        <p:nvPicPr>
          <p:cNvPr id="5" name="Zástupný symbol pro obsah 4" descr="Dicynodon_BW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2420888"/>
            <a:ext cx="4038600" cy="27361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pPr indent="0"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Perm</a:t>
            </a:r>
            <a:endParaRPr lang="cs-CZ" sz="8000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pic>
        <p:nvPicPr>
          <p:cNvPr id="5" name="Zástupný symbol pro obsah 4" descr="Crassigyrinus_BW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492897"/>
            <a:ext cx="3568538" cy="201622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738" y="1722438"/>
            <a:ext cx="4691062" cy="4946650"/>
          </a:xfrm>
        </p:spPr>
        <p:txBody>
          <a:bodyPr/>
          <a:lstStyle/>
          <a:p>
            <a:pPr eaLnBrk="1" hangingPunct="1"/>
            <a:r>
              <a:rPr lang="cs-CZ" sz="1600" dirty="0" smtClean="0"/>
              <a:t>výrazně se měnilo klima, a to v důsledku se zvětšováním souší a se stoupáním průměrné nadmořské výšky</a:t>
            </a:r>
          </a:p>
          <a:p>
            <a:pPr eaLnBrk="1" hangingPunct="1"/>
            <a:r>
              <a:rPr lang="cs-CZ" sz="1600" dirty="0" smtClean="0"/>
              <a:t>hlavním </a:t>
            </a:r>
            <a:r>
              <a:rPr lang="cs-CZ" sz="1600" dirty="0" smtClean="0"/>
              <a:t>určovacím znakem pro hranici karbonu a permu je výskyt rostlin, především pak některých významných druhů </a:t>
            </a:r>
          </a:p>
          <a:p>
            <a:pPr eaLnBrk="1" hangingPunct="1"/>
            <a:r>
              <a:rPr lang="cs-CZ" sz="1600" dirty="0" smtClean="0"/>
              <a:t>převládaly rostliny výtrusné a kapraďosemenné, podobně jako v karbonu mizely stromovité rostliny </a:t>
            </a:r>
          </a:p>
          <a:p>
            <a:pPr eaLnBrk="1" hangingPunct="1"/>
            <a:r>
              <a:rPr lang="cs-CZ" sz="1600" dirty="0" smtClean="0"/>
              <a:t>z </a:t>
            </a:r>
            <a:r>
              <a:rPr lang="cs-CZ" sz="1600" dirty="0" smtClean="0"/>
              <a:t>rostlin kapraďosemenných a z kapradin se dokonce objevily i nové druhy </a:t>
            </a:r>
          </a:p>
          <a:p>
            <a:pPr eaLnBrk="1" hangingPunct="1"/>
            <a:r>
              <a:rPr lang="cs-CZ" sz="1600" dirty="0" smtClean="0"/>
              <a:t>začínají </a:t>
            </a:r>
            <a:r>
              <a:rPr lang="cs-CZ" sz="1600" dirty="0" smtClean="0"/>
              <a:t>se také objevovat některé typy </a:t>
            </a:r>
            <a:r>
              <a:rPr lang="cs-CZ" sz="1600" dirty="0" err="1" smtClean="0"/>
              <a:t>jinanovitých</a:t>
            </a:r>
            <a:r>
              <a:rPr lang="cs-CZ" sz="1600" dirty="0"/>
              <a:t> </a:t>
            </a:r>
            <a:r>
              <a:rPr lang="cs-CZ" sz="1600" dirty="0" smtClean="0"/>
              <a:t>a </a:t>
            </a:r>
            <a:r>
              <a:rPr lang="cs-CZ" sz="1600" dirty="0" err="1" smtClean="0"/>
              <a:t>cykasovitých</a:t>
            </a:r>
            <a:r>
              <a:rPr lang="cs-CZ" sz="1600" dirty="0"/>
              <a:t> </a:t>
            </a:r>
            <a:r>
              <a:rPr lang="cs-CZ" sz="1600" dirty="0" smtClean="0"/>
              <a:t>rostlin </a:t>
            </a:r>
          </a:p>
          <a:p>
            <a:pPr eaLnBrk="1" hangingPunct="1"/>
            <a:r>
              <a:rPr lang="cs-CZ" sz="1600" dirty="0" smtClean="0"/>
              <a:t>v</a:t>
            </a:r>
            <a:r>
              <a:rPr lang="cs-CZ" sz="1600" dirty="0" smtClean="0"/>
              <a:t> tomto období se dařilo především jehličnatým rostlinám</a:t>
            </a:r>
          </a:p>
          <a:p>
            <a:pPr eaLnBrk="1" hangingPunct="1"/>
            <a:r>
              <a:rPr lang="cs-CZ" sz="1600" dirty="0" smtClean="0"/>
              <a:t>docházelo ke střídání období sucha a vlhka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3000"/>
                    <a:satMod val="150000"/>
                  </a:schemeClr>
                </a:solidFill>
              </a:rPr>
              <a:t>Zdroje čerpání</a:t>
            </a:r>
            <a:endParaRPr lang="cs-CZ" dirty="0">
              <a:solidFill>
                <a:schemeClr val="accent1">
                  <a:tint val="83000"/>
                  <a:satMod val="1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300" smtClean="0"/>
              <a:t>Text.</a:t>
            </a:r>
            <a:endParaRPr lang="cs-CZ" sz="2300" smtClean="0">
              <a:hlinkClick r:id="rId2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300" smtClean="0">
                <a:latin typeface="Arial" charset="0"/>
                <a:hlinkClick r:id="rId2"/>
              </a:rPr>
              <a:t>URL:</a:t>
            </a:r>
            <a:r>
              <a:rPr lang="en-US" sz="2300" smtClean="0">
                <a:latin typeface="Arial" charset="0"/>
                <a:hlinkClick r:id="rId2"/>
              </a:rPr>
              <a:t>&lt;</a:t>
            </a:r>
            <a:r>
              <a:rPr lang="cs-CZ" sz="2300" smtClean="0">
                <a:hlinkClick r:id="rId2"/>
              </a:rPr>
              <a:t>http://www.periskop.cz/cz/clanky/starsi-prvohory-kolebka-rostlin/</a:t>
            </a:r>
            <a:r>
              <a:rPr lang="en-US" sz="2300" smtClean="0"/>
              <a:t>&gt;[cit.14</a:t>
            </a:r>
            <a:r>
              <a:rPr lang="cs-CZ" sz="2300" smtClean="0">
                <a:latin typeface="Arial" charset="0"/>
              </a:rPr>
              <a:t>-</a:t>
            </a:r>
            <a:r>
              <a:rPr lang="en-US" sz="2300" smtClean="0"/>
              <a:t>02</a:t>
            </a:r>
            <a:r>
              <a:rPr lang="cs-CZ" sz="2300" smtClean="0">
                <a:latin typeface="Arial" charset="0"/>
              </a:rPr>
              <a:t>-</a:t>
            </a:r>
            <a:r>
              <a:rPr lang="en-US" sz="2300" smtClean="0"/>
              <a:t>2011]</a:t>
            </a:r>
            <a:endParaRPr lang="cs-CZ" sz="2300" smtClean="0"/>
          </a:p>
          <a:p>
            <a:pPr eaLnBrk="1" hangingPunct="1">
              <a:lnSpc>
                <a:spcPct val="80000"/>
              </a:lnSpc>
            </a:pPr>
            <a:r>
              <a:rPr lang="cs-CZ" sz="2300" smtClean="0">
                <a:latin typeface="Arial" charset="0"/>
              </a:rPr>
              <a:t>URL:</a:t>
            </a:r>
            <a:r>
              <a:rPr lang="en-US" sz="2300" smtClean="0">
                <a:latin typeface="Arial" charset="0"/>
              </a:rPr>
              <a:t>&lt;</a:t>
            </a:r>
            <a:r>
              <a:rPr lang="cs-CZ" sz="2300" smtClean="0">
                <a:hlinkClick r:id="rId3"/>
              </a:rPr>
              <a:t>http://www.periskop.cz/cz/clanky/mladsi-prvohory/</a:t>
            </a:r>
            <a:r>
              <a:rPr lang="en-US" sz="2300" smtClean="0"/>
              <a:t>&gt;[</a:t>
            </a:r>
            <a:r>
              <a:rPr lang="cs-CZ" sz="2300" smtClean="0">
                <a:latin typeface="Arial" charset="0"/>
              </a:rPr>
              <a:t>cit.14-02-2011</a:t>
            </a:r>
            <a:r>
              <a:rPr lang="en-US" sz="2300" smtClean="0"/>
              <a:t>]</a:t>
            </a:r>
            <a:endParaRPr lang="cs-CZ" sz="2300" smtClean="0"/>
          </a:p>
          <a:p>
            <a:pPr eaLnBrk="1" hangingPunct="1">
              <a:lnSpc>
                <a:spcPct val="80000"/>
              </a:lnSpc>
            </a:pPr>
            <a:r>
              <a:rPr lang="cs-CZ" sz="2300" smtClean="0"/>
              <a:t>Obrázky.</a:t>
            </a:r>
          </a:p>
          <a:p>
            <a:pPr eaLnBrk="1" hangingPunct="1">
              <a:lnSpc>
                <a:spcPct val="80000"/>
              </a:lnSpc>
            </a:pPr>
            <a:r>
              <a:rPr lang="cs-CZ" sz="2300" smtClean="0">
                <a:latin typeface="Arial" charset="0"/>
              </a:rPr>
              <a:t>URL:</a:t>
            </a:r>
            <a:r>
              <a:rPr lang="en-US" sz="2300" smtClean="0">
                <a:latin typeface="Arial" charset="0"/>
              </a:rPr>
              <a:t>&lt;</a:t>
            </a:r>
            <a:r>
              <a:rPr lang="cs-CZ" sz="2300" smtClean="0">
                <a:hlinkClick r:id="rId4"/>
              </a:rPr>
              <a:t>http://cs.wikipedia.org/wiki/Soubor:Asaphiscuswheelerii.jpg</a:t>
            </a:r>
            <a:r>
              <a:rPr lang="en-US" sz="2300" smtClean="0"/>
              <a:t>&gt;[</a:t>
            </a:r>
            <a:r>
              <a:rPr lang="cs-CZ" sz="2300" smtClean="0">
                <a:latin typeface="Arial" charset="0"/>
              </a:rPr>
              <a:t>cit.14-02-2011</a:t>
            </a:r>
            <a:r>
              <a:rPr lang="en-US" sz="2300" smtClean="0"/>
              <a:t>]</a:t>
            </a:r>
            <a:endParaRPr lang="cs-CZ" sz="2300" smtClean="0"/>
          </a:p>
          <a:p>
            <a:pPr eaLnBrk="1" hangingPunct="1">
              <a:lnSpc>
                <a:spcPct val="80000"/>
              </a:lnSpc>
            </a:pPr>
            <a:r>
              <a:rPr lang="cs-CZ" sz="2300" smtClean="0">
                <a:latin typeface="Arial" charset="0"/>
              </a:rPr>
              <a:t>URL:</a:t>
            </a:r>
            <a:r>
              <a:rPr lang="en-US" sz="2300" smtClean="0">
                <a:latin typeface="Arial" charset="0"/>
              </a:rPr>
              <a:t>&lt;</a:t>
            </a:r>
            <a:r>
              <a:rPr lang="cs-CZ" sz="2300" smtClean="0">
                <a:hlinkClick r:id="rId5"/>
              </a:rPr>
              <a:t>http://cs.wikipedia.org/wiki/Soubor:Motolsky_ordovik.jpg</a:t>
            </a:r>
            <a:r>
              <a:rPr lang="en-US" sz="2300" smtClean="0"/>
              <a:t>&gt;[</a:t>
            </a:r>
            <a:r>
              <a:rPr lang="cs-CZ" sz="2300" smtClean="0">
                <a:latin typeface="Arial" charset="0"/>
              </a:rPr>
              <a:t>cit.14-02-2011</a:t>
            </a:r>
            <a:r>
              <a:rPr lang="en-US" sz="2300" smtClean="0"/>
              <a:t>]</a:t>
            </a:r>
            <a:endParaRPr lang="cs-CZ" sz="2300" smtClean="0"/>
          </a:p>
          <a:p>
            <a:pPr eaLnBrk="1" hangingPunct="1">
              <a:lnSpc>
                <a:spcPct val="80000"/>
              </a:lnSpc>
            </a:pPr>
            <a:r>
              <a:rPr lang="cs-CZ" sz="2300" smtClean="0">
                <a:latin typeface="Arial" charset="0"/>
              </a:rPr>
              <a:t>URL:</a:t>
            </a:r>
            <a:r>
              <a:rPr lang="en-US" sz="2300" smtClean="0">
                <a:latin typeface="Arial" charset="0"/>
              </a:rPr>
              <a:t>&lt;</a:t>
            </a:r>
            <a:r>
              <a:rPr lang="cs-CZ" sz="2300" smtClean="0">
                <a:hlinkClick r:id="rId6"/>
              </a:rPr>
              <a:t>http://cs.wikipedia.org/wiki/Soubor:Dalmanites_limulurus_trilobite_silurian.jpg</a:t>
            </a:r>
            <a:r>
              <a:rPr lang="en-US" sz="2300" smtClean="0"/>
              <a:t>&gt;[</a:t>
            </a:r>
            <a:r>
              <a:rPr lang="cs-CZ" sz="2300" smtClean="0">
                <a:latin typeface="Arial" charset="0"/>
              </a:rPr>
              <a:t>cit.14-02-2011</a:t>
            </a:r>
            <a:r>
              <a:rPr lang="en-US" sz="2300" smtClean="0"/>
              <a:t>]</a:t>
            </a:r>
            <a:endParaRPr lang="cs-CZ" sz="2300" smtClean="0"/>
          </a:p>
          <a:p>
            <a:pPr eaLnBrk="1" hangingPunct="1">
              <a:lnSpc>
                <a:spcPct val="80000"/>
              </a:lnSpc>
            </a:pPr>
            <a:r>
              <a:rPr lang="cs-CZ" sz="2300" smtClean="0">
                <a:latin typeface="Arial" charset="0"/>
              </a:rPr>
              <a:t>URL:</a:t>
            </a:r>
            <a:r>
              <a:rPr lang="en-US" sz="2300" smtClean="0">
                <a:latin typeface="Arial" charset="0"/>
              </a:rPr>
              <a:t>&lt;</a:t>
            </a:r>
            <a:r>
              <a:rPr lang="cs-CZ" sz="2300" smtClean="0">
                <a:hlinkClick r:id="rId7"/>
              </a:rPr>
              <a:t>http://cs.wikipedia.org/wiki/Soubor:Osteolepis_BW.jpg</a:t>
            </a:r>
            <a:r>
              <a:rPr lang="en-US" sz="2300" smtClean="0"/>
              <a:t>&gt;[</a:t>
            </a:r>
            <a:r>
              <a:rPr lang="cs-CZ" sz="2300" smtClean="0">
                <a:latin typeface="Arial" charset="0"/>
              </a:rPr>
              <a:t>cit.14-02-2011</a:t>
            </a:r>
            <a:r>
              <a:rPr lang="en-US" sz="2300" smtClean="0"/>
              <a:t>]</a:t>
            </a:r>
            <a:endParaRPr lang="cs-CZ" sz="2300" smtClean="0"/>
          </a:p>
          <a:p>
            <a:pPr eaLnBrk="1" hangingPunct="1">
              <a:lnSpc>
                <a:spcPct val="80000"/>
              </a:lnSpc>
            </a:pPr>
            <a:endParaRPr lang="cs-CZ" sz="23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170</TotalTime>
  <Words>220</Words>
  <Application>Microsoft Office PowerPoint</Application>
  <PresentationFormat>Předvádění na obrazovce (4:3)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Prvohory</vt:lpstr>
      <vt:lpstr>Co to jsou prvohory?</vt:lpstr>
      <vt:lpstr>Starší prvohory</vt:lpstr>
      <vt:lpstr>Kambrium </vt:lpstr>
      <vt:lpstr>Ordovik</vt:lpstr>
      <vt:lpstr>Silur</vt:lpstr>
      <vt:lpstr>Devon</vt:lpstr>
      <vt:lpstr>Mladší prvohory</vt:lpstr>
      <vt:lpstr>Karbon</vt:lpstr>
      <vt:lpstr>Perm</vt:lpstr>
      <vt:lpstr>Zdroje čerpání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Prvohory</dc:title>
  <dc:creator>User</dc:creator>
  <cp:lastModifiedBy>root</cp:lastModifiedBy>
  <cp:revision>27</cp:revision>
  <dcterms:created xsi:type="dcterms:W3CDTF">2011-03-13T12:56:12Z</dcterms:created>
  <dcterms:modified xsi:type="dcterms:W3CDTF">2013-05-07T05:48:55Z</dcterms:modified>
</cp:coreProperties>
</file>