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4"/>
  </p:notesMasterIdLst>
  <p:sldIdLst>
    <p:sldId id="261" r:id="rId3"/>
    <p:sldId id="262" r:id="rId4"/>
    <p:sldId id="263" r:id="rId5"/>
    <p:sldId id="259" r:id="rId6"/>
    <p:sldId id="256" r:id="rId7"/>
    <p:sldId id="264" r:id="rId8"/>
    <p:sldId id="269" r:id="rId9"/>
    <p:sldId id="267" r:id="rId10"/>
    <p:sldId id="268" r:id="rId11"/>
    <p:sldId id="266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-1974" y="-78"/>
      </p:cViewPr>
      <p:guideLst>
        <p:guide orient="horz" pos="2880"/>
        <p:guide pos="2160"/>
      </p:guideLst>
    </p:cSldViewPr>
  </p:notesViewPr>
  <p:gridSpacing cx="1828668" cy="182866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25533C-2410-47D4-B705-6861FA0BC570}" type="datetimeFigureOut">
              <a:rPr lang="cs-CZ" smtClean="0"/>
              <a:t>10.5.2013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6ABBF-7528-4201-8EAC-FDCB5897AF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7541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53C4280-77A1-4A7A-A590-8E95E7B2C662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  <a:latin typeface="Arial" charset="0"/>
              </a:endParaRPr>
            </a:p>
          </p:txBody>
        </p: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1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E4DC0-92ED-4F82-AE0F-D95377D37359}" type="datetime1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1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2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E0B9E-9A6E-4320-8738-EB84E12A30F8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0364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BC3B3-160D-4EDB-925D-7D25EB2A200C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61521-79B6-4B3A-9C81-FBE2307F2598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666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  <a:latin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21228-AF21-4952-B5FC-D76E02A2763A}" type="datetime1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82727-A16F-45A4-A98A-7F4B9C0660D8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249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1AD01-7BD1-43DC-A373-3F427B306F0F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017BA-DEFC-4C94-82D2-A6E4F0C533A1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891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939B0-6A30-43CC-A935-9BFAFC773ED4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7B6DE-66AF-4DAD-A31C-708A8419D232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279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9D315-853D-4117-A68B-E9CFD120A8E0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51C53-D973-46B3-A20B-7F234DCCFBF1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143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C93F1-D3D0-4FDF-ABA0-9FAD7FF47E8E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9B542-04FD-4289-90BD-441955D2324E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375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D3F6C-B3AE-4D20-A2DF-1A80BF6EED06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495D7-7AF5-47F4-9537-C5496C921B9D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615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F7FCA-C84C-4EB9-8487-F2E74348623E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83F5D-4213-4124-A300-9A38D7C30F47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294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05F82-1ABB-48A4-9E31-35C1C1BF5C89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DC50-B461-46A8-9E0D-37DD42296C6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362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461BF-1401-4B81-B1AF-A6805A14C40A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53C70-5CC1-4E5E-B04D-8068B7391765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752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4DC4C3E-02B2-48E1-A384-6E92EE00B6FB}" type="datetime1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3D1A57-8872-4FFB-921A-A18EFE2A7DB8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949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4598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5925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3924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3586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296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5372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407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147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7959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132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557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E905EF-CE3F-4446-88D9-EE6BCF497EBB}" type="datetime1">
              <a:rPr lang="cs-CZ">
                <a:solidFill>
                  <a:srgbClr val="04617B">
                    <a:shade val="90000"/>
                  </a:srgb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10.5.2013</a:t>
            </a:fld>
            <a:endParaRPr lang="cs-CZ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B91FB1-87EA-4EB5-B168-5AE50A4F76B7}" type="slidenum">
              <a:rPr lang="cs-CZ">
                <a:solidFill>
                  <a:srgbClr val="04617B">
                    <a:shade val="90000"/>
                  </a:srgb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1040" name="Group 17"/>
          <p:cNvGrpSpPr>
            <a:grpSpLocks/>
          </p:cNvGrpSpPr>
          <p:nvPr/>
        </p:nvGrpSpPr>
        <p:grpSpPr bwMode="auto">
          <a:xfrm>
            <a:off x="1187450" y="0"/>
            <a:ext cx="6911975" cy="1485900"/>
            <a:chOff x="748" y="0"/>
            <a:chExt cx="4354" cy="936"/>
          </a:xfrm>
        </p:grpSpPr>
        <p:pic>
          <p:nvPicPr>
            <p:cNvPr id="1041" name="Picture 2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" y="0"/>
              <a:ext cx="3831" cy="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2" name="Picture 15" descr="logo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2" y="0"/>
              <a:ext cx="680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667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270CF62-BA0E-4CB5-9E6D-4F3C4A22FEB6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411215F-6840-4186-8EE3-A7698C8FE3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128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Relationship Id="rId5" Type="http://schemas.microsoft.com/office/2007/relationships/hdphoto" Target="../media/hdphoto1.wdp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kapka&amp;ex=2#ai:MP900400015|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Rectangle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cs-CZ" sz="2200" b="1" dirty="0">
                <a:latin typeface="Arial Narrow" pitchFamily="34" charset="0"/>
              </a:rPr>
              <a:t>Základní škola, Ostrava-Poruba, I. Sekaniny 1804, příspěvková organizace</a:t>
            </a:r>
          </a:p>
          <a:p>
            <a:pPr marL="274320" indent="-274320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cs-CZ" sz="2200" b="1" dirty="0">
              <a:latin typeface="Arial Narrow" pitchFamily="34" charset="0"/>
            </a:endParaRPr>
          </a:p>
          <a:p>
            <a:pPr marL="274320" indent="-274320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cs-CZ" sz="2200" b="1" dirty="0">
              <a:latin typeface="Arial Narrow" pitchFamily="34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000" dirty="0">
                <a:latin typeface="Arial" charset="0"/>
              </a:rPr>
              <a:t>Název projektu</a:t>
            </a:r>
          </a:p>
          <a:p>
            <a:pPr marL="640080" lvl="1" indent="-246888" eaLnBrk="1" fontAlgn="auto" hangingPunct="1">
              <a:lnSpc>
                <a:spcPct val="90000"/>
              </a:lnSpc>
              <a:spcAft>
                <a:spcPts val="0"/>
              </a:spcAft>
              <a:buFont typeface="Arial" charset="0"/>
              <a:buChar char="◦"/>
              <a:defRPr/>
            </a:pP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Zkvalitnění vzdělávání na ZŠ </a:t>
            </a:r>
            <a:r>
              <a:rPr lang="cs-CZ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I.Sekaniny</a:t>
            </a: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 - Škola pro 21. století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000" dirty="0">
                <a:latin typeface="Arial" charset="0"/>
              </a:rPr>
              <a:t>Registrační číslo projektu</a:t>
            </a:r>
          </a:p>
          <a:p>
            <a:pPr marL="640080" lvl="1" indent="-246888" eaLnBrk="1" fontAlgn="auto" hangingPunct="1">
              <a:lnSpc>
                <a:spcPct val="90000"/>
              </a:lnSpc>
              <a:spcAft>
                <a:spcPts val="0"/>
              </a:spcAft>
              <a:buFont typeface="Arial" charset="0"/>
              <a:buChar char="◦"/>
              <a:defRPr/>
            </a:pP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CZ.1.07/1.4.00/21.1475</a:t>
            </a:r>
            <a:r>
              <a:rPr lang="cs-CZ" sz="18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charset="0"/>
              </a:rPr>
              <a:t>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000" dirty="0">
                <a:latin typeface="Arial" charset="0"/>
              </a:rPr>
              <a:t>Název materiálu</a:t>
            </a:r>
          </a:p>
          <a:p>
            <a:pPr marL="640080" lvl="1" indent="-246888" eaLnBrk="1" fontAlgn="auto" hangingPunct="1">
              <a:lnSpc>
                <a:spcPct val="90000"/>
              </a:lnSpc>
              <a:spcAft>
                <a:spcPts val="0"/>
              </a:spcAft>
              <a:buFont typeface="Arial" charset="0"/>
              <a:buChar char="◦"/>
              <a:defRPr/>
            </a:pPr>
            <a:r>
              <a:rPr lang="cs-CZ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KOULE  - úvod</a:t>
            </a:r>
            <a:endParaRPr lang="cs-CZ" sz="2000" b="1" dirty="0">
              <a:solidFill>
                <a:schemeClr val="accent2">
                  <a:lumMod val="60000"/>
                  <a:lumOff val="40000"/>
                </a:schemeClr>
              </a:solidFill>
              <a:latin typeface="Arial Narrow" pitchFamily="34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000" dirty="0">
                <a:latin typeface="Arial" charset="0"/>
              </a:rPr>
              <a:t>Kód materiálu	</a:t>
            </a:r>
          </a:p>
          <a:p>
            <a:pPr marL="640080" lvl="1" indent="-246888" fontAlgn="auto">
              <a:lnSpc>
                <a:spcPct val="90000"/>
              </a:lnSpc>
              <a:spcAft>
                <a:spcPts val="0"/>
              </a:spcAft>
              <a:buFont typeface="Arial" charset="0"/>
              <a:buChar char="◦"/>
              <a:defRPr/>
            </a:pPr>
            <a:r>
              <a:rPr lang="cs-CZ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VY_32_INOVACE_M1310</a:t>
            </a:r>
            <a:endParaRPr lang="cs-CZ" sz="20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 Narrow" pitchFamily="34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000" dirty="0" smtClean="0">
                <a:latin typeface="Arial" charset="0"/>
              </a:rPr>
              <a:t>Autor</a:t>
            </a:r>
          </a:p>
          <a:p>
            <a:pPr marL="640080" lvl="1" indent="-246888" eaLnBrk="1" fontAlgn="auto" hangingPunct="1">
              <a:lnSpc>
                <a:spcPct val="90000"/>
              </a:lnSpc>
              <a:spcAft>
                <a:spcPts val="0"/>
              </a:spcAft>
              <a:buFont typeface="Arial" charset="0"/>
              <a:buChar char="◦"/>
              <a:defRPr/>
            </a:pPr>
            <a:r>
              <a:rPr lang="cs-CZ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Mgr. Dagmar Petřková</a:t>
            </a:r>
            <a:endParaRPr lang="cs-CZ" sz="2000" b="1" dirty="0">
              <a:solidFill>
                <a:schemeClr val="accent2">
                  <a:lumMod val="60000"/>
                  <a:lumOff val="40000"/>
                </a:schemeClr>
              </a:solidFill>
              <a:latin typeface="Arial Narrow" pitchFamily="34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Arial" charset="0"/>
              <a:buChar char="◦"/>
              <a:defRPr/>
            </a:pPr>
            <a:endParaRPr lang="cs-CZ" sz="2000" b="1" dirty="0">
              <a:solidFill>
                <a:srgbClr val="529FBA"/>
              </a:solidFill>
              <a:latin typeface="Arial Narrow" pitchFamily="34" charset="0"/>
            </a:endParaRPr>
          </a:p>
        </p:txBody>
      </p:sp>
      <p:sp>
        <p:nvSpPr>
          <p:cNvPr id="5123" name="Zástupný symbol pro zápatí 8"/>
          <p:cNvSpPr>
            <a:spLocks noGrp="1"/>
          </p:cNvSpPr>
          <p:nvPr>
            <p:ph type="ftr" sz="quarter" idx="11"/>
          </p:nvPr>
        </p:nvSpPr>
        <p:spPr bwMode="auto">
          <a:xfrm>
            <a:off x="142875" y="6237288"/>
            <a:ext cx="8786813" cy="287337"/>
          </a:xfrm>
          <a:noFill/>
          <a:ln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mtClean="0">
                <a:solidFill>
                  <a:prstClr val="black"/>
                </a:solidFill>
              </a:rPr>
              <a:t>Tento projekt je spolufinancován Evropskou unií.</a:t>
            </a:r>
          </a:p>
        </p:txBody>
      </p:sp>
    </p:spTree>
    <p:extLst>
      <p:ext uri="{BB962C8B-B14F-4D97-AF65-F5344CB8AC3E}">
        <p14:creationId xmlns:p14="http://schemas.microsoft.com/office/powerpoint/2010/main" val="42926573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116" name="Group 30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048262599"/>
              </p:ext>
            </p:extLst>
          </p:nvPr>
        </p:nvGraphicFramePr>
        <p:xfrm>
          <a:off x="457200" y="1412875"/>
          <a:ext cx="8229600" cy="4206561"/>
        </p:xfrm>
        <a:graphic>
          <a:graphicData uri="http://schemas.openxmlformats.org/drawingml/2006/table">
            <a:tbl>
              <a:tblPr/>
              <a:tblGrid>
                <a:gridCol w="2382838"/>
                <a:gridCol w="5846762"/>
              </a:tblGrid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Prezentace popisuje vznik rotačního tělesa – koule; pojmy týkající se částí koule zavádí jen intuitivně. Odkazuje na učivo zeměpisu o zobrazování zeměkoule.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7.5.2013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  <a:ea typeface="+mn-ea"/>
                          <a:cs typeface="+mn-cs"/>
                        </a:rPr>
                        <a:t>určuje a charakterizuje základní prostorové útvary (tělesa), analyzuje jejich vlastnosti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žádné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Koule, kulová úseč, kulový vrchlík, kulová vrstva, kulová výseč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prezentace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kombinovaná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žák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2., základní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14 – 15  let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9.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01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KOULE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6530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C:\Users\Uživatel\AppData\Local\Microsoft\Windows\Temporary Internet Files\Content.IE5\2WS5J3JF\MP9002892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161"/>
            <a:ext cx="3657600" cy="234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img.ihned.cz/attachment.php/60/42791060/kCjveSD95wIzMhQdL7KEnt1OJu34lPTy/Vodoje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79" r="33066"/>
          <a:stretch/>
        </p:blipFill>
        <p:spPr bwMode="auto">
          <a:xfrm>
            <a:off x="3188675" y="2977662"/>
            <a:ext cx="2069515" cy="388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officeimg.vo.msecnd.net/en-us/images/MH90040001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89" b="16781"/>
          <a:stretch/>
        </p:blipFill>
        <p:spPr bwMode="auto">
          <a:xfrm>
            <a:off x="0" y="2649417"/>
            <a:ext cx="3200561" cy="214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http://officeimg.vo.msecnd.net/en-us/images/MH90024618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238" y="3394240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živatel\AppData\Local\Microsoft\Windows\Temporary Internet Files\Content.IE5\MD6QZPLU\MP900387443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322" y="371597"/>
            <a:ext cx="365760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živatel\AppData\Local\Microsoft\Windows\Temporary Internet Files\Content.IE5\3RKPQIM4\MC90023967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379" y="375141"/>
            <a:ext cx="3613256" cy="286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4378" y="5592278"/>
            <a:ext cx="405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Které věci kolem nás mají tvar koule?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067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vzniká koule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táčením –rotací půlkruhu kolem </a:t>
            </a:r>
            <a:r>
              <a:rPr lang="cs-CZ" dirty="0"/>
              <a:t>jeho </a:t>
            </a:r>
            <a:r>
              <a:rPr lang="cs-CZ" dirty="0" smtClean="0"/>
              <a:t>průměru</a:t>
            </a:r>
            <a:endParaRPr lang="cs-CZ" dirty="0"/>
          </a:p>
        </p:txBody>
      </p:sp>
      <p:pic>
        <p:nvPicPr>
          <p:cNvPr id="6" name="Picture 14" descr="Gula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869" y="1389673"/>
            <a:ext cx="3436938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živatel\Documents\škola\matematika\tělesa\kou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7" y="3940442"/>
            <a:ext cx="2681739" cy="268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55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koule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cs-CZ" dirty="0" smtClean="0"/>
              <a:t>střed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cs-CZ" dirty="0" smtClean="0"/>
              <a:t>průměr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cs-CZ" dirty="0" smtClean="0"/>
              <a:t>poloměr</a:t>
            </a:r>
          </a:p>
        </p:txBody>
      </p:sp>
      <p:pic>
        <p:nvPicPr>
          <p:cNvPr id="2050" name="Picture 2" descr="C:\Users\Uživatel\Pictures\kou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984" y="1511178"/>
            <a:ext cx="4573285" cy="456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živatel\Documents\škola\matematika\tělesa\kou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7" y="3940442"/>
            <a:ext cx="2681739" cy="268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>
            <a:stCxn id="2050" idx="1"/>
            <a:endCxn id="2050" idx="3"/>
          </p:cNvCxnSpPr>
          <p:nvPr/>
        </p:nvCxnSpPr>
        <p:spPr>
          <a:xfrm>
            <a:off x="3598984" y="3791866"/>
            <a:ext cx="457328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5902036" y="2066306"/>
            <a:ext cx="1460665" cy="169817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16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941" y="811331"/>
            <a:ext cx="2139696" cy="1261872"/>
          </a:xfrm>
        </p:spPr>
        <p:txBody>
          <a:bodyPr/>
          <a:lstStyle/>
          <a:p>
            <a:r>
              <a:rPr lang="cs-CZ" dirty="0" smtClean="0"/>
              <a:t>Síť koule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96252" y="2130552"/>
            <a:ext cx="2646947" cy="4243615"/>
          </a:xfrm>
        </p:spPr>
        <p:txBody>
          <a:bodyPr>
            <a:normAutofit/>
          </a:bodyPr>
          <a:lstStyle/>
          <a:p>
            <a:pPr marL="87313" indent="-87313">
              <a:buFont typeface="Arial" pitchFamily="34" charset="0"/>
              <a:buChar char="•"/>
            </a:pPr>
            <a:r>
              <a:rPr lang="cs-CZ" dirty="0" smtClean="0"/>
              <a:t>Co je sítí koule?</a:t>
            </a:r>
            <a:br>
              <a:rPr lang="cs-CZ" dirty="0" smtClean="0"/>
            </a:br>
            <a:r>
              <a:rPr lang="cs-CZ" dirty="0" smtClean="0"/>
              <a:t>Jak rozvinout povrch koule do roviny </a:t>
            </a:r>
            <a:r>
              <a:rPr lang="cs-CZ" i="1" dirty="0" smtClean="0"/>
              <a:t>(zeměpis)</a:t>
            </a:r>
            <a:r>
              <a:rPr lang="cs-CZ" dirty="0" smtClean="0"/>
              <a:t>? </a:t>
            </a:r>
          </a:p>
          <a:p>
            <a:pPr marL="87313" indent="-87313">
              <a:buFont typeface="Arial" pitchFamily="34" charset="0"/>
              <a:buChar char="•"/>
            </a:pPr>
            <a:endParaRPr lang="cs-CZ" dirty="0"/>
          </a:p>
          <a:p>
            <a:pPr marL="82550" indent="-82550">
              <a:buFont typeface="Arial" pitchFamily="34" charset="0"/>
              <a:buChar char="•"/>
            </a:pPr>
            <a:r>
              <a:rPr lang="cs-CZ" dirty="0" smtClean="0"/>
              <a:t>Kartografové používají </a:t>
            </a:r>
            <a:r>
              <a:rPr lang="cs-CZ" dirty="0"/>
              <a:t> </a:t>
            </a:r>
            <a:r>
              <a:rPr lang="cs-CZ" dirty="0" smtClean="0"/>
              <a:t>různé způsoby zobrazení, vždy ale dochází ke zkreslení. </a:t>
            </a:r>
            <a:endParaRPr lang="cs-CZ" dirty="0"/>
          </a:p>
          <a:p>
            <a:endParaRPr lang="cs-CZ" sz="1700" b="1" dirty="0" smtClean="0">
              <a:solidFill>
                <a:srgbClr val="C00000"/>
              </a:solidFill>
            </a:endParaRPr>
          </a:p>
          <a:p>
            <a:endParaRPr lang="cs-CZ" sz="1700" b="1" dirty="0">
              <a:solidFill>
                <a:srgbClr val="C00000"/>
              </a:solidFill>
            </a:endParaRPr>
          </a:p>
          <a:p>
            <a:endParaRPr lang="cs-CZ" sz="1700" b="1" dirty="0" smtClean="0">
              <a:solidFill>
                <a:srgbClr val="C00000"/>
              </a:solidFill>
            </a:endParaRPr>
          </a:p>
          <a:p>
            <a:endParaRPr lang="cs-CZ" sz="1700" b="1" dirty="0">
              <a:solidFill>
                <a:srgbClr val="C00000"/>
              </a:solidFill>
            </a:endParaRPr>
          </a:p>
          <a:p>
            <a:r>
              <a:rPr lang="cs-CZ" dirty="0">
                <a:solidFill>
                  <a:srgbClr val="C00000"/>
                </a:solidFill>
              </a:rPr>
              <a:t>Kouli nelze do roviny rozvinout</a:t>
            </a:r>
          </a:p>
          <a:p>
            <a:r>
              <a:rPr lang="cs-CZ" sz="2000" dirty="0">
                <a:solidFill>
                  <a:srgbClr val="C00000"/>
                </a:solidFill>
                <a:latin typeface="+mj-lt"/>
              </a:rPr>
              <a:t>Síť koule nelze sestrojit</a:t>
            </a:r>
            <a:endParaRPr lang="cs-CZ" sz="2000" dirty="0" smtClean="0">
              <a:solidFill>
                <a:srgbClr val="C00000"/>
              </a:solidFill>
              <a:latin typeface="+mj-lt"/>
            </a:endParaRPr>
          </a:p>
          <a:p>
            <a:pPr marL="87313" indent="-87313">
              <a:buFont typeface="Arial" pitchFamily="34" charset="0"/>
              <a:buChar char="•"/>
            </a:pPr>
            <a:endParaRPr lang="cs-CZ" dirty="0"/>
          </a:p>
          <a:p>
            <a:pPr marL="87313" indent="-87313">
              <a:buFont typeface="Arial" pitchFamily="34" charset="0"/>
              <a:buChar char="•"/>
            </a:pPr>
            <a:endParaRPr lang="cs-CZ" dirty="0" smtClean="0"/>
          </a:p>
          <a:p>
            <a:pPr marL="87313" indent="-87313">
              <a:buFont typeface="Arial" pitchFamily="34" charset="0"/>
              <a:buChar char="•"/>
            </a:pPr>
            <a:endParaRPr lang="cs-CZ" dirty="0"/>
          </a:p>
          <a:p>
            <a:pPr marL="87313" indent="-87313">
              <a:buFont typeface="Arial" pitchFamily="34" charset="0"/>
              <a:buChar char="•"/>
            </a:pPr>
            <a:endParaRPr lang="cs-CZ" dirty="0" smtClean="0"/>
          </a:p>
          <a:p>
            <a:pPr marL="87313" indent="-87313">
              <a:buFont typeface="Arial" pitchFamily="34" charset="0"/>
              <a:buChar char="•"/>
            </a:pPr>
            <a:endParaRPr lang="cs-CZ" dirty="0"/>
          </a:p>
          <a:p>
            <a:pPr marL="87313" indent="-87313">
              <a:buFont typeface="Arial" pitchFamily="34" charset="0"/>
              <a:buChar char="•"/>
            </a:pPr>
            <a:endParaRPr lang="cs-CZ" dirty="0" smtClean="0"/>
          </a:p>
        </p:txBody>
      </p:sp>
      <p:pic>
        <p:nvPicPr>
          <p:cNvPr id="1026" name="Picture 2" descr="C:\Users\Uživatel\Documents\škola\matematika\tělesa\kou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628" y="1001027"/>
            <a:ext cx="5303520" cy="530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živatel\Documents\škola\matematika\tělesa\Earth_Eastern_Hemisphe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930" y="681464"/>
            <a:ext cx="5934075" cy="593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živatel\Documents\škola\matematika\tělesa\Netzentwuerfe_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906"/>
            <a:ext cx="4796718" cy="650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živatel\Documents\škola\matematika\tělesa\Netzentwuerfe_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358" y="418732"/>
            <a:ext cx="4770232" cy="643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521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koule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149192" y="1686025"/>
            <a:ext cx="3931920" cy="639762"/>
          </a:xfrm>
        </p:spPr>
        <p:txBody>
          <a:bodyPr/>
          <a:lstStyle/>
          <a:p>
            <a:pPr algn="l"/>
            <a:r>
              <a:rPr lang="cs-CZ" dirty="0" smtClean="0"/>
              <a:t>Kulová úseč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154003" y="2178519"/>
            <a:ext cx="3931920" cy="574307"/>
          </a:xfrm>
        </p:spPr>
        <p:txBody>
          <a:bodyPr>
            <a:normAutofit/>
          </a:bodyPr>
          <a:lstStyle/>
          <a:p>
            <a:r>
              <a:rPr lang="cs-CZ" sz="1600" dirty="0" smtClean="0"/>
              <a:t>část koule oddělená rovinou</a:t>
            </a:r>
            <a:endParaRPr lang="cs-CZ" sz="1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881" y="1941013"/>
            <a:ext cx="23813" cy="471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C:\Users\Uživatel\Documents\škola\matematika\tělesa\use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7" t="9786" r="12806"/>
          <a:stretch/>
        </p:blipFill>
        <p:spPr bwMode="auto">
          <a:xfrm>
            <a:off x="3597446" y="2743200"/>
            <a:ext cx="5315547" cy="372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902" y="1938673"/>
            <a:ext cx="5601723" cy="448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058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živatel\Documents\škola\matematika\tělesa\vrchl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165" y="1952375"/>
            <a:ext cx="6662835" cy="432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koule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22447" y="1763027"/>
            <a:ext cx="3931920" cy="63976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2200" dirty="0" smtClean="0"/>
              <a:t>Kulový vrchlík</a:t>
            </a:r>
          </a:p>
          <a:p>
            <a:pPr marL="182563" indent="-182563" algn="l">
              <a:buSzPct val="100000"/>
              <a:buFont typeface="Arial" pitchFamily="34" charset="0"/>
              <a:buChar char="•"/>
            </a:pPr>
            <a:r>
              <a:rPr lang="cs-CZ" sz="1700" dirty="0" smtClean="0">
                <a:solidFill>
                  <a:schemeClr val="tx1"/>
                </a:solidFill>
              </a:rPr>
              <a:t>povrch kulové úseče</a:t>
            </a:r>
            <a:endParaRPr lang="cs-CZ" sz="1700" dirty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943" y="1714729"/>
            <a:ext cx="25465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Zástupný symbol pro obsah 5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38" y="1953927"/>
            <a:ext cx="6644185" cy="4360246"/>
          </a:xfrm>
        </p:spPr>
      </p:pic>
    </p:spTree>
    <p:extLst>
      <p:ext uri="{BB962C8B-B14F-4D97-AF65-F5344CB8AC3E}">
        <p14:creationId xmlns:p14="http://schemas.microsoft.com/office/powerpoint/2010/main" val="2130135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029" y="2531444"/>
            <a:ext cx="31337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8" y="2377439"/>
            <a:ext cx="3572638" cy="2396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koule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Kulová vrstva</a:t>
            </a:r>
            <a:endParaRPr lang="cs-CZ" dirty="0"/>
          </a:p>
        </p:txBody>
      </p:sp>
      <p:sp>
        <p:nvSpPr>
          <p:cNvPr id="10" name="Zástupný symbol pro text 4"/>
          <p:cNvSpPr>
            <a:spLocks noGrp="1"/>
          </p:cNvSpPr>
          <p:nvPr>
            <p:ph type="body" idx="1"/>
          </p:nvPr>
        </p:nvSpPr>
        <p:spPr>
          <a:xfrm>
            <a:off x="4652211" y="1732547"/>
            <a:ext cx="3931920" cy="639762"/>
          </a:xfrm>
        </p:spPr>
        <p:txBody>
          <a:bodyPr/>
          <a:lstStyle/>
          <a:p>
            <a:r>
              <a:rPr lang="cs-CZ" dirty="0" smtClean="0"/>
              <a:t>Kulová výseč</a:t>
            </a:r>
            <a:endParaRPr lang="cs-CZ" dirty="0"/>
          </a:p>
        </p:txBody>
      </p:sp>
      <p:pic>
        <p:nvPicPr>
          <p:cNvPr id="11" name="Picture 2" descr="C:\Users\Uživatel\Documents\škola\matematika\tělesa\koule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927" b="98537" l="732" r="96098">
                        <a14:foregroundMark x1="19512" y1="22927" x2="19512" y2="22927"/>
                        <a14:foregroundMark x1="23415" y1="26098" x2="23415" y2="26098"/>
                        <a14:foregroundMark x1="42439" y1="10732" x2="8780" y2="10244"/>
                        <a14:foregroundMark x1="8780" y1="10244" x2="8780" y2="10244"/>
                        <a14:foregroundMark x1="35122" y1="2927" x2="9268" y2="15854"/>
                        <a14:foregroundMark x1="92195" y1="23171" x2="87805" y2="77317"/>
                        <a14:foregroundMark x1="96585" y1="31463" x2="94878" y2="68537"/>
                        <a14:foregroundMark x1="9756" y1="20000" x2="5854" y2="75854"/>
                        <a14:foregroundMark x1="2195" y1="34878" x2="732" y2="64390"/>
                        <a14:backgroundMark x1="19756" y1="10488" x2="10000" y2="18537"/>
                        <a14:backgroundMark x1="10244" y1="10244" x2="17561" y2="10000"/>
                        <a14:backgroundMark x1="17073" y1="10732" x2="8780" y2="14390"/>
                        <a14:backgroundMark x1="9512" y1="15854" x2="9756" y2="14390"/>
                        <a14:backgroundMark x1="19024" y1="11220" x2="19024" y2="11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702" y="3373654"/>
            <a:ext cx="3551723" cy="355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6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09698" y="555171"/>
            <a:ext cx="8229600" cy="4876800"/>
          </a:xfrm>
        </p:spPr>
        <p:txBody>
          <a:bodyPr>
            <a:normAutofit lnSpcReduction="10000"/>
          </a:bodyPr>
          <a:lstStyle/>
          <a:p>
            <a:pPr marL="177800" indent="-17780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Microsoft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clip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gallery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err="1"/>
              <a:t>TISOŇ</a:t>
            </a:r>
            <a:r>
              <a:rPr lang="cs-CZ" sz="1200" dirty="0"/>
              <a:t>, Miroslav, PaedDr., PhD. </a:t>
            </a:r>
            <a:r>
              <a:rPr lang="cs-CZ" sz="1200" dirty="0" err="1"/>
              <a:t>Rotujúci</a:t>
            </a:r>
            <a:r>
              <a:rPr lang="cs-CZ" sz="1200" dirty="0"/>
              <a:t> </a:t>
            </a:r>
            <a:r>
              <a:rPr lang="cs-CZ" sz="1200" dirty="0" err="1"/>
              <a:t>polkruh</a:t>
            </a:r>
            <a:r>
              <a:rPr lang="cs-CZ" sz="1200" dirty="0"/>
              <a:t>. In: </a:t>
            </a:r>
            <a:r>
              <a:rPr lang="cs-CZ" sz="1200" i="1" dirty="0" err="1"/>
              <a:t>Www.rotacneplochy.sk</a:t>
            </a:r>
            <a:r>
              <a:rPr lang="cs-CZ" sz="1200" dirty="0"/>
              <a:t> [online]. 2013 [cit. 2013-05-09]. Dostupné z: http://</a:t>
            </a:r>
            <a:r>
              <a:rPr lang="cs-CZ" sz="1200" dirty="0" err="1"/>
              <a:t>www.rotacneplochy.sk</a:t>
            </a:r>
            <a:r>
              <a:rPr lang="cs-CZ" sz="1200" dirty="0"/>
              <a:t>/</a:t>
            </a:r>
            <a:r>
              <a:rPr lang="cs-CZ" sz="1200" dirty="0" err="1"/>
              <a:t>images</a:t>
            </a:r>
            <a:r>
              <a:rPr lang="cs-CZ" sz="1200" dirty="0"/>
              <a:t>/</a:t>
            </a:r>
            <a:r>
              <a:rPr lang="cs-CZ" sz="1200" dirty="0" err="1"/>
              <a:t>stories</a:t>
            </a:r>
            <a:r>
              <a:rPr lang="cs-CZ" sz="1200" dirty="0"/>
              <a:t>/</a:t>
            </a:r>
            <a:r>
              <a:rPr lang="cs-CZ" sz="1200" dirty="0" err="1"/>
              <a:t>1U</a:t>
            </a:r>
            <a:r>
              <a:rPr lang="cs-CZ" sz="1200" dirty="0"/>
              <a:t>/UT/7/</a:t>
            </a:r>
            <a:r>
              <a:rPr lang="cs-CZ" sz="1200" dirty="0" err="1"/>
              <a:t>1U</a:t>
            </a:r>
            <a:r>
              <a:rPr lang="cs-CZ" sz="1200" dirty="0"/>
              <a:t>-UT-7-</a:t>
            </a:r>
            <a:r>
              <a:rPr lang="cs-CZ" sz="1200" dirty="0" err="1"/>
              <a:t>A.gif</a:t>
            </a:r>
            <a:r>
              <a:rPr lang="cs-CZ" sz="1200" dirty="0"/>
              <a:t>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smtClean="0"/>
              <a:t>Kapka</a:t>
            </a:r>
            <a:r>
              <a:rPr lang="cs-CZ" sz="1200" dirty="0"/>
              <a:t>. In: </a:t>
            </a:r>
            <a:r>
              <a:rPr lang="cs-CZ" sz="1200" i="1" dirty="0"/>
              <a:t>Http://</a:t>
            </a:r>
            <a:r>
              <a:rPr lang="cs-CZ" sz="1200" i="1" dirty="0" err="1"/>
              <a:t>office.microsoft.com</a:t>
            </a:r>
            <a:r>
              <a:rPr lang="cs-CZ" sz="1200" dirty="0"/>
              <a:t> [online]. 2013 [cit. 2013-05-09]. Dostupné z: http://</a:t>
            </a:r>
            <a:r>
              <a:rPr lang="cs-CZ" sz="1200" dirty="0" err="1"/>
              <a:t>officeimg.vo.msecnd.net</a:t>
            </a:r>
            <a:r>
              <a:rPr lang="cs-CZ" sz="1200" dirty="0"/>
              <a:t>/en-</a:t>
            </a:r>
            <a:r>
              <a:rPr lang="cs-CZ" sz="1200" dirty="0" err="1"/>
              <a:t>us</a:t>
            </a:r>
            <a:r>
              <a:rPr lang="cs-CZ" sz="1200" dirty="0"/>
              <a:t>/</a:t>
            </a:r>
            <a:r>
              <a:rPr lang="cs-CZ" sz="1200" dirty="0" err="1"/>
              <a:t>images</a:t>
            </a:r>
            <a:r>
              <a:rPr lang="cs-CZ" sz="1200" dirty="0"/>
              <a:t>/</a:t>
            </a:r>
            <a:r>
              <a:rPr lang="cs-CZ" sz="1200" dirty="0" err="1"/>
              <a:t>MH900400015.jpg</a:t>
            </a:r>
            <a:r>
              <a:rPr lang="cs-CZ" sz="1200" dirty="0"/>
              <a:t>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|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/>
              <a:t>Meloun. In: </a:t>
            </a:r>
            <a:r>
              <a:rPr lang="cs-CZ" sz="1200" i="1" dirty="0"/>
              <a:t>Http://</a:t>
            </a:r>
            <a:r>
              <a:rPr lang="cs-CZ" sz="1200" i="1" dirty="0" err="1"/>
              <a:t>office.microsoft.com</a:t>
            </a:r>
            <a:r>
              <a:rPr lang="cs-CZ" sz="1200" dirty="0"/>
              <a:t> [online]. 2013 [cit. 2013-05-09]. Dostupné z: http://</a:t>
            </a:r>
            <a:r>
              <a:rPr lang="cs-CZ" sz="1200" dirty="0" err="1"/>
              <a:t>officeimg.vo.msecnd.net</a:t>
            </a:r>
            <a:r>
              <a:rPr lang="cs-CZ" sz="1200" dirty="0"/>
              <a:t>/en-</a:t>
            </a:r>
            <a:r>
              <a:rPr lang="cs-CZ" sz="1200" dirty="0" err="1"/>
              <a:t>us</a:t>
            </a:r>
            <a:r>
              <a:rPr lang="cs-CZ" sz="1200" dirty="0"/>
              <a:t>/</a:t>
            </a:r>
            <a:r>
              <a:rPr lang="cs-CZ" sz="1200" dirty="0" err="1"/>
              <a:t>images</a:t>
            </a:r>
            <a:r>
              <a:rPr lang="cs-CZ" sz="1200" dirty="0"/>
              <a:t>/</a:t>
            </a:r>
            <a:r>
              <a:rPr lang="cs-CZ" sz="1200" dirty="0" err="1"/>
              <a:t>MH900246181.jpg</a:t>
            </a:r>
            <a:r>
              <a:rPr lang="cs-CZ" sz="1200" dirty="0"/>
              <a:t>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smtClean="0"/>
              <a:t>Vodojem</a:t>
            </a:r>
            <a:r>
              <a:rPr lang="cs-CZ" sz="1200" dirty="0"/>
              <a:t>. In: </a:t>
            </a:r>
            <a:r>
              <a:rPr lang="cs-CZ" sz="1200" i="1" dirty="0"/>
              <a:t>Www..</a:t>
            </a:r>
            <a:r>
              <a:rPr lang="cs-CZ" sz="1200" i="1" dirty="0" err="1"/>
              <a:t>ihned.cz</a:t>
            </a:r>
            <a:r>
              <a:rPr lang="cs-CZ" sz="1200" dirty="0"/>
              <a:t> [online]. 2012 [cit. 2013-05-09]. Dostupné z: http://</a:t>
            </a:r>
            <a:r>
              <a:rPr lang="cs-CZ" sz="1200" dirty="0" err="1"/>
              <a:t>life.ihned.cz</a:t>
            </a:r>
            <a:r>
              <a:rPr lang="cs-CZ" sz="1200" dirty="0"/>
              <a:t>/c1-57820980-rip-bezdez-ale-i-plechova-zastavka-autobusu-hledame-ikony-ceske-krajiny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err="1"/>
              <a:t>TISOŇ</a:t>
            </a:r>
            <a:r>
              <a:rPr lang="cs-CZ" sz="1200" dirty="0"/>
              <a:t>, Miroslav, PaedDr., PhD. </a:t>
            </a:r>
            <a:r>
              <a:rPr lang="cs-CZ" sz="1200" dirty="0" err="1"/>
              <a:t>Rotujúci</a:t>
            </a:r>
            <a:r>
              <a:rPr lang="cs-CZ" sz="1200" dirty="0"/>
              <a:t> </a:t>
            </a:r>
            <a:r>
              <a:rPr lang="cs-CZ" sz="1200" dirty="0" err="1"/>
              <a:t>polkruh</a:t>
            </a:r>
            <a:r>
              <a:rPr lang="cs-CZ" sz="1200" dirty="0"/>
              <a:t>. In: </a:t>
            </a:r>
            <a:r>
              <a:rPr lang="cs-CZ" sz="1200" i="1" dirty="0" err="1"/>
              <a:t>Www.rotacneplochy.sk</a:t>
            </a:r>
            <a:r>
              <a:rPr lang="cs-CZ" sz="1200" dirty="0"/>
              <a:t> [online]. 2013 [cit. 2013-05-10]. Dostupné z: http://</a:t>
            </a:r>
            <a:r>
              <a:rPr lang="cs-CZ" sz="1200" dirty="0" err="1"/>
              <a:t>www.rotacneplochy.sk</a:t>
            </a:r>
            <a:r>
              <a:rPr lang="cs-CZ" sz="1200" dirty="0"/>
              <a:t>/</a:t>
            </a:r>
            <a:r>
              <a:rPr lang="cs-CZ" sz="1200" dirty="0" err="1"/>
              <a:t>images</a:t>
            </a:r>
            <a:r>
              <a:rPr lang="cs-CZ" sz="1200" dirty="0"/>
              <a:t>/</a:t>
            </a:r>
            <a:r>
              <a:rPr lang="cs-CZ" sz="1200" dirty="0" err="1"/>
              <a:t>stories</a:t>
            </a:r>
            <a:r>
              <a:rPr lang="cs-CZ" sz="1200" dirty="0"/>
              <a:t>/</a:t>
            </a:r>
            <a:r>
              <a:rPr lang="cs-CZ" sz="1200" dirty="0" err="1"/>
              <a:t>1U</a:t>
            </a:r>
            <a:r>
              <a:rPr lang="cs-CZ" sz="1200" dirty="0"/>
              <a:t>/UT/7/</a:t>
            </a:r>
            <a:r>
              <a:rPr lang="cs-CZ" sz="1200" dirty="0" err="1"/>
              <a:t>1U</a:t>
            </a:r>
            <a:r>
              <a:rPr lang="cs-CZ" sz="1200" dirty="0"/>
              <a:t>-UT-7-</a:t>
            </a:r>
            <a:r>
              <a:rPr lang="cs-CZ" sz="1200" dirty="0" err="1"/>
              <a:t>A.gif</a:t>
            </a:r>
            <a:r>
              <a:rPr lang="cs-CZ" sz="1200" dirty="0"/>
              <a:t>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/>
              <a:t>NASA. </a:t>
            </a:r>
            <a:r>
              <a:rPr lang="cs-CZ" sz="1200" dirty="0" err="1"/>
              <a:t>Earth</a:t>
            </a:r>
            <a:r>
              <a:rPr lang="cs-CZ" sz="1200" dirty="0"/>
              <a:t> </a:t>
            </a:r>
            <a:r>
              <a:rPr lang="cs-CZ" sz="1200" dirty="0" err="1"/>
              <a:t>Eastern</a:t>
            </a:r>
            <a:r>
              <a:rPr lang="cs-CZ" sz="1200" dirty="0"/>
              <a:t> </a:t>
            </a:r>
            <a:r>
              <a:rPr lang="cs-CZ" sz="1200" dirty="0" err="1"/>
              <a:t>Hemisphere.jpg</a:t>
            </a:r>
            <a:r>
              <a:rPr lang="cs-CZ" sz="1200" dirty="0"/>
              <a:t>. In: </a:t>
            </a:r>
            <a:r>
              <a:rPr lang="cs-CZ" sz="1200" i="1" dirty="0"/>
              <a:t>Http://</a:t>
            </a:r>
            <a:r>
              <a:rPr lang="cs-CZ" sz="1200" i="1" dirty="0" err="1"/>
              <a:t>commons.wikimedia.org</a:t>
            </a:r>
            <a:r>
              <a:rPr lang="cs-CZ" sz="1200" dirty="0"/>
              <a:t> [online]. 2012 [cit. 2013-05-10]. Dostupné z: http://</a:t>
            </a:r>
            <a:r>
              <a:rPr lang="cs-CZ" sz="1200" dirty="0" err="1"/>
              <a:t>commons.wikimedia.org</a:t>
            </a:r>
            <a:r>
              <a:rPr lang="cs-CZ" sz="1200" dirty="0"/>
              <a:t>/wiki/</a:t>
            </a:r>
            <a:r>
              <a:rPr lang="cs-CZ" sz="1200" dirty="0" err="1"/>
              <a:t>File:Earth_Eastern_Hemisphere.jpg</a:t>
            </a:r>
            <a:r>
              <a:rPr lang="cs-CZ" sz="1200" dirty="0"/>
              <a:t>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err="1"/>
              <a:t>DÖRRBECKER</a:t>
            </a:r>
            <a:r>
              <a:rPr lang="cs-CZ" sz="1200" dirty="0"/>
              <a:t>, Maximilian. </a:t>
            </a:r>
            <a:r>
              <a:rPr lang="cs-CZ" sz="1200" dirty="0" err="1"/>
              <a:t>Netzentwuerfe.png</a:t>
            </a:r>
            <a:r>
              <a:rPr lang="cs-CZ" sz="1200" dirty="0"/>
              <a:t>. In: </a:t>
            </a:r>
            <a:r>
              <a:rPr lang="cs-CZ" sz="1200" i="1" dirty="0"/>
              <a:t>Http://</a:t>
            </a:r>
            <a:r>
              <a:rPr lang="cs-CZ" sz="1200" i="1" dirty="0" err="1"/>
              <a:t>commons.wikimedia.org</a:t>
            </a:r>
            <a:r>
              <a:rPr lang="cs-CZ" sz="1200" dirty="0"/>
              <a:t> [online]. 2006 [cit. 2013-05-10]. Dostupné z: http://</a:t>
            </a:r>
            <a:r>
              <a:rPr lang="cs-CZ" sz="1200" dirty="0" err="1"/>
              <a:t>commons.wikimedia.org</a:t>
            </a:r>
            <a:r>
              <a:rPr lang="cs-CZ" sz="1200" dirty="0"/>
              <a:t>/wiki/</a:t>
            </a:r>
            <a:r>
              <a:rPr lang="cs-CZ" sz="1200" dirty="0" err="1"/>
              <a:t>File:Netzentwuerfe.png</a:t>
            </a:r>
            <a:r>
              <a:rPr lang="cs-CZ" sz="1200" dirty="0"/>
              <a:t>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it-IT" sz="1200" dirty="0"/>
              <a:t>Bosu. In: </a:t>
            </a:r>
            <a:r>
              <a:rPr lang="it-IT" sz="1200" i="1" dirty="0"/>
              <a:t>Http://www.sport-lav.cz</a:t>
            </a:r>
            <a:r>
              <a:rPr lang="it-IT" sz="1200" dirty="0"/>
              <a:t> [online]. 2008 [cit. 2013-05-10]. Dostupné z: http://files.sport-lav.cz/200005224-0797708917/bosu1.jpg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err="1"/>
              <a:t>KOOMA</a:t>
            </a:r>
            <a:r>
              <a:rPr lang="cs-CZ" sz="1200" dirty="0"/>
              <a:t>. US </a:t>
            </a:r>
            <a:r>
              <a:rPr lang="cs-CZ" sz="1200" dirty="0" err="1"/>
              <a:t>paratroopers</a:t>
            </a:r>
            <a:r>
              <a:rPr lang="cs-CZ" sz="1200" dirty="0"/>
              <a:t> </a:t>
            </a:r>
            <a:r>
              <a:rPr lang="cs-CZ" sz="1200" dirty="0" err="1"/>
              <a:t>jump</a:t>
            </a:r>
            <a:r>
              <a:rPr lang="cs-CZ" sz="1200" dirty="0"/>
              <a:t> </a:t>
            </a:r>
            <a:r>
              <a:rPr lang="cs-CZ" sz="1200" dirty="0" err="1"/>
              <a:t>into</a:t>
            </a:r>
            <a:r>
              <a:rPr lang="cs-CZ" sz="1200" dirty="0"/>
              <a:t> </a:t>
            </a:r>
            <a:r>
              <a:rPr lang="cs-CZ" sz="1200" dirty="0" err="1"/>
              <a:t>Australia.jpg</a:t>
            </a:r>
            <a:r>
              <a:rPr lang="cs-CZ" sz="1200" dirty="0"/>
              <a:t>. In: </a:t>
            </a:r>
            <a:r>
              <a:rPr lang="cs-CZ" sz="1200" i="1" dirty="0"/>
              <a:t>Http://</a:t>
            </a:r>
            <a:r>
              <a:rPr lang="cs-CZ" sz="1200" i="1" dirty="0" err="1"/>
              <a:t>commons.wikimedia.org</a:t>
            </a:r>
            <a:r>
              <a:rPr lang="cs-CZ" sz="1200" dirty="0"/>
              <a:t> [online]. 2005 [cit. 2013-05-10]. Dostupné z: http://</a:t>
            </a:r>
            <a:r>
              <a:rPr lang="cs-CZ" sz="1200" dirty="0" err="1"/>
              <a:t>upload.wikimedia.org</a:t>
            </a:r>
            <a:r>
              <a:rPr lang="cs-CZ" sz="1200" dirty="0"/>
              <a:t>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/8/</a:t>
            </a:r>
            <a:r>
              <a:rPr lang="cs-CZ" sz="1200" dirty="0" err="1"/>
              <a:t>8a</a:t>
            </a:r>
            <a:r>
              <a:rPr lang="cs-CZ" sz="1200" dirty="0"/>
              <a:t>/</a:t>
            </a:r>
            <a:r>
              <a:rPr lang="cs-CZ" sz="1200" dirty="0" err="1"/>
              <a:t>US_paratroopers_jump_into_Australia.jpg</a:t>
            </a:r>
            <a:r>
              <a:rPr lang="cs-CZ" sz="1200" dirty="0"/>
              <a:t>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err="1" smtClean="0"/>
              <a:t>PAJS</a:t>
            </a:r>
            <a:r>
              <a:rPr lang="cs-CZ" sz="1200" dirty="0"/>
              <a:t>. Kulova </a:t>
            </a:r>
            <a:r>
              <a:rPr lang="cs-CZ" sz="1200" dirty="0" err="1"/>
              <a:t>usec.svg</a:t>
            </a:r>
            <a:r>
              <a:rPr lang="cs-CZ" sz="1200" dirty="0"/>
              <a:t>. In: </a:t>
            </a:r>
            <a:r>
              <a:rPr lang="cs-CZ" sz="1200" i="1" dirty="0"/>
              <a:t>Http://</a:t>
            </a:r>
            <a:r>
              <a:rPr lang="cs-CZ" sz="1200" i="1" dirty="0" err="1"/>
              <a:t>commons.wikimedia.org</a:t>
            </a:r>
            <a:r>
              <a:rPr lang="cs-CZ" sz="1200" dirty="0"/>
              <a:t> [online]. 2006 [cit. 2013-05-09]. Dostupné z: http://</a:t>
            </a:r>
            <a:r>
              <a:rPr lang="cs-CZ" sz="1200" dirty="0" err="1"/>
              <a:t>commons.wikimedia.org</a:t>
            </a:r>
            <a:r>
              <a:rPr lang="cs-CZ" sz="1200" dirty="0"/>
              <a:t>/wiki/</a:t>
            </a:r>
            <a:r>
              <a:rPr lang="cs-CZ" sz="1200" dirty="0" err="1"/>
              <a:t>File:Kulova_usec.svg</a:t>
            </a:r>
            <a:r>
              <a:rPr lang="cs-CZ" sz="1200" dirty="0"/>
              <a:t> </a:t>
            </a:r>
            <a:endParaRPr lang="cs-CZ" sz="1200" dirty="0" smtClean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err="1" smtClean="0"/>
              <a:t>LAOHAI</a:t>
            </a:r>
            <a:r>
              <a:rPr lang="cs-CZ" sz="1200" dirty="0"/>
              <a:t>. </a:t>
            </a:r>
            <a:r>
              <a:rPr lang="cs-CZ" sz="1200" dirty="0" err="1"/>
              <a:t>LaoHaiKugelschicht1.png</a:t>
            </a:r>
            <a:r>
              <a:rPr lang="cs-CZ" sz="1200" dirty="0"/>
              <a:t>. In: </a:t>
            </a:r>
            <a:r>
              <a:rPr lang="cs-CZ" sz="1200" i="1" dirty="0"/>
              <a:t>Http://</a:t>
            </a:r>
            <a:r>
              <a:rPr lang="cs-CZ" sz="1200" i="1" dirty="0" err="1"/>
              <a:t>commons.wikimedia.org</a:t>
            </a:r>
            <a:r>
              <a:rPr lang="cs-CZ" sz="1200" dirty="0"/>
              <a:t> [online]. 2011 [cit. 2013-05-09]. Dostupné z: 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/wiki/</a:t>
            </a:r>
            <a:r>
              <a:rPr lang="cs-CZ" sz="1200" dirty="0" err="1" smtClean="0"/>
              <a:t>File:LaoHaiKugelschicht1.png</a:t>
            </a:r>
            <a:endParaRPr lang="cs-CZ" sz="1200" dirty="0"/>
          </a:p>
          <a:p>
            <a:pPr marL="177800" indent="-177800">
              <a:buClrTx/>
              <a:buFont typeface="+mj-lt"/>
              <a:buAutoNum type="arabicPeriod"/>
            </a:pPr>
            <a:r>
              <a:rPr lang="cs-CZ" sz="1200" dirty="0" err="1"/>
              <a:t>PAJS</a:t>
            </a:r>
            <a:r>
              <a:rPr lang="cs-CZ" sz="1200" dirty="0"/>
              <a:t>. Kulova </a:t>
            </a:r>
            <a:r>
              <a:rPr lang="cs-CZ" sz="1200" dirty="0" err="1"/>
              <a:t>vysec.svg</a:t>
            </a:r>
            <a:r>
              <a:rPr lang="cs-CZ" sz="1200" dirty="0"/>
              <a:t>. In: </a:t>
            </a:r>
            <a:r>
              <a:rPr lang="cs-CZ" sz="1200" i="1" dirty="0"/>
              <a:t>Http://</a:t>
            </a:r>
            <a:r>
              <a:rPr lang="cs-CZ" sz="1200" i="1" dirty="0" err="1"/>
              <a:t>commons.wikimedia.org</a:t>
            </a:r>
            <a:r>
              <a:rPr lang="cs-CZ" sz="1200" dirty="0"/>
              <a:t> [online]. 2006 [cit. 2013-05-10]. Dostupné z: http://</a:t>
            </a:r>
            <a:r>
              <a:rPr lang="cs-CZ" sz="1200" dirty="0" err="1"/>
              <a:t>upload.wikimedia.org</a:t>
            </a:r>
            <a:r>
              <a:rPr lang="cs-CZ" sz="1200" dirty="0"/>
              <a:t>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</a:t>
            </a:r>
            <a:r>
              <a:rPr lang="cs-CZ" sz="1200" dirty="0" err="1"/>
              <a:t>thumb</a:t>
            </a:r>
            <a:r>
              <a:rPr lang="cs-CZ" sz="1200" dirty="0"/>
              <a:t>/9/95/</a:t>
            </a:r>
            <a:r>
              <a:rPr lang="cs-CZ" sz="1200" dirty="0" err="1"/>
              <a:t>Kulova_vysec.svg</a:t>
            </a:r>
            <a:r>
              <a:rPr lang="cs-CZ" sz="1200" dirty="0"/>
              <a:t>/</a:t>
            </a:r>
            <a:r>
              <a:rPr lang="cs-CZ" sz="1200" dirty="0" err="1"/>
              <a:t>500px-Kulova_vysec.svg.png</a:t>
            </a:r>
            <a:r>
              <a:rPr lang="cs-CZ" sz="1200" dirty="0"/>
              <a:t>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00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Prezentace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490</Words>
  <Application>Microsoft Office PowerPoint</Application>
  <PresentationFormat>Předvádění na obrazovce (4:3)</PresentationFormat>
  <Paragraphs>82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Prezentace1</vt:lpstr>
      <vt:lpstr>Přehlednost</vt:lpstr>
      <vt:lpstr>Prezentace aplikace PowerPoint</vt:lpstr>
      <vt:lpstr>Prezentace aplikace PowerPoint</vt:lpstr>
      <vt:lpstr>KOULE</vt:lpstr>
      <vt:lpstr>Prezentace aplikace PowerPoint</vt:lpstr>
      <vt:lpstr>Jak vzniká koule</vt:lpstr>
      <vt:lpstr>Popis koule</vt:lpstr>
      <vt:lpstr>Síť koule</vt:lpstr>
      <vt:lpstr>Části koule</vt:lpstr>
      <vt:lpstr>Části koule</vt:lpstr>
      <vt:lpstr>Části koule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Uživatel;Mgr. Dagmar Petřková</dc:creator>
  <cp:lastModifiedBy>Mgr. Dagmar Petřková</cp:lastModifiedBy>
  <cp:revision>53</cp:revision>
  <dcterms:created xsi:type="dcterms:W3CDTF">2013-05-05T19:01:46Z</dcterms:created>
  <dcterms:modified xsi:type="dcterms:W3CDTF">2013-05-10T20:27:08Z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