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9"/>
  </p:notesMasterIdLst>
  <p:sldIdLst>
    <p:sldId id="256" r:id="rId2"/>
    <p:sldId id="257" r:id="rId3"/>
    <p:sldId id="259" r:id="rId4"/>
    <p:sldId id="261" r:id="rId5"/>
    <p:sldId id="267" r:id="rId6"/>
    <p:sldId id="268" r:id="rId7"/>
    <p:sldId id="260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activeX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3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4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5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6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7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8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19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0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activeX/activeX22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VY_42_INOVACE_01_ČÍSLO A </a:t>
          </a:r>
          <a:r>
            <a:rPr lang="cs-CZ" sz="2000" baseline="0" smtClean="0"/>
            <a:t>POČETNÍ OPERACE_28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Jitka Zajíčková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M</a:t>
          </a:r>
          <a:r>
            <a:rPr lang="cs-CZ" sz="2000" dirty="0" smtClean="0">
              <a:solidFill>
                <a:schemeClr val="tx1"/>
              </a:solidFill>
            </a:rPr>
            <a:t> – 2</a:t>
          </a:r>
          <a:r>
            <a:rPr lang="cs-CZ" sz="2000" dirty="0" smtClean="0">
              <a:solidFill>
                <a:schemeClr val="tx1"/>
              </a:solidFill>
            </a:rPr>
            <a:t>. B </a:t>
          </a:r>
          <a:r>
            <a:rPr lang="cs-CZ" sz="2000" dirty="0" smtClean="0">
              <a:solidFill>
                <a:schemeClr val="tx1"/>
              </a:solidFill>
            </a:rPr>
            <a:t>– Sčítání a odčítání desítek - křížovky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17E3E04-37DB-4772-AED7-BC4286B95A41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E7B4F55-EE0B-4C15-A07B-48DC34B2101B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61B1723-B4CE-4981-890A-94A7A573C6D6}" type="presOf" srcId="{4C35D32F-0EAB-4CD7-82EE-45574DC2A586}" destId="{890E4F0B-2866-4A3F-A3C7-2A14B1797930}" srcOrd="1" destOrd="0" presId="urn:microsoft.com/office/officeart/2005/8/layout/target3"/>
    <dgm:cxn modelId="{BA97671C-2FCE-4B66-BFB2-5CA841C407BB}" type="presOf" srcId="{D1D4F407-5343-4D3F-B5B9-D407B03CAEB4}" destId="{AED2198E-93D5-4001-81B4-73124B309672}" srcOrd="1" destOrd="0" presId="urn:microsoft.com/office/officeart/2005/8/layout/target3"/>
    <dgm:cxn modelId="{B315B9BD-098A-4D69-BC5E-55395E423AFA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6136D9E-D751-419B-9172-C8FCED2C7068}" type="presOf" srcId="{D1B46980-6531-4606-95E6-44980827E919}" destId="{6140AFEC-043D-4C43-A2F9-D0F5331DF3A3}" srcOrd="0" destOrd="0" presId="urn:microsoft.com/office/officeart/2005/8/layout/target3"/>
    <dgm:cxn modelId="{2CF3F08E-3D90-4F92-9F86-8848F8D9C4B6}" type="presOf" srcId="{757F3AB3-0718-4624-B441-E567A8F0AB56}" destId="{333A1088-737F-45CB-B68E-254E46348037}" srcOrd="0" destOrd="0" presId="urn:microsoft.com/office/officeart/2005/8/layout/target3"/>
    <dgm:cxn modelId="{20C88FC6-E66B-4DD1-80AE-44122455C011}" type="presOf" srcId="{D1D4F407-5343-4D3F-B5B9-D407B03CAEB4}" destId="{D005CE8C-CC26-4C3E-AC11-E15060ECD759}" srcOrd="0" destOrd="0" presId="urn:microsoft.com/office/officeart/2005/8/layout/target3"/>
    <dgm:cxn modelId="{FC65AC36-E148-48D1-8CE4-B8479DD8E8BA}" type="presOf" srcId="{D8197B8C-B260-4A16-BDF4-0947B075E274}" destId="{5A5FFA88-C948-4069-8E93-59FA12366E83}" srcOrd="1" destOrd="0" presId="urn:microsoft.com/office/officeart/2005/8/layout/target3"/>
    <dgm:cxn modelId="{A9341818-FCFB-435B-9062-3139AE12061C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DFAF1B7-1DC8-49E7-94EA-D3ADA29145DB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7E4D6B4-7177-4C3B-82D4-42E5B845367C}" type="presParOf" srcId="{333A1088-737F-45CB-B68E-254E46348037}" destId="{F5ABB229-8D3B-4694-996A-96F23CF14429}" srcOrd="0" destOrd="0" presId="urn:microsoft.com/office/officeart/2005/8/layout/target3"/>
    <dgm:cxn modelId="{5AEABA88-C1E6-4A12-8215-9F192D1F36EA}" type="presParOf" srcId="{333A1088-737F-45CB-B68E-254E46348037}" destId="{F41139FD-01EE-4571-8B17-4FB00FC51163}" srcOrd="1" destOrd="0" presId="urn:microsoft.com/office/officeart/2005/8/layout/target3"/>
    <dgm:cxn modelId="{52965BFF-9AD0-4A78-8E0E-F7D809C692E7}" type="presParOf" srcId="{333A1088-737F-45CB-B68E-254E46348037}" destId="{D005CE8C-CC26-4C3E-AC11-E15060ECD759}" srcOrd="2" destOrd="0" presId="urn:microsoft.com/office/officeart/2005/8/layout/target3"/>
    <dgm:cxn modelId="{60BB7D9F-CD26-4053-96CC-72FCBD7855BD}" type="presParOf" srcId="{333A1088-737F-45CB-B68E-254E46348037}" destId="{2C702D82-9B77-49B7-9568-BB8EB47C3372}" srcOrd="3" destOrd="0" presId="urn:microsoft.com/office/officeart/2005/8/layout/target3"/>
    <dgm:cxn modelId="{862B45B4-DD8E-44AB-AC38-5F22FC2CA22E}" type="presParOf" srcId="{333A1088-737F-45CB-B68E-254E46348037}" destId="{A52A0455-90FF-4808-ABD0-F02540D31D5A}" srcOrd="4" destOrd="0" presId="urn:microsoft.com/office/officeart/2005/8/layout/target3"/>
    <dgm:cxn modelId="{41CCCBD3-E2C7-421C-A177-3AEF035181AF}" type="presParOf" srcId="{333A1088-737F-45CB-B68E-254E46348037}" destId="{6140AFEC-043D-4C43-A2F9-D0F5331DF3A3}" srcOrd="5" destOrd="0" presId="urn:microsoft.com/office/officeart/2005/8/layout/target3"/>
    <dgm:cxn modelId="{6CF68D1B-F52C-4290-B717-1F7F20F48543}" type="presParOf" srcId="{333A1088-737F-45CB-B68E-254E46348037}" destId="{9358AC05-5D7D-4327-9F80-1AD486AEA664}" srcOrd="6" destOrd="0" presId="urn:microsoft.com/office/officeart/2005/8/layout/target3"/>
    <dgm:cxn modelId="{04C3B450-E6DA-4897-924B-BBDBB429496E}" type="presParOf" srcId="{333A1088-737F-45CB-B68E-254E46348037}" destId="{313FC574-E1CD-4FB4-B054-0B805CE0447D}" srcOrd="7" destOrd="0" presId="urn:microsoft.com/office/officeart/2005/8/layout/target3"/>
    <dgm:cxn modelId="{F351930F-CCBE-4D73-9D2D-502152523EA8}" type="presParOf" srcId="{333A1088-737F-45CB-B68E-254E46348037}" destId="{619D679B-A015-4ECF-8348-D1034C574F40}" srcOrd="8" destOrd="0" presId="urn:microsoft.com/office/officeart/2005/8/layout/target3"/>
    <dgm:cxn modelId="{B17599B7-FDEF-42BB-B1CD-489361520C9A}" type="presParOf" srcId="{333A1088-737F-45CB-B68E-254E46348037}" destId="{322283A8-4A27-4CDA-BAE3-F381106A9174}" srcOrd="9" destOrd="0" presId="urn:microsoft.com/office/officeart/2005/8/layout/target3"/>
    <dgm:cxn modelId="{6B911C42-EFB5-4F5A-8812-F24C76D0CE4C}" type="presParOf" srcId="{333A1088-737F-45CB-B68E-254E46348037}" destId="{FFC9F71D-1B4F-4AD9-A4A6-86ADEFC8AF5C}" srcOrd="10" destOrd="0" presId="urn:microsoft.com/office/officeart/2005/8/layout/target3"/>
    <dgm:cxn modelId="{361B41F4-CB14-4C02-852D-C099F293286A}" type="presParOf" srcId="{333A1088-737F-45CB-B68E-254E46348037}" destId="{25B08C86-7E15-44DC-BE7F-FFB55DD49D12}" srcOrd="11" destOrd="0" presId="urn:microsoft.com/office/officeart/2005/8/layout/target3"/>
    <dgm:cxn modelId="{8CACDB21-472A-46AB-8ACB-E8F93A94B7E0}" type="presParOf" srcId="{333A1088-737F-45CB-B68E-254E46348037}" destId="{76644BE8-9D7C-4C09-B250-3D10AF48CBB7}" srcOrd="12" destOrd="0" presId="urn:microsoft.com/office/officeart/2005/8/layout/target3"/>
    <dgm:cxn modelId="{FCD27B0F-17D6-4B6C-A002-3A9341E41B4C}" type="presParOf" srcId="{333A1088-737F-45CB-B68E-254E46348037}" destId="{EE85B701-7295-41C0-BA7A-34D3756A2AE6}" srcOrd="13" destOrd="0" presId="urn:microsoft.com/office/officeart/2005/8/layout/target3"/>
    <dgm:cxn modelId="{7E6D71E1-380E-451B-93AA-1883C3C55AF0}" type="presParOf" srcId="{333A1088-737F-45CB-B68E-254E46348037}" destId="{8BEBB6EC-1DAA-4CAC-8A25-BC0FCBD5DBD5}" srcOrd="14" destOrd="0" presId="urn:microsoft.com/office/officeart/2005/8/layout/target3"/>
    <dgm:cxn modelId="{C0C3BE48-EFB4-4A40-A594-1D7448BE4460}" type="presParOf" srcId="{333A1088-737F-45CB-B68E-254E46348037}" destId="{AED2198E-93D5-4001-81B4-73124B309672}" srcOrd="15" destOrd="0" presId="urn:microsoft.com/office/officeart/2005/8/layout/target3"/>
    <dgm:cxn modelId="{167BAE62-6B41-47F3-B1E9-16E42DB27532}" type="presParOf" srcId="{333A1088-737F-45CB-B68E-254E46348037}" destId="{2BE915AB-18AA-4053-B92C-3BFC9ED204BB}" srcOrd="16" destOrd="0" presId="urn:microsoft.com/office/officeart/2005/8/layout/target3"/>
    <dgm:cxn modelId="{C2803516-9EFD-4C81-A210-B6CB4968D90C}" type="presParOf" srcId="{333A1088-737F-45CB-B68E-254E46348037}" destId="{6BB5E863-4638-4E1D-BFDE-399D028AC4ED}" srcOrd="17" destOrd="0" presId="urn:microsoft.com/office/officeart/2005/8/layout/target3"/>
    <dgm:cxn modelId="{6E9AFF72-6F56-4988-8ECB-2D7506302096}" type="presParOf" srcId="{333A1088-737F-45CB-B68E-254E46348037}" destId="{5A5FFA88-C948-4069-8E93-59FA12366E83}" srcOrd="18" destOrd="0" presId="urn:microsoft.com/office/officeart/2005/8/layout/target3"/>
    <dgm:cxn modelId="{F54966E3-0A14-4D5E-88E5-BA07197320B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Jitka Zajíčková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VY_42_INOVACE_01_ČÍSLO A </a:t>
          </a:r>
          <a:r>
            <a:rPr lang="cs-CZ" sz="2000" kern="1200" baseline="0" smtClean="0"/>
            <a:t>POČETNÍ OPERACE_28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M</a:t>
          </a:r>
          <a:r>
            <a:rPr lang="cs-CZ" sz="2000" kern="1200" dirty="0" smtClean="0">
              <a:solidFill>
                <a:schemeClr val="tx1"/>
              </a:solidFill>
            </a:rPr>
            <a:t> – 2</a:t>
          </a:r>
          <a:r>
            <a:rPr lang="cs-CZ" sz="2000" kern="1200" dirty="0" smtClean="0">
              <a:solidFill>
                <a:schemeClr val="tx1"/>
              </a:solidFill>
            </a:rPr>
            <a:t>. B </a:t>
          </a:r>
          <a:r>
            <a:rPr lang="cs-CZ" sz="2000" kern="1200" dirty="0" smtClean="0">
              <a:solidFill>
                <a:schemeClr val="tx1"/>
              </a:solidFill>
            </a:rPr>
            <a:t>– Sčítání a odčítání desítek - křížovky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E5AB67B-B698-4978-A33B-F95BA81C6BCD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0A77D61-FBAA-4EF0-9D44-005A18E8A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30136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28207E8-3C51-4D90-A0D2-60FA23C45DD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D5FB9-025B-4529-9DDE-ABED65F35D60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393E-BFCF-4DD0-9D3B-3A79A06FE5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57C74-63E0-4B57-A0DA-F172AFCF152B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50A59-DC2C-45A3-A8EA-9CCB6C07AE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D2471-B5CE-4F00-BC9A-A2C82DE24C5A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D7CB0-C86C-4773-8FB6-509A9605D6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A36CB-7EF8-4C1A-AF73-8850F8E8E347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12859-AC1B-4C94-8AF4-1ABD719A62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AB866-1AD0-4AAD-9797-FA1ED62F2D73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7E881-2D41-4092-B776-7030C5C787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22AF7-7A3A-4A94-9715-0E9C76BCC06B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405ED-94C3-4071-A933-F50EB85CE9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F9D26-7A65-4157-B3AB-30090ABF7375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591DC-6F02-4ACD-9C37-A72192002A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3DD90-8035-41BB-B1D2-AE3EBBE657EC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A04F3-2413-46BF-906F-F6E46D260E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6A3B0-B720-4737-9460-53865B8B74AC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10433-B047-470B-B4A9-CE00EF2473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937FC-83BC-45DE-96E3-42A692497CA6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9233B-42AB-4C58-82A4-DAC6949B47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8A983-05D3-4645-B97B-127D24D7638B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6472D-6A0D-498B-A888-0F9E7E9626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5D88C7-81F4-4313-9A9E-A6C3764DBE3D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AD0646A-6843-49AE-8E24-7B85B3A7E1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slideLayout" Target="../slideLayouts/slideLayout2.xml"/><Relationship Id="rId3" Type="http://schemas.openxmlformats.org/officeDocument/2006/relationships/control" Target="../activeX/activeX2.xml"/><Relationship Id="rId7" Type="http://schemas.openxmlformats.org/officeDocument/2006/relationships/control" Target="../activeX/activeX6.xml"/><Relationship Id="rId12" Type="http://schemas.openxmlformats.org/officeDocument/2006/relationships/control" Target="../activeX/activeX1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control" Target="../activeX/activeX10.xml"/><Relationship Id="rId5" Type="http://schemas.openxmlformats.org/officeDocument/2006/relationships/control" Target="../activeX/activeX4.xml"/><Relationship Id="rId15" Type="http://schemas.openxmlformats.org/officeDocument/2006/relationships/image" Target="../media/image4.wmf"/><Relationship Id="rId10" Type="http://schemas.openxmlformats.org/officeDocument/2006/relationships/control" Target="../activeX/activeX9.xml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8.xml"/><Relationship Id="rId13" Type="http://schemas.openxmlformats.org/officeDocument/2006/relationships/slideLayout" Target="../slideLayouts/slideLayout2.xml"/><Relationship Id="rId3" Type="http://schemas.openxmlformats.org/officeDocument/2006/relationships/control" Target="../activeX/activeX13.xml"/><Relationship Id="rId7" Type="http://schemas.openxmlformats.org/officeDocument/2006/relationships/control" Target="../activeX/activeX17.xml"/><Relationship Id="rId12" Type="http://schemas.openxmlformats.org/officeDocument/2006/relationships/control" Target="../activeX/activeX22.xml"/><Relationship Id="rId2" Type="http://schemas.openxmlformats.org/officeDocument/2006/relationships/control" Target="../activeX/activeX12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16.xml"/><Relationship Id="rId11" Type="http://schemas.openxmlformats.org/officeDocument/2006/relationships/control" Target="../activeX/activeX21.xml"/><Relationship Id="rId5" Type="http://schemas.openxmlformats.org/officeDocument/2006/relationships/control" Target="../activeX/activeX15.xml"/><Relationship Id="rId15" Type="http://schemas.openxmlformats.org/officeDocument/2006/relationships/image" Target="../media/image4.wmf"/><Relationship Id="rId10" Type="http://schemas.openxmlformats.org/officeDocument/2006/relationships/control" Target="../activeX/activeX20.xml"/><Relationship Id="rId4" Type="http://schemas.openxmlformats.org/officeDocument/2006/relationships/control" Target="../activeX/activeX14.xml"/><Relationship Id="rId9" Type="http://schemas.openxmlformats.org/officeDocument/2006/relationships/control" Target="../activeX/activeX19.xml"/><Relationship Id="rId1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22717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099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ANOTACE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3000" smtClean="0"/>
              <a:t>Prezentace je určena pro 2. ročník k procvičování sčítání a odčítání desítek.</a:t>
            </a:r>
          </a:p>
          <a:p>
            <a:pPr eaLnBrk="1" hangingPunct="1"/>
            <a:r>
              <a:rPr lang="cs-CZ" sz="3000" smtClean="0"/>
              <a:t>Žák se seznámí hravou formou s příklady a jejich výpočtem vyluští křížovku.</a:t>
            </a:r>
          </a:p>
          <a:p>
            <a:pPr eaLnBrk="1" hangingPunct="1"/>
            <a:r>
              <a:rPr lang="cs-CZ" sz="3000" smtClean="0"/>
              <a:t>Učí se rychle reagovat a pracovat samostatně i ve skupině.</a:t>
            </a:r>
          </a:p>
          <a:p>
            <a:pPr eaLnBrk="1" hangingPunct="1"/>
            <a:r>
              <a:rPr lang="cs-CZ" sz="3000" smtClean="0"/>
              <a:t>Podle reakcí dětí se jim hodina líbila a splnila funkci škola hrou.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Zástupný symbol pro obsah 17"/>
          <p:cNvGraphicFramePr>
            <a:graphicFrameLocks noGrp="1"/>
          </p:cNvGraphicFramePr>
          <p:nvPr>
            <p:ph idx="1"/>
          </p:nvPr>
        </p:nvGraphicFramePr>
        <p:xfrm>
          <a:off x="457200" y="1052513"/>
          <a:ext cx="8219255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7205"/>
                <a:gridCol w="747205"/>
                <a:gridCol w="747205"/>
                <a:gridCol w="747205"/>
                <a:gridCol w="747205"/>
                <a:gridCol w="747205"/>
                <a:gridCol w="747205"/>
                <a:gridCol w="747205"/>
                <a:gridCol w="747205"/>
                <a:gridCol w="747205"/>
                <a:gridCol w="747205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70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80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90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7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  <a:blipFill dpi="0" rotWithShape="1">
            <a:blip r:embed="rId14" cstate="print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4800" b="1" smtClean="0"/>
              <a:t>SČÍTÁNÍ DESÍTEK</a:t>
            </a:r>
          </a:p>
        </p:txBody>
      </p:sp>
      <p:graphicFrame>
        <p:nvGraphicFramePr>
          <p:cNvPr id="19" name="Tabulka 18"/>
          <p:cNvGraphicFramePr>
            <a:graphicFrameLocks noGrp="1"/>
          </p:cNvGraphicFramePr>
          <p:nvPr/>
        </p:nvGraphicFramePr>
        <p:xfrm>
          <a:off x="2700338" y="2276475"/>
          <a:ext cx="3744416" cy="4358640"/>
        </p:xfrm>
        <a:graphic>
          <a:graphicData uri="http://schemas.openxmlformats.org/drawingml/2006/table">
            <a:tbl>
              <a:tblPr/>
              <a:tblGrid>
                <a:gridCol w="1333628"/>
                <a:gridCol w="1333628"/>
                <a:gridCol w="1077160"/>
              </a:tblGrid>
              <a:tr h="2675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Á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10 + 0  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Č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 40 + </a:t>
                      </a:r>
                      <a:r>
                        <a:rPr lang="cs-CZ" sz="2000" b="1" dirty="0" err="1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cs-CZ" sz="20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D 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20 + 30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E 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 10 + 30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I 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 30 + 40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20 + 10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40 + 50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0 + </a:t>
                      </a:r>
                      <a:r>
                        <a:rPr lang="cs-CZ" sz="2000" b="1" dirty="0" err="1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 30 + </a:t>
                      </a:r>
                      <a:r>
                        <a:rPr lang="cs-CZ" sz="2000" b="1" dirty="0" err="1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Š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>
                          <a:solidFill>
                            <a:schemeClr val="bg1"/>
                          </a:solidFill>
                        </a:rPr>
                        <a:t> </a:t>
                      </a:r>
                      <a:r>
                        <a:rPr lang="cs-CZ" sz="2000" b="1" smtClean="0">
                          <a:solidFill>
                            <a:schemeClr val="bg1"/>
                          </a:solidFill>
                        </a:rPr>
                        <a:t> 10 + 10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U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smtClean="0">
                          <a:solidFill>
                            <a:schemeClr val="bg1"/>
                          </a:solidFill>
                        </a:rPr>
                        <a:t> 70 + 30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1026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7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8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29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30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31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32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33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34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35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36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395288" y="1125538"/>
            <a:ext cx="8280400" cy="547211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cs-CZ" sz="3000" b="1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</p:txBody>
      </p:sp>
      <p:sp>
        <p:nvSpPr>
          <p:cNvPr id="614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4800" b="1" smtClean="0"/>
              <a:t>ODČÍTÁNÍ DESÍTEK</a:t>
            </a:r>
          </a:p>
        </p:txBody>
      </p:sp>
      <p:graphicFrame>
        <p:nvGraphicFramePr>
          <p:cNvPr id="5" name="Zástupný symbol pro obsah 17"/>
          <p:cNvGraphicFramePr>
            <a:graphicFrameLocks/>
          </p:cNvGraphicFramePr>
          <p:nvPr/>
        </p:nvGraphicFramePr>
        <p:xfrm>
          <a:off x="457200" y="1052513"/>
          <a:ext cx="8219260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1926"/>
                <a:gridCol w="821926"/>
                <a:gridCol w="821926"/>
                <a:gridCol w="821926"/>
                <a:gridCol w="821926"/>
                <a:gridCol w="821926"/>
                <a:gridCol w="821926"/>
                <a:gridCol w="821926"/>
                <a:gridCol w="821926"/>
                <a:gridCol w="821926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70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80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90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700338" y="2276475"/>
          <a:ext cx="3744416" cy="4176468"/>
        </p:xfrm>
        <a:graphic>
          <a:graphicData uri="http://schemas.openxmlformats.org/drawingml/2006/table">
            <a:tbl>
              <a:tblPr/>
              <a:tblGrid>
                <a:gridCol w="1333628"/>
                <a:gridCol w="1333628"/>
                <a:gridCol w="1077160"/>
              </a:tblGrid>
              <a:tr h="4640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Á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70 - 10  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H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 90 - 20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D 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100 - 10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E 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 70 - 30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T 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 50 - 40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60 - 30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100 - 20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100 - 0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 80 - 30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Zástupný symbol pro obsah 17"/>
          <p:cNvGraphicFramePr>
            <a:graphicFrameLocks noGrp="1"/>
          </p:cNvGraphicFramePr>
          <p:nvPr>
            <p:ph idx="1"/>
          </p:nvPr>
        </p:nvGraphicFramePr>
        <p:xfrm>
          <a:off x="457200" y="1052513"/>
          <a:ext cx="8219255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7205"/>
                <a:gridCol w="747205"/>
                <a:gridCol w="747205"/>
                <a:gridCol w="747205"/>
                <a:gridCol w="747205"/>
                <a:gridCol w="747205"/>
                <a:gridCol w="747205"/>
                <a:gridCol w="747205"/>
                <a:gridCol w="747205"/>
                <a:gridCol w="747205"/>
                <a:gridCol w="747205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70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80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90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M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Š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J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Č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K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99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  <a:blipFill dpi="0" rotWithShape="1">
            <a:blip r:embed="rId14" cstate="print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4800" b="1" smtClean="0"/>
              <a:t>ŘEŠENÍ</a:t>
            </a:r>
          </a:p>
        </p:txBody>
      </p:sp>
      <p:graphicFrame>
        <p:nvGraphicFramePr>
          <p:cNvPr id="19" name="Tabulka 18"/>
          <p:cNvGraphicFramePr>
            <a:graphicFrameLocks noGrp="1"/>
          </p:cNvGraphicFramePr>
          <p:nvPr/>
        </p:nvGraphicFramePr>
        <p:xfrm>
          <a:off x="2700338" y="2276475"/>
          <a:ext cx="3744416" cy="4358640"/>
        </p:xfrm>
        <a:graphic>
          <a:graphicData uri="http://schemas.openxmlformats.org/drawingml/2006/table">
            <a:tbl>
              <a:tblPr/>
              <a:tblGrid>
                <a:gridCol w="1333628"/>
                <a:gridCol w="1333628"/>
                <a:gridCol w="1077160"/>
              </a:tblGrid>
              <a:tr h="2675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Á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10 + 0  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Č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 40 + </a:t>
                      </a:r>
                      <a:r>
                        <a:rPr lang="cs-CZ" sz="2000" b="1" dirty="0" err="1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cs-CZ" sz="2000" b="1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80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D 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20 + 30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E 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 10 + 30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40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I 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 30 + 40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70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20 + 10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K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40 + 50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90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M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0 + </a:t>
                      </a:r>
                      <a:r>
                        <a:rPr lang="cs-CZ" sz="2000" b="1" dirty="0" err="1" smtClean="0">
                          <a:solidFill>
                            <a:schemeClr val="bg1"/>
                          </a:solidFill>
                        </a:rPr>
                        <a:t>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 30 + </a:t>
                      </a:r>
                      <a:r>
                        <a:rPr lang="cs-CZ" sz="2000" b="1" dirty="0" err="1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60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Š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>
                          <a:solidFill>
                            <a:schemeClr val="bg1"/>
                          </a:solidFill>
                        </a:rPr>
                        <a:t> </a:t>
                      </a:r>
                      <a:r>
                        <a:rPr lang="cs-CZ" sz="2000" b="1" smtClean="0">
                          <a:solidFill>
                            <a:schemeClr val="bg1"/>
                          </a:solidFill>
                        </a:rPr>
                        <a:t> 10 + 10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267567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chemeClr val="bg1"/>
                          </a:solidFill>
                        </a:rPr>
                        <a:t>U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smtClean="0">
                          <a:solidFill>
                            <a:schemeClr val="bg1"/>
                          </a:solidFill>
                        </a:rPr>
                        <a:t> 70 + 30</a:t>
                      </a:r>
                      <a:endParaRPr lang="cs-CZ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3399FF"/>
                        </a:gs>
                        <a:gs pos="16000">
                          <a:srgbClr val="00CCCC"/>
                        </a:gs>
                        <a:gs pos="47000">
                          <a:srgbClr val="9999FF"/>
                        </a:gs>
                        <a:gs pos="60001">
                          <a:srgbClr val="2E6792"/>
                        </a:gs>
                        <a:gs pos="71001">
                          <a:srgbClr val="3333CC"/>
                        </a:gs>
                        <a:gs pos="81000">
                          <a:srgbClr val="1170FF"/>
                        </a:gs>
                        <a:gs pos="100000">
                          <a:srgbClr val="006699"/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2050" name="DefaultOcx" r:id="rId2" imgW="228600" imgH="228600"/>
        </mc:Choice>
        <mc:Fallback>
          <p:control name="DefaultOcx" r:id="rId2" imgW="2286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1" name="HTMLText1" r:id="rId3" imgW="228600" imgH="228600"/>
        </mc:Choice>
        <mc:Fallback>
          <p:control name="HTMLText1" r:id="rId3" imgW="228600" imgH="228600">
            <p:pic>
              <p:nvPicPr>
                <p:cNvPr id="0" name="HTMLText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2" name="HTMLText2" r:id="rId4" imgW="228600" imgH="228600"/>
        </mc:Choice>
        <mc:Fallback>
          <p:control name="HTMLText2" r:id="rId4" imgW="228600" imgH="228600">
            <p:pic>
              <p:nvPicPr>
                <p:cNvPr id="0" name="HTMLText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3" name="HTMLText3" r:id="rId5" imgW="228600" imgH="228600"/>
        </mc:Choice>
        <mc:Fallback>
          <p:control name="HTMLText3" r:id="rId5" imgW="228600" imgH="228600">
            <p:pic>
              <p:nvPicPr>
                <p:cNvPr id="0" name="HTMLText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4" name="HTMLText4" r:id="rId6" imgW="228600" imgH="228600"/>
        </mc:Choice>
        <mc:Fallback>
          <p:control name="HTMLText4" r:id="rId6" imgW="228600" imgH="228600">
            <p:pic>
              <p:nvPicPr>
                <p:cNvPr id="0" name="HTMLText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5" name="HTMLText5" r:id="rId7" imgW="228600" imgH="228600"/>
        </mc:Choice>
        <mc:Fallback>
          <p:control name="HTMLText5" r:id="rId7" imgW="228600" imgH="228600">
            <p:pic>
              <p:nvPicPr>
                <p:cNvPr id="0" name="HTMLText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6" name="HTMLText6" r:id="rId8" imgW="228600" imgH="228600"/>
        </mc:Choice>
        <mc:Fallback>
          <p:control name="HTMLText6" r:id="rId8" imgW="228600" imgH="228600">
            <p:pic>
              <p:nvPicPr>
                <p:cNvPr id="0" name="HTMLText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7" name="HTMLText7" r:id="rId9" imgW="228600" imgH="228600"/>
        </mc:Choice>
        <mc:Fallback>
          <p:control name="HTMLText7" r:id="rId9" imgW="228600" imgH="228600">
            <p:pic>
              <p:nvPicPr>
                <p:cNvPr id="0" name="HTMLText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8" name="HTMLText8" r:id="rId10" imgW="228600" imgH="228600"/>
        </mc:Choice>
        <mc:Fallback>
          <p:control name="HTMLText8" r:id="rId10" imgW="228600" imgH="228600">
            <p:pic>
              <p:nvPicPr>
                <p:cNvPr id="0" name="HTMLText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59" name="HTMLText9" r:id="rId11" imgW="228600" imgH="228600"/>
        </mc:Choice>
        <mc:Fallback>
          <p:control name="HTMLText9" r:id="rId11" imgW="228600" imgH="228600">
            <p:pic>
              <p:nvPicPr>
                <p:cNvPr id="0" name="HTMLText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60" name="HTMLText10" r:id="rId12" imgW="228600" imgH="228600"/>
        </mc:Choice>
        <mc:Fallback>
          <p:control name="HTMLText10" r:id="rId12" imgW="228600" imgH="228600">
            <p:pic>
              <p:nvPicPr>
                <p:cNvPr id="0" name="HTMLText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7013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sah 2"/>
          <p:cNvSpPr>
            <a:spLocks noGrp="1"/>
          </p:cNvSpPr>
          <p:nvPr>
            <p:ph idx="1"/>
          </p:nvPr>
        </p:nvSpPr>
        <p:spPr>
          <a:xfrm>
            <a:off x="395288" y="1125538"/>
            <a:ext cx="8280400" cy="5183187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cs-CZ" sz="3000" b="1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</p:txBody>
      </p:sp>
      <p:graphicFrame>
        <p:nvGraphicFramePr>
          <p:cNvPr id="5" name="Zástupný symbol pro obsah 17"/>
          <p:cNvGraphicFramePr>
            <a:graphicFrameLocks/>
          </p:cNvGraphicFramePr>
          <p:nvPr/>
        </p:nvGraphicFramePr>
        <p:xfrm>
          <a:off x="457200" y="1052513"/>
          <a:ext cx="8219260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1926"/>
                <a:gridCol w="821926"/>
                <a:gridCol w="821926"/>
                <a:gridCol w="821926"/>
                <a:gridCol w="821926"/>
                <a:gridCol w="821926"/>
                <a:gridCol w="821926"/>
                <a:gridCol w="821926"/>
                <a:gridCol w="821926"/>
                <a:gridCol w="821926"/>
              </a:tblGrid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40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50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60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70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80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90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100</a:t>
                      </a:r>
                      <a:endParaRPr lang="cs-CZ" sz="2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J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E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Á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FF0000"/>
                          </a:solidFill>
                        </a:rPr>
                        <a:t>A</a:t>
                      </a:r>
                      <a:endParaRPr lang="cs-CZ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700338" y="2276475"/>
          <a:ext cx="3744416" cy="4176468"/>
        </p:xfrm>
        <a:graphic>
          <a:graphicData uri="http://schemas.openxmlformats.org/drawingml/2006/table">
            <a:tbl>
              <a:tblPr/>
              <a:tblGrid>
                <a:gridCol w="1333628"/>
                <a:gridCol w="1333628"/>
                <a:gridCol w="1077160"/>
              </a:tblGrid>
              <a:tr h="4640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Á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70 - 10  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60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H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 90 - 20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70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D 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100 - 10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90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E 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 70 - 30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40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T 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 50 - 40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J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60 - 30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O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100 - 20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80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100 - 0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6405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N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bg1"/>
                          </a:solidFill>
                        </a:rPr>
                        <a:t> 80 - 30</a:t>
                      </a:r>
                      <a:endParaRPr lang="cs-CZ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F200"/>
                        </a:gs>
                        <a:gs pos="45000">
                          <a:srgbClr val="FF7A00"/>
                        </a:gs>
                        <a:gs pos="70000">
                          <a:srgbClr val="FF0300"/>
                        </a:gs>
                        <a:gs pos="100000">
                          <a:srgbClr val="4D0808"/>
                        </a:gs>
                      </a:gsLst>
                      <a:path path="rect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CITACE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2000" smtClean="0">
                <a:solidFill>
                  <a:srgbClr val="FF0000"/>
                </a:solidFill>
              </a:rPr>
              <a:t> </a:t>
            </a:r>
            <a:r>
              <a:rPr lang="cs-CZ" sz="2000" smtClean="0"/>
              <a:t>Text: vlastní autorské dílo</a:t>
            </a:r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519</TotalTime>
  <Words>293</Words>
  <Application>Microsoft Office PowerPoint</Application>
  <PresentationFormat>Předvádění na obrazovce (4:3)</PresentationFormat>
  <Paragraphs>181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SČÍTÁNÍ DESÍTEK</vt:lpstr>
      <vt:lpstr>ODČÍTÁNÍ DESÍTEK</vt:lpstr>
      <vt:lpstr>ŘEŠENÍ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Martin Králík</cp:lastModifiedBy>
  <cp:revision>77</cp:revision>
  <dcterms:created xsi:type="dcterms:W3CDTF">2011-06-20T10:40:08Z</dcterms:created>
  <dcterms:modified xsi:type="dcterms:W3CDTF">2012-03-13T14:20:40Z</dcterms:modified>
</cp:coreProperties>
</file>