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69" r:id="rId4"/>
    <p:sldId id="263" r:id="rId5"/>
    <p:sldId id="271" r:id="rId6"/>
    <p:sldId id="27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yl s motivem 1 – zvýraznění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8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9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0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2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3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5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6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7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0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32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54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5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6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7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8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9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0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1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2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3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4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5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6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7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68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33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52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3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34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43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4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5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6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7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8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49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0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51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sp>
            <p:nvSpPr>
              <p:cNvPr id="35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6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7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8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39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0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1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2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42403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42404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2365-FEA3-47FB-AC64-0B3EC329BD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F2617-8199-4A87-B5C9-D185FF3CE6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7B9E7-7A5C-47C2-B448-46A7532782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62272-E301-4CD5-B94B-842D192C28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38A00-63AF-4D8C-B79E-AB2F9A77E5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E74C1-4BC7-4D0D-8CF3-AAA944053D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3816F-BC61-4B7F-93B6-E2C842CE5B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F5C50-4EF5-4AE5-87CE-C34C82CE6B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B81604-4C1C-4714-9149-7FA303491C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87803-F98E-4CCF-9229-0BF5A5D770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163E61-D43E-49CD-8010-3084995127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6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D5E05-90EE-4AF1-BF23-6A8887E433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141315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33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141317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18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19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0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1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2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3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4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5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6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7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8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29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0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1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2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3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4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5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6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7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8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39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40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41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grpSp>
            <p:nvGrpSpPr>
              <p:cNvPr id="1059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141343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44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45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46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47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48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49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0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1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2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3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4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5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6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57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106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141359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0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grpSp>
            <p:nvGrpSpPr>
              <p:cNvPr id="1061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141362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3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4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5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6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7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8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69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  <p:sp>
              <p:nvSpPr>
                <p:cNvPr id="141370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/>
                </a:p>
              </p:txBody>
            </p:sp>
          </p:grpSp>
          <p:sp>
            <p:nvSpPr>
              <p:cNvPr id="141371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72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73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74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75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76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77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41378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4137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41380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1381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1382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F3501600-1169-4AB3-AF5E-9B54AF892B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1383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9" r:id="rId1"/>
    <p:sldLayoutId id="2147483738" r:id="rId2"/>
    <p:sldLayoutId id="2147483737" r:id="rId3"/>
    <p:sldLayoutId id="2147483736" r:id="rId4"/>
    <p:sldLayoutId id="2147483735" r:id="rId5"/>
    <p:sldLayoutId id="2147483734" r:id="rId6"/>
    <p:sldLayoutId id="2147483733" r:id="rId7"/>
    <p:sldLayoutId id="2147483732" r:id="rId8"/>
    <p:sldLayoutId id="2147483731" r:id="rId9"/>
    <p:sldLayoutId id="2147483730" r:id="rId10"/>
    <p:sldLayoutId id="2147483729" r:id="rId11"/>
    <p:sldLayoutId id="2147483728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iki.rvp.cz/Kabinet/Obrazky/Znaky/Znaky_kraj%C5%AF_%C4%8CR/Zl%C3%ADnsk%C3%BD_kraj" TargetMode="External"/><Relationship Id="rId2" Type="http://schemas.openxmlformats.org/officeDocument/2006/relationships/hyperlink" Target="http://www.kr-zlinsky.cz/o-kraji-cl-17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krajzlinsky.webnode.cz/album/fotogalerie/vlajka-zlina-pn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6" descr="LOGO_obdelni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5" name="Group 7"/>
          <p:cNvGraphicFramePr>
            <a:graphicFrameLocks noGrp="1"/>
          </p:cNvGraphicFramePr>
          <p:nvPr/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Mgr.Iva Drgáčová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VY-32-Inovace-01-Zlínský kraj-poloha kraje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Místo, kde žijeme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/>
              <a:t>Zlínský kraj	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2060575"/>
            <a:ext cx="4032250" cy="4497388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/>
              <a:t>kraj, ve kterém žijeme</a:t>
            </a:r>
          </a:p>
          <a:p>
            <a:pPr eaLnBrk="1" hangingPunct="1">
              <a:defRPr/>
            </a:pPr>
            <a:r>
              <a:rPr lang="cs-CZ" sz="2800"/>
              <a:t>nachází se na jihovýchodě Moravy</a:t>
            </a:r>
          </a:p>
          <a:p>
            <a:pPr eaLnBrk="1" hangingPunct="1">
              <a:defRPr/>
            </a:pPr>
            <a:r>
              <a:rPr lang="cs-CZ" sz="2800"/>
              <a:t>krajské město je Zlín</a:t>
            </a:r>
          </a:p>
          <a:p>
            <a:pPr eaLnBrk="1" hangingPunct="1">
              <a:defRPr/>
            </a:pPr>
            <a:endParaRPr lang="cs-CZ" sz="2800"/>
          </a:p>
          <a:p>
            <a:pPr eaLnBrk="1" hangingPunct="1">
              <a:defRPr/>
            </a:pPr>
            <a:endParaRPr lang="cs-CZ" sz="2800"/>
          </a:p>
        </p:txBody>
      </p:sp>
      <p:pic>
        <p:nvPicPr>
          <p:cNvPr id="3090" name="Picture 18" descr="Zlí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2204864"/>
            <a:ext cx="4037012" cy="2322512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0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4" name="Text Box 4"/>
          <p:cNvSpPr txBox="1">
            <a:spLocks noChangeArrowheads="1"/>
          </p:cNvSpPr>
          <p:nvPr/>
        </p:nvSpPr>
        <p:spPr bwMode="auto">
          <a:xfrm>
            <a:off x="5219700" y="836613"/>
            <a:ext cx="35290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Vlajka kraje</a:t>
            </a:r>
          </a:p>
        </p:txBody>
      </p:sp>
      <p:sp>
        <p:nvSpPr>
          <p:cNvPr id="143366" name="Text Box 6"/>
          <p:cNvSpPr txBox="1">
            <a:spLocks noChangeArrowheads="1"/>
          </p:cNvSpPr>
          <p:nvPr/>
        </p:nvSpPr>
        <p:spPr bwMode="auto">
          <a:xfrm>
            <a:off x="1547813" y="836613"/>
            <a:ext cx="26654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/>
              <a:t>Znak kraje</a:t>
            </a:r>
          </a:p>
        </p:txBody>
      </p:sp>
      <p:pic>
        <p:nvPicPr>
          <p:cNvPr id="143367" name="Picture 7" descr="498px-Zlin_Region_CoA_CZ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2060575"/>
            <a:ext cx="3049588" cy="3675063"/>
          </a:xfrm>
        </p:spPr>
      </p:pic>
      <p:pic>
        <p:nvPicPr>
          <p:cNvPr id="143369" name="Picture 9" descr="ZlinskyKraj_Vlajk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643438" y="2636838"/>
            <a:ext cx="3389312" cy="2257425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3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43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43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43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498px-Zlin_Region_CoA_CZ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8313" y="1268413"/>
            <a:ext cx="3681412" cy="5002212"/>
          </a:xfrm>
        </p:spPr>
      </p:pic>
      <p:sp>
        <p:nvSpPr>
          <p:cNvPr id="5427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49788" y="1196975"/>
            <a:ext cx="4032250" cy="5400675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cs-CZ" sz="2800" dirty="0" smtClean="0"/>
              <a:t> </a:t>
            </a:r>
            <a:r>
              <a:rPr lang="cs-CZ" sz="2800" b="1" dirty="0" smtClean="0"/>
              <a:t>moravská orlice </a:t>
            </a:r>
          </a:p>
          <a:p>
            <a:pPr lvl="1" eaLnBrk="1" hangingPunct="1">
              <a:defRPr/>
            </a:pPr>
            <a:r>
              <a:rPr lang="cs-CZ" sz="2400" dirty="0"/>
              <a:t>k</a:t>
            </a:r>
            <a:r>
              <a:rPr lang="cs-CZ" sz="2400" dirty="0" smtClean="0"/>
              <a:t>raj se nachází na Moravě</a:t>
            </a:r>
          </a:p>
          <a:p>
            <a:pPr eaLnBrk="1" hangingPunct="1">
              <a:defRPr/>
            </a:pPr>
            <a:endParaRPr lang="cs-CZ" sz="2800" dirty="0" smtClean="0"/>
          </a:p>
          <a:p>
            <a:pPr eaLnBrk="1" hangingPunct="1">
              <a:defRPr/>
            </a:pPr>
            <a:r>
              <a:rPr lang="cs-CZ" sz="2800" b="1" dirty="0" smtClean="0"/>
              <a:t>zavřená modrá kniha se zlatým křížem na deskách</a:t>
            </a:r>
            <a:endParaRPr lang="cs-CZ" sz="2800" dirty="0"/>
          </a:p>
          <a:p>
            <a:pPr lvl="1" eaLnBrk="1" hangingPunct="1">
              <a:defRPr/>
            </a:pPr>
            <a:r>
              <a:rPr lang="cs-CZ" sz="2400" dirty="0"/>
              <a:t>n</a:t>
            </a:r>
            <a:r>
              <a:rPr lang="cs-CZ" sz="2400" dirty="0" smtClean="0"/>
              <a:t>a území kraje leželo jádro Velkomoravské říše spojené i s působením Konstantina a Metoděje.</a:t>
            </a:r>
          </a:p>
          <a:p>
            <a:pPr eaLnBrk="1" hangingPunct="1">
              <a:defRPr/>
            </a:pPr>
            <a:endParaRPr lang="cs-CZ" sz="2800" dirty="0" smtClean="0"/>
          </a:p>
          <a:p>
            <a:pPr eaLnBrk="1" hangingPunct="1">
              <a:defRPr/>
            </a:pPr>
            <a:r>
              <a:rPr lang="cs-CZ" sz="2800" b="1" dirty="0" smtClean="0"/>
              <a:t>zkřížené sekery (valašky) přeložené modrou radlicí, vinný hrozen</a:t>
            </a:r>
            <a:endParaRPr lang="cs-CZ" sz="2800" dirty="0"/>
          </a:p>
          <a:p>
            <a:pPr lvl="1" eaLnBrk="1" hangingPunct="1">
              <a:defRPr/>
            </a:pPr>
            <a:r>
              <a:rPr lang="cs-CZ" sz="2400" dirty="0" smtClean="0"/>
              <a:t>přírodní a kulturní rozmanitost oblasti (Valašsko, Haná, Slovácko)</a:t>
            </a:r>
          </a:p>
          <a:p>
            <a:pPr eaLnBrk="1" hangingPunct="1">
              <a:defRPr/>
            </a:pPr>
            <a:endParaRPr lang="cs-CZ" sz="2800" dirty="0" smtClean="0"/>
          </a:p>
          <a:p>
            <a:pPr eaLnBrk="1" hangingPunct="1">
              <a:defRPr/>
            </a:pPr>
            <a:r>
              <a:rPr lang="cs-CZ" sz="2800" dirty="0"/>
              <a:t> </a:t>
            </a:r>
            <a:r>
              <a:rPr lang="cs-CZ" sz="2800" b="1" dirty="0" smtClean="0"/>
              <a:t>zlatá osmicípá hvězda</a:t>
            </a:r>
          </a:p>
          <a:p>
            <a:pPr lvl="1" eaLnBrk="1" hangingPunct="1">
              <a:defRPr/>
            </a:pPr>
            <a:r>
              <a:rPr lang="cs-CZ" sz="2400" dirty="0" smtClean="0"/>
              <a:t>převzata ze znaku Zlína</a:t>
            </a:r>
            <a:endParaRPr lang="cs-CZ" sz="2400" dirty="0"/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23850" y="620713"/>
            <a:ext cx="7848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Zlínský kraj má ve znaku modrozlatě čtvrcený štít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542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542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18488" cy="116205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Křížovka</a:t>
            </a:r>
            <a:endParaRPr lang="cs-CZ" sz="28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635375" y="1916113"/>
          <a:ext cx="5111271" cy="32331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7919"/>
                <a:gridCol w="567919"/>
                <a:gridCol w="567919"/>
                <a:gridCol w="567919"/>
                <a:gridCol w="567919"/>
                <a:gridCol w="567919"/>
                <a:gridCol w="567919"/>
                <a:gridCol w="567919"/>
                <a:gridCol w="567919"/>
              </a:tblGrid>
              <a:tr h="5388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/>
                </a:tc>
              </a:tr>
              <a:tr h="5388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388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5388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88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8342" marR="98342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98342" marR="98342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>
          <a:xfrm>
            <a:off x="457200" y="1484313"/>
            <a:ext cx="3035300" cy="4641850"/>
          </a:xfrm>
        </p:spPr>
        <p:txBody>
          <a:bodyPr/>
          <a:lstStyle/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cs-CZ" sz="1800" dirty="0" smtClean="0"/>
              <a:t>Zmenšený obraz velkého území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cs-CZ" sz="1800" dirty="0" smtClean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cs-CZ" sz="1800" dirty="0" smtClean="0"/>
              <a:t>Stát sousedící s ČR na severu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cs-CZ" sz="1800" dirty="0" smtClean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cs-CZ" sz="1800" dirty="0" smtClean="0"/>
              <a:t>Druh mapy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cs-CZ" sz="1800" dirty="0" smtClean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cs-CZ" sz="1800" dirty="0" smtClean="0"/>
              <a:t>Každou zemi vymezují státní…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cs-CZ" sz="1800" dirty="0" smtClean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cs-CZ" sz="1800" dirty="0" smtClean="0"/>
              <a:t>Řeka protékající Prahou</a:t>
            </a:r>
          </a:p>
          <a:p>
            <a:pPr marL="342900" indent="-342900" eaLnBrk="1" hangingPunct="1">
              <a:buFont typeface="+mj-lt"/>
              <a:buAutoNum type="arabicPeriod"/>
              <a:defRPr/>
            </a:pPr>
            <a:endParaRPr lang="cs-CZ" sz="1800" dirty="0" smtClean="0"/>
          </a:p>
          <a:p>
            <a:pPr marL="342900" indent="-342900" eaLnBrk="1" hangingPunct="1">
              <a:buFont typeface="+mj-lt"/>
              <a:buAutoNum type="arabicPeriod"/>
              <a:defRPr/>
            </a:pPr>
            <a:r>
              <a:rPr lang="cs-CZ" sz="1800" dirty="0" smtClean="0"/>
              <a:t>Hlavní město České republiky</a:t>
            </a:r>
            <a:endParaRPr lang="cs-CZ" sz="1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Použitá literatura a obrázky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www.kr-zlinsky.cz/o-kraji-cl-17.html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>
                <a:hlinkClick r:id="rId3"/>
              </a:rPr>
              <a:t>http://wiki.rvp.cz/Kabinet/Obrazky/Znaky/Znaky_kraj%C5%AF_%</a:t>
            </a:r>
            <a:r>
              <a:rPr lang="cs-CZ" dirty="0" smtClean="0">
                <a:hlinkClick r:id="rId3"/>
              </a:rPr>
              <a:t>C4%8CR/Zl%C3%ADnsk%C3%BD_kraj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>
                <a:hlinkClick r:id="rId4"/>
              </a:rPr>
              <a:t>http://krajzlinsky.webnode.cz/album/fotogalerie/vlajka-zlina-png/</a:t>
            </a:r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zející mřížka">
  <a:themeElements>
    <a:clrScheme name="Mizející mřížka 4">
      <a:dk1>
        <a:srgbClr val="6B6B99"/>
      </a:dk1>
      <a:lt1>
        <a:srgbClr val="EAEAEA"/>
      </a:lt1>
      <a:dk2>
        <a:srgbClr val="666699"/>
      </a:dk2>
      <a:lt2>
        <a:srgbClr val="CCECFF"/>
      </a:lt2>
      <a:accent1>
        <a:srgbClr val="00CC66"/>
      </a:accent1>
      <a:accent2>
        <a:srgbClr val="54547A"/>
      </a:accent2>
      <a:accent3>
        <a:srgbClr val="B8B8CA"/>
      </a:accent3>
      <a:accent4>
        <a:srgbClr val="C8C8C8"/>
      </a:accent4>
      <a:accent5>
        <a:srgbClr val="AAE2B8"/>
      </a:accent5>
      <a:accent6>
        <a:srgbClr val="4B4B6E"/>
      </a:accent6>
      <a:hlink>
        <a:srgbClr val="65B2FF"/>
      </a:hlink>
      <a:folHlink>
        <a:srgbClr val="9900FF"/>
      </a:folHlink>
    </a:clrScheme>
    <a:fontScheme name="Mizející mřížk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izející mřížka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zející mřížka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Fading Grid</Template>
  <TotalTime>1335</TotalTime>
  <Words>167</Words>
  <Application>Microsoft Office PowerPoint</Application>
  <PresentationFormat>Předvádění na obrazovce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Mizející mřížka</vt:lpstr>
      <vt:lpstr>Prezentace aplikace PowerPoint</vt:lpstr>
      <vt:lpstr>Zlínský kraj </vt:lpstr>
      <vt:lpstr>Prezentace aplikace PowerPoint</vt:lpstr>
      <vt:lpstr>Prezentace aplikace PowerPoint</vt:lpstr>
      <vt:lpstr>Křížovka</vt:lpstr>
      <vt:lpstr>Použitá literatura a 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Zlínský kraj</dc:title>
  <dc:creator>Murtis</dc:creator>
  <cp:lastModifiedBy>Drgáčová Iva</cp:lastModifiedBy>
  <cp:revision>20</cp:revision>
  <dcterms:created xsi:type="dcterms:W3CDTF">2011-10-29T12:13:19Z</dcterms:created>
  <dcterms:modified xsi:type="dcterms:W3CDTF">2013-05-11T14:32:49Z</dcterms:modified>
</cp:coreProperties>
</file>