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26"/>
  </p:notesMasterIdLst>
  <p:sldIdLst>
    <p:sldId id="278" r:id="rId2"/>
    <p:sldId id="256" r:id="rId3"/>
    <p:sldId id="257" r:id="rId4"/>
    <p:sldId id="263" r:id="rId5"/>
    <p:sldId id="258" r:id="rId6"/>
    <p:sldId id="259" r:id="rId7"/>
    <p:sldId id="260" r:id="rId8"/>
    <p:sldId id="261" r:id="rId9"/>
    <p:sldId id="275" r:id="rId10"/>
    <p:sldId id="262" r:id="rId11"/>
    <p:sldId id="264" r:id="rId12"/>
    <p:sldId id="265" r:id="rId13"/>
    <p:sldId id="276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9" r:id="rId24"/>
    <p:sldId id="277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08924-498B-42EA-89D3-E4A7BE12198E}" type="datetimeFigureOut">
              <a:rPr lang="cs-CZ" smtClean="0"/>
              <a:pPr/>
              <a:t>11.5.2013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67620-7CD3-400B-8761-1250569DF3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5082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C67620-7CD3-400B-8761-1250569DF3A6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3903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49D881F-ABC1-4364-8339-C1163FC90F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A6EED1B-4187-4BA6-A446-190397E3FE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452992E-53C8-4CD8-A8DF-EF1B3A539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F996B-EE78-441E-8F62-9517D9382E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6E012B-3A9E-4182-8F64-42DA69CF6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0ED802-9C37-4591-8E15-89D3E53EB9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14A53-6178-43FE-A3E4-F27BEFB371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F43A09A-3829-49AD-8198-32F9DEC273A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EBC3A31-20D9-405E-BB99-3B552B393F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42F50-8B69-4900-A465-52EACB4994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0D586-3028-44FE-85CC-A749EB69C7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1370013" y="301625"/>
            <a:ext cx="7313612" cy="56403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7E687BD-D33D-4C20-A6DC-832618340DF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4373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B7FD719-D2B5-4DB6-9BAB-106052958D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Liberec_Town_Hall_2003.jpg" TargetMode="External"/><Relationship Id="rId13" Type="http://schemas.openxmlformats.org/officeDocument/2006/relationships/hyperlink" Target="http://cs.wikipedia.org/wiki/Soubor:Sychrov_Castle_(3).jpg" TargetMode="External"/><Relationship Id="rId3" Type="http://schemas.openxmlformats.org/officeDocument/2006/relationships/hyperlink" Target="http://cs.wikipedia.org/wiki/Soubor:2004_Liberecky_kraj.PNG" TargetMode="External"/><Relationship Id="rId7" Type="http://schemas.openxmlformats.org/officeDocument/2006/relationships/hyperlink" Target="http://en.wikipedia.org/wiki/File:Trosky002.jpg" TargetMode="External"/><Relationship Id="rId12" Type="http://schemas.openxmlformats.org/officeDocument/2006/relationships/hyperlink" Target="http://cs.wikipedia.org/wiki/Soubor:Pansk%C3%A1_sk%C3%A1la(6)_edit.jpg" TargetMode="External"/><Relationship Id="rId2" Type="http://schemas.openxmlformats.org/officeDocument/2006/relationships/hyperlink" Target="http://cs.wikipedia.org/wiki/Soubor:Liberec_Region_CoA_CZ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%C3%A1chovo_jezero.JPG" TargetMode="External"/><Relationship Id="rId11" Type="http://schemas.openxmlformats.org/officeDocument/2006/relationships/hyperlink" Target="http://cs.wikipedia.org/wiki/Soubor:Hruba.jpg" TargetMode="External"/><Relationship Id="rId5" Type="http://schemas.openxmlformats.org/officeDocument/2006/relationships/hyperlink" Target="http://cs.wikipedia.org/wiki/Soubor:Jested.jpg" TargetMode="External"/><Relationship Id="rId10" Type="http://schemas.openxmlformats.org/officeDocument/2006/relationships/hyperlink" Target="http://cs.wikipedia.org/wiki/Soubor:Hrub%C3%BD_Rohozec.jpg" TargetMode="External"/><Relationship Id="rId4" Type="http://schemas.openxmlformats.org/officeDocument/2006/relationships/hyperlink" Target="http://cs.wikipedia.org/wiki/Soubor:Bezdez.jpg" TargetMode="External"/><Relationship Id="rId9" Type="http://schemas.openxmlformats.org/officeDocument/2006/relationships/hyperlink" Target="http://commons.wikimedia.org/wiki/File:Fr%C3%BDdlant,_Jizersk%C3%A1,_z%C3%A1mek_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69" name="Group 57"/>
          <p:cNvGraphicFramePr>
            <a:graphicFrameLocks noGrp="1"/>
          </p:cNvGraphicFramePr>
          <p:nvPr/>
        </p:nvGraphicFramePr>
        <p:xfrm>
          <a:off x="1301750" y="1844675"/>
          <a:ext cx="6473825" cy="1463040"/>
        </p:xfrm>
        <a:graphic>
          <a:graphicData uri="http://schemas.openxmlformats.org/drawingml/2006/table">
            <a:tbl>
              <a:tblPr/>
              <a:tblGrid>
                <a:gridCol w="1911350"/>
                <a:gridCol w="4562475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Šumvald, okres Olomouc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CZ.1.07./1.4.00/21.2534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šablony klíčové aktivity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a zkvalitnění výuky prostřednictvím ICT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šablony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III/2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oblast/obor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Kraje České republiky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sady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1589200"/>
              </p:ext>
            </p:extLst>
          </p:nvPr>
        </p:nvGraphicFramePr>
        <p:xfrm>
          <a:off x="1331913" y="3933825"/>
          <a:ext cx="6477000" cy="166116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VY_32_INOVACE_Z_12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Liberecký kraj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Zeměpis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Znak, poloha v ČR, hospodářství, obyvatelstvo, zajímavosti Libereckého kraje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8908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Liberecký kraj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Zeměpis 8. ročník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Znak kraje</a:t>
            </a:r>
          </a:p>
        </p:txBody>
      </p:sp>
      <p:pic>
        <p:nvPicPr>
          <p:cNvPr id="3077" name="Picture 5" descr="498px-Liberec_Region_CoA_CZ_sv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68446" y="1600200"/>
            <a:ext cx="4045108" cy="487362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Základní údaje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Počet obyvatel : </a:t>
            </a:r>
            <a:r>
              <a:rPr lang="cs-CZ" dirty="0" smtClean="0"/>
              <a:t>438 600 </a:t>
            </a:r>
            <a:r>
              <a:rPr lang="cs-CZ" dirty="0"/>
              <a:t>obyvatel</a:t>
            </a:r>
          </a:p>
          <a:p>
            <a:r>
              <a:rPr lang="cs-CZ" dirty="0"/>
              <a:t>Rozloha: 3 163 kilometrů čtverečných</a:t>
            </a:r>
          </a:p>
          <a:p>
            <a:r>
              <a:rPr lang="cs-CZ" dirty="0"/>
              <a:t>Krajské město: Liberec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Poloha kraje v republice</a:t>
            </a:r>
          </a:p>
        </p:txBody>
      </p:sp>
      <p:pic>
        <p:nvPicPr>
          <p:cNvPr id="5125" name="Picture 5" descr="Liberecky_kraj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781" y="1981591"/>
            <a:ext cx="7020437" cy="4110842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260648"/>
            <a:ext cx="7313612" cy="607913"/>
          </a:xfrm>
        </p:spPr>
        <p:txBody>
          <a:bodyPr/>
          <a:lstStyle/>
          <a:p>
            <a:r>
              <a:rPr lang="cs-CZ" dirty="0"/>
              <a:t>Charakteristika kraje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9552" y="1484784"/>
            <a:ext cx="8064896" cy="4680520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/>
              <a:t>Severní okraj Libereckého kraje tvoří hranici </a:t>
            </a:r>
            <a:r>
              <a:rPr lang="cs-CZ" sz="2800" dirty="0" smtClean="0"/>
              <a:t>               s </a:t>
            </a:r>
            <a:r>
              <a:rPr lang="cs-CZ" sz="2800" dirty="0"/>
              <a:t>Německem a Polskem. Ta probíhá po východní části Lužických hor přes </a:t>
            </a:r>
            <a:r>
              <a:rPr lang="cs-CZ" sz="2800" dirty="0" smtClean="0"/>
              <a:t>Jizerské </a:t>
            </a:r>
            <a:r>
              <a:rPr lang="cs-CZ" sz="2800" dirty="0"/>
              <a:t>hory </a:t>
            </a:r>
            <a:r>
              <a:rPr lang="cs-CZ" sz="2800" dirty="0" smtClean="0"/>
              <a:t>                   až </a:t>
            </a:r>
            <a:r>
              <a:rPr lang="cs-CZ" sz="2800" dirty="0"/>
              <a:t>po západní část Krkonoš</a:t>
            </a:r>
            <a:r>
              <a:rPr lang="cs-CZ" sz="2800" dirty="0" smtClean="0"/>
              <a:t>. Kraj </a:t>
            </a:r>
            <a:r>
              <a:rPr lang="cs-CZ" sz="2800" dirty="0"/>
              <a:t>je hornatý </a:t>
            </a:r>
            <a:r>
              <a:rPr lang="cs-CZ" sz="2800" dirty="0" smtClean="0"/>
              <a:t>                   a </a:t>
            </a:r>
            <a:r>
              <a:rPr lang="cs-CZ" sz="2800" dirty="0" smtClean="0"/>
              <a:t>zalesněný. </a:t>
            </a:r>
          </a:p>
          <a:p>
            <a:pPr marL="0" indent="0">
              <a:buNone/>
            </a:pPr>
            <a:r>
              <a:rPr lang="cs-CZ" sz="2800" dirty="0" smtClean="0"/>
              <a:t>Nejvyšší vrch  - Kotel (1435 m n.m.)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95536" y="548680"/>
            <a:ext cx="8229600" cy="4176464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/>
              <a:t>   </a:t>
            </a:r>
            <a:endParaRPr lang="cs-CZ" dirty="0" smtClean="0"/>
          </a:p>
          <a:p>
            <a:pPr>
              <a:buNone/>
            </a:pPr>
            <a:r>
              <a:rPr lang="cs-CZ" sz="3200" dirty="0" smtClean="0"/>
              <a:t>   </a:t>
            </a:r>
            <a:r>
              <a:rPr lang="cs-CZ" sz="2800" dirty="0"/>
              <a:t>Jižní část kraje spadá k nižšímu povrchu</a:t>
            </a:r>
            <a:r>
              <a:rPr lang="cs-CZ" sz="2800" dirty="0" smtClean="0"/>
              <a:t> České </a:t>
            </a:r>
            <a:r>
              <a:rPr lang="cs-CZ" sz="2800" dirty="0"/>
              <a:t>tabule. Výrazným prvkem tohoto území jsou sopečné suky – Ralsko, Trosky, sopečného původu je i vrch Bezděz. V pískovcích vznikla tzv. skalní města.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Vodstvo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/>
              <a:t>Krajem protékají řeky Jizera, Nisa, Ploučnice, Smědá, Kamenice</a:t>
            </a:r>
          </a:p>
          <a:p>
            <a:r>
              <a:rPr lang="cs-CZ"/>
              <a:t>Zajímavostí je Máchovo jezero, ve skutečnosti rybník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88" y="0"/>
            <a:ext cx="9145588" cy="6858000"/>
          </a:xfrm>
          <a:solidFill>
            <a:srgbClr val="0070C0"/>
          </a:solidFill>
        </p:spPr>
      </p:pic>
      <p:sp>
        <p:nvSpPr>
          <p:cNvPr id="7" name="Obdélník 6"/>
          <p:cNvSpPr/>
          <p:nvPr/>
        </p:nvSpPr>
        <p:spPr>
          <a:xfrm>
            <a:off x="4788024" y="3717032"/>
            <a:ext cx="2736304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JABLONEC nad Nisou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27984" y="2780928"/>
            <a:ext cx="1368152" cy="360040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LIBEREC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60031" y="2239211"/>
            <a:ext cx="1574229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FRÝDLANT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668344" y="1916832"/>
            <a:ext cx="1440160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JIZERA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236296" y="955613"/>
            <a:ext cx="1656184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KAMENICE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27584" y="1135633"/>
            <a:ext cx="1584176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SVITAVKA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627784" y="579388"/>
            <a:ext cx="1368152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NISA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979712" y="3108345"/>
            <a:ext cx="136815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NOVÝ BOR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211960" y="5589240"/>
            <a:ext cx="1800200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PLOUČNICE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132074" y="4962973"/>
            <a:ext cx="136815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TURNOV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84763" y="4940002"/>
            <a:ext cx="136815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SEMILY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-508" y="5323012"/>
            <a:ext cx="2052228" cy="44624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bg1"/>
                </a:solidFill>
              </a:rPr>
              <a:t>MÁCHOVO JEZERO</a:t>
            </a: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096108" y="5121188"/>
            <a:ext cx="136815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DOKSY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1259632" y="4149080"/>
            <a:ext cx="1872208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ČESKÁ LÍPA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5" name="Pravoúhlá spojnice 4"/>
          <p:cNvCxnSpPr/>
          <p:nvPr/>
        </p:nvCxnSpPr>
        <p:spPr>
          <a:xfrm rot="10800000" flipV="1">
            <a:off x="4860032" y="767498"/>
            <a:ext cx="1800200" cy="188113"/>
          </a:xfrm>
          <a:prstGeom prst="bentConnector3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5750185" y="561541"/>
            <a:ext cx="1368152" cy="3600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SMĚDÁ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112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Obyvatelstvo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dirty="0"/>
              <a:t>   Počtem obyvatel je Liberecký kraj druhý nejmenší </a:t>
            </a:r>
            <a:r>
              <a:rPr lang="cs-CZ" dirty="0" smtClean="0"/>
              <a:t>  v </a:t>
            </a:r>
            <a:r>
              <a:rPr lang="cs-CZ" dirty="0"/>
              <a:t>republice, nejvíce lidí žije v aglomeraci </a:t>
            </a:r>
            <a:r>
              <a:rPr lang="cs-CZ" dirty="0" smtClean="0"/>
              <a:t>                Jablonec </a:t>
            </a:r>
            <a:r>
              <a:rPr lang="cs-CZ" dirty="0"/>
              <a:t>– Liberec</a:t>
            </a:r>
            <a:r>
              <a:rPr lang="cs-CZ" dirty="0" smtClean="0"/>
              <a:t>. 80 </a:t>
            </a:r>
            <a:r>
              <a:rPr lang="cs-CZ" dirty="0"/>
              <a:t>procent obyvatel žije </a:t>
            </a:r>
            <a:r>
              <a:rPr lang="cs-CZ" dirty="0" smtClean="0"/>
              <a:t>                   ve </a:t>
            </a:r>
            <a:r>
              <a:rPr lang="cs-CZ" dirty="0"/>
              <a:t>městech.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Hospodářství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Průmysl</a:t>
            </a:r>
          </a:p>
          <a:p>
            <a:pPr marL="365760" lvl="1" indent="0">
              <a:lnSpc>
                <a:spcPct val="90000"/>
              </a:lnSpc>
              <a:buNone/>
            </a:pPr>
            <a:r>
              <a:rPr lang="cs-CZ" dirty="0"/>
              <a:t>Těžba sklářských písků</a:t>
            </a:r>
          </a:p>
          <a:p>
            <a:pPr lvl="1">
              <a:lnSpc>
                <a:spcPct val="90000"/>
              </a:lnSpc>
            </a:pPr>
            <a:r>
              <a:rPr lang="cs-CZ" dirty="0"/>
              <a:t>(Českolipsko, </a:t>
            </a:r>
            <a:r>
              <a:rPr lang="cs-CZ" dirty="0" err="1"/>
              <a:t>Novoborsko</a:t>
            </a:r>
            <a:r>
              <a:rPr lang="cs-CZ" dirty="0"/>
              <a:t>), sklářská výroba, </a:t>
            </a:r>
            <a:r>
              <a:rPr lang="cs-CZ" dirty="0" smtClean="0"/>
              <a:t>bižuterie - Jablonec </a:t>
            </a:r>
            <a:r>
              <a:rPr lang="cs-CZ" dirty="0"/>
              <a:t>nad </a:t>
            </a:r>
            <a:r>
              <a:rPr lang="cs-CZ" dirty="0" smtClean="0"/>
              <a:t>Nisou</a:t>
            </a:r>
            <a:endParaRPr lang="cs-CZ" dirty="0"/>
          </a:p>
          <a:p>
            <a:pPr marL="365760" lvl="1" indent="0">
              <a:lnSpc>
                <a:spcPct val="90000"/>
              </a:lnSpc>
              <a:buNone/>
            </a:pPr>
            <a:r>
              <a:rPr lang="cs-CZ" dirty="0"/>
              <a:t>Strojírenství</a:t>
            </a:r>
          </a:p>
          <a:p>
            <a:pPr lvl="1">
              <a:lnSpc>
                <a:spcPct val="90000"/>
              </a:lnSpc>
            </a:pPr>
            <a:r>
              <a:rPr lang="cs-CZ" dirty="0"/>
              <a:t>Výroba železničních vagónů v České Lípě - </a:t>
            </a:r>
            <a:r>
              <a:rPr lang="cs-CZ" dirty="0" err="1"/>
              <a:t>Bombardier</a:t>
            </a:r>
            <a:r>
              <a:rPr lang="cs-CZ" dirty="0"/>
              <a:t> </a:t>
            </a:r>
            <a:r>
              <a:rPr lang="cs-CZ" dirty="0" err="1"/>
              <a:t>Transportation</a:t>
            </a:r>
            <a:r>
              <a:rPr lang="cs-CZ" dirty="0"/>
              <a:t> Czech Republic</a:t>
            </a:r>
          </a:p>
          <a:p>
            <a:pPr lvl="1">
              <a:lnSpc>
                <a:spcPct val="90000"/>
              </a:lnSpc>
            </a:pPr>
            <a:r>
              <a:rPr lang="cs-CZ" dirty="0" smtClean="0"/>
              <a:t>Výroba </a:t>
            </a:r>
            <a:r>
              <a:rPr lang="cs-CZ" dirty="0"/>
              <a:t>dílů pro </a:t>
            </a:r>
            <a:r>
              <a:rPr lang="cs-CZ" dirty="0" smtClean="0"/>
              <a:t>automobily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sz="2100" dirty="0" smtClean="0"/>
              <a:t>     Gumárenský průmysl Hrádek nad Nisou</a:t>
            </a:r>
          </a:p>
          <a:p>
            <a:pPr marL="0" indent="0">
              <a:lnSpc>
                <a:spcPct val="90000"/>
              </a:lnSpc>
              <a:buNone/>
            </a:pPr>
            <a:endParaRPr lang="cs-CZ" dirty="0"/>
          </a:p>
          <a:p>
            <a:pPr>
              <a:lnSpc>
                <a:spcPct val="90000"/>
              </a:lnSpc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Zemědělství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Pěstování obilnin, brambor, řepky olejné, chov skotu, prasat a drůbeže</a:t>
            </a:r>
          </a:p>
          <a:p>
            <a:r>
              <a:rPr lang="cs-CZ" dirty="0"/>
              <a:t>Velké zalesnění kraje umožňuje těžbu dřeva </a:t>
            </a:r>
            <a:r>
              <a:rPr lang="cs-CZ" dirty="0" smtClean="0"/>
              <a:t>               pro </a:t>
            </a:r>
            <a:r>
              <a:rPr lang="cs-CZ" dirty="0"/>
              <a:t>dřevozpracující průmysl – Semily, Mimoň, Zákupy.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 KRAJE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CHKO Lužické hory </a:t>
            </a:r>
            <a:endParaRPr lang="cs-CZ" dirty="0" smtClean="0"/>
          </a:p>
          <a:p>
            <a:r>
              <a:rPr lang="cs-CZ" dirty="0"/>
              <a:t>CHKO Jizerské hory </a:t>
            </a:r>
            <a:endParaRPr lang="cs-CZ" dirty="0" smtClean="0"/>
          </a:p>
          <a:p>
            <a:r>
              <a:rPr lang="cs-CZ" dirty="0"/>
              <a:t>část </a:t>
            </a:r>
            <a:r>
              <a:rPr lang="cs-CZ" dirty="0" smtClean="0"/>
              <a:t>Krkonošského NP</a:t>
            </a:r>
          </a:p>
          <a:p>
            <a:r>
              <a:rPr lang="cs-CZ" dirty="0" smtClean="0"/>
              <a:t>Část CHKO </a:t>
            </a:r>
            <a:r>
              <a:rPr lang="cs-CZ" dirty="0"/>
              <a:t>Český </a:t>
            </a:r>
            <a:r>
              <a:rPr lang="cs-CZ" dirty="0" smtClean="0"/>
              <a:t>ráj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91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Bezdez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1556792"/>
            <a:ext cx="6928658" cy="438912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33663" y="301625"/>
            <a:ext cx="6510337" cy="1143000"/>
          </a:xfrm>
        </p:spPr>
        <p:txBody>
          <a:bodyPr/>
          <a:lstStyle/>
          <a:p>
            <a:r>
              <a:rPr lang="cs-CZ"/>
              <a:t>Hrad Bezděz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Ještěd</a:t>
            </a:r>
          </a:p>
        </p:txBody>
      </p:sp>
      <p:pic>
        <p:nvPicPr>
          <p:cNvPr id="16390" name="Picture 6" descr="Jested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23109" y="1977534"/>
            <a:ext cx="5735782" cy="4118956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Máchovo jezero</a:t>
            </a:r>
          </a:p>
        </p:txBody>
      </p:sp>
      <p:pic>
        <p:nvPicPr>
          <p:cNvPr id="18441" name="Picture 9" descr="Máchovo_jezero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9240" y="2002472"/>
            <a:ext cx="5303520" cy="406908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Trosky</a:t>
            </a:r>
          </a:p>
        </p:txBody>
      </p:sp>
      <p:pic>
        <p:nvPicPr>
          <p:cNvPr id="22534" name="Picture 6" descr="Trosky00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27088" y="1700213"/>
            <a:ext cx="7416800" cy="4948237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Liberec – novorenesanční radnice</a:t>
            </a:r>
          </a:p>
        </p:txBody>
      </p:sp>
      <p:pic>
        <p:nvPicPr>
          <p:cNvPr id="24582" name="Picture 6" descr="Liberec_Town_Hall_20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857500" y="1639888"/>
            <a:ext cx="3427413" cy="4525962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Hrad a zámek Frýdlant</a:t>
            </a:r>
          </a:p>
        </p:txBody>
      </p:sp>
      <p:pic>
        <p:nvPicPr>
          <p:cNvPr id="26629" name="Picture 5" descr="Frýdlant,_Jizerská,_zámek_0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6380" y="1979612"/>
            <a:ext cx="534924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Zámek Hrubý Rohozec</a:t>
            </a:r>
          </a:p>
        </p:txBody>
      </p:sp>
      <p:pic>
        <p:nvPicPr>
          <p:cNvPr id="28678" name="Picture 6" descr="Hrubý_Rohozec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75558" y="1979612"/>
            <a:ext cx="6030884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Zámek Hrubá Skála</a:t>
            </a:r>
          </a:p>
        </p:txBody>
      </p:sp>
      <p:pic>
        <p:nvPicPr>
          <p:cNvPr id="30726" name="Picture 6" descr="Hruba_skala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2017713" y="1827213"/>
            <a:ext cx="6015037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Panská skála</a:t>
            </a:r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781" y="1600200"/>
            <a:ext cx="7310437" cy="4873625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SYCHROV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781" y="1600200"/>
            <a:ext cx="7310437" cy="4873625"/>
          </a:xfrm>
        </p:spPr>
      </p:pic>
    </p:spTree>
    <p:extLst>
      <p:ext uri="{BB962C8B-B14F-4D97-AF65-F5344CB8AC3E}">
        <p14:creationId xmlns:p14="http://schemas.microsoft.com/office/powerpoint/2010/main" xmlns="" val="296792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580926"/>
          </a:xfrm>
        </p:spPr>
        <p:txBody>
          <a:bodyPr/>
          <a:lstStyle/>
          <a:p>
            <a:r>
              <a:rPr lang="cs-CZ" dirty="0" smtClean="0"/>
              <a:t>ODKAZY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7467600" cy="4896544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it-IT" sz="1400" dirty="0"/>
              <a:t>URBAN, Tomáš. </a:t>
            </a:r>
            <a:r>
              <a:rPr lang="it-IT" sz="1400" i="1" dirty="0"/>
              <a:t>Liberec Region CoA</a:t>
            </a:r>
            <a:r>
              <a:rPr lang="it-IT" sz="1400" dirty="0"/>
              <a:t> [online]. [cit. 17.4.2013]. Dostupný na WWW: </a:t>
            </a:r>
            <a:r>
              <a:rPr lang="it-IT" sz="1400" dirty="0">
                <a:hlinkClick r:id="rId2"/>
              </a:rPr>
              <a:t>http://</a:t>
            </a:r>
            <a:r>
              <a:rPr lang="it-IT" sz="1400" dirty="0" smtClean="0">
                <a:hlinkClick r:id="rId2"/>
              </a:rPr>
              <a:t>cs.wikipedia.org/wiki/Soubor:Liberec_Region_CoA_CZ.svg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it-IT" sz="1400" dirty="0" smtClean="0"/>
              <a:t> </a:t>
            </a:r>
            <a:r>
              <a:rPr lang="cs-CZ" sz="1400" dirty="0"/>
              <a:t>HUSTOLES. </a:t>
            </a:r>
            <a:r>
              <a:rPr lang="cs-CZ" sz="1400" i="1" dirty="0"/>
              <a:t>Lokační mapa Libereckého kraje od 2004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cs.wikipedia.org/wiki/Soubor:2004_Liberecky_kraj.PNG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 smtClean="0"/>
              <a:t>SOVKA</a:t>
            </a:r>
            <a:r>
              <a:rPr lang="cs-CZ" sz="1400" dirty="0"/>
              <a:t>, Jan. </a:t>
            </a:r>
            <a:r>
              <a:rPr lang="cs-CZ" sz="1400" i="1" dirty="0"/>
              <a:t>Bezděz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cs.wikipedia.org/wiki/Soubor:Bezdez.jpg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 GUTTE, </a:t>
            </a:r>
            <a:r>
              <a:rPr lang="cs-CZ" sz="1400" dirty="0" err="1"/>
              <a:t>Bernd</a:t>
            </a:r>
            <a:r>
              <a:rPr lang="cs-CZ" sz="1400" dirty="0"/>
              <a:t>. </a:t>
            </a:r>
            <a:r>
              <a:rPr lang="cs-CZ" sz="1400" i="1" dirty="0"/>
              <a:t>Hora Ještěd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cs.wikipedia.org/wiki/Soubor:Jested.jpg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 KÜMMLING, Michael. </a:t>
            </a:r>
            <a:r>
              <a:rPr lang="cs-CZ" sz="1400" i="1" dirty="0"/>
              <a:t>Máchovo jezero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cs.wikipedia.org/wiki/Soubor:M%C3%A1chovo_jezero.JPG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OLAF1541. </a:t>
            </a:r>
            <a:r>
              <a:rPr lang="cs-CZ" sz="1400" i="1" dirty="0" err="1"/>
              <a:t>Castle</a:t>
            </a:r>
            <a:r>
              <a:rPr lang="cs-CZ" sz="1400" i="1" dirty="0"/>
              <a:t> Trosky in </a:t>
            </a:r>
            <a:r>
              <a:rPr lang="cs-CZ" sz="1400" i="1" dirty="0" err="1"/>
              <a:t>the</a:t>
            </a:r>
            <a:r>
              <a:rPr lang="cs-CZ" sz="1400" i="1" dirty="0"/>
              <a:t> Czech Republic/ </a:t>
            </a:r>
            <a:r>
              <a:rPr lang="cs-CZ" sz="1400" i="1" dirty="0" err="1"/>
              <a:t>Burg</a:t>
            </a:r>
            <a:r>
              <a:rPr lang="cs-CZ" sz="1400" i="1" dirty="0"/>
              <a:t> Trosky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en.wikipedia.org/wiki/File:Trosky002.jpg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PRAEFCKE, Andreas. </a:t>
            </a:r>
            <a:r>
              <a:rPr lang="cs-CZ" sz="1400" i="1" dirty="0"/>
              <a:t>Liberec (</a:t>
            </a:r>
            <a:r>
              <a:rPr lang="cs-CZ" sz="1400" i="1" dirty="0" err="1"/>
              <a:t>Reichenberg</a:t>
            </a:r>
            <a:r>
              <a:rPr lang="cs-CZ" sz="1400" i="1" dirty="0"/>
              <a:t>), Rathaus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commons.wikimedia.org/wiki/File:Liberec_Town_Hall_2003.jpg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BARÁNEK, Daniel. </a:t>
            </a:r>
            <a:r>
              <a:rPr lang="cs-CZ" sz="1400" i="1" dirty="0"/>
              <a:t>Frýdlant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9"/>
              </a:rPr>
              <a:t>http://commons.wikimedia.org/wiki/File:Fr%C3%BDdlant,_Jizersk%C3%A1,_</a:t>
            </a:r>
            <a:r>
              <a:rPr lang="cs-CZ" sz="1400" dirty="0" smtClean="0">
                <a:hlinkClick r:id="rId9"/>
              </a:rPr>
              <a:t>z%C3%A1mek_01.jpg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REJHA, Miloslav. </a:t>
            </a:r>
            <a:r>
              <a:rPr lang="cs-CZ" sz="1400" i="1" dirty="0"/>
              <a:t>Hrubý Rohozec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cs.wikipedia.org/wiki/Soubor:Hrub%C3%BD_Rohozec.jpg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/>
              <a:t>OLAF1541. </a:t>
            </a:r>
            <a:r>
              <a:rPr lang="cs-CZ" sz="1400" i="1" dirty="0"/>
              <a:t>Hrubá Skála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cs.wikipedia.org/wiki/Soubor:Hruba.jpg</a:t>
            </a:r>
            <a:endParaRPr lang="cs-CZ" sz="14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1400" dirty="0" smtClean="0"/>
              <a:t>REJHA</a:t>
            </a:r>
            <a:r>
              <a:rPr lang="cs-CZ" sz="1400" dirty="0"/>
              <a:t>, Miloslav. </a:t>
            </a:r>
            <a:r>
              <a:rPr lang="cs-CZ" sz="1400" i="1" dirty="0"/>
              <a:t>Panská skála</a:t>
            </a:r>
            <a:r>
              <a:rPr lang="cs-CZ" sz="1400" dirty="0"/>
              <a:t> [online]. [cit. 17.4.2013]. Dostupný na WWW: </a:t>
            </a:r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cs.wikipedia.org/wiki/Soubor:Pansk%C3%A1_sk%C3%A1la%286%29_edit.jpg</a:t>
            </a:r>
            <a:endParaRPr lang="cs-CZ" sz="1400" dirty="0" smtClean="0"/>
          </a:p>
          <a:p>
            <a:pPr marL="342900" lvl="0" indent="-342900">
              <a:buFont typeface="+mj-lt"/>
              <a:buAutoNum type="arabicPeriod"/>
            </a:pPr>
            <a:r>
              <a:rPr lang="cs-CZ" sz="1400" dirty="0"/>
              <a:t>REJHA, Miloslav. Zámek Sychrov [online]. [cit. 22.4.2013]. Dostupný na WWW: </a:t>
            </a:r>
            <a:r>
              <a:rPr lang="cs-CZ" sz="1400" dirty="0">
                <a:hlinkClick r:id="rId13"/>
              </a:rPr>
              <a:t>http://cs.wikipedia.org/wiki/Soubor:Sychrov_Castle_%</a:t>
            </a:r>
            <a:r>
              <a:rPr lang="cs-CZ" sz="1400" dirty="0" smtClean="0">
                <a:hlinkClick r:id="rId13"/>
              </a:rPr>
              <a:t>283%29.jpg</a:t>
            </a:r>
            <a:endParaRPr lang="cs-CZ" sz="1400" dirty="0" smtClean="0"/>
          </a:p>
          <a:p>
            <a:pPr marL="342900" lvl="0" indent="-342900">
              <a:buFont typeface="+mj-lt"/>
              <a:buAutoNum type="arabicPeriod"/>
            </a:pPr>
            <a:r>
              <a:rPr lang="cs-CZ" sz="1400" dirty="0" smtClean="0"/>
              <a:t>Daniel </a:t>
            </a:r>
            <a:r>
              <a:rPr lang="cs-CZ" sz="1400" dirty="0"/>
              <a:t>Borecký, Svatopluk Novák, Petr Chalupa </a:t>
            </a:r>
            <a:r>
              <a:rPr lang="cs-CZ" sz="1400" dirty="0">
                <a:solidFill>
                  <a:srgbClr val="660033"/>
                </a:solidFill>
                <a:latin typeface="Comic Sans MS" pitchFamily="66"/>
              </a:rPr>
              <a:t>. </a:t>
            </a:r>
            <a:r>
              <a:rPr lang="cs-CZ" sz="1400" dirty="0"/>
              <a:t>ZEMĚPIS pro 8. ročník, 2. díl, Česká republika. 1. vyd. Brno : NOVÁ ŠKOLA, 2009. ISBN 80-7289-102-2.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400" dirty="0" smtClean="0"/>
              <a:t>Archiv autora  </a:t>
            </a:r>
          </a:p>
          <a:p>
            <a:pPr marL="0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416754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626</TotalTime>
  <Words>676</Words>
  <Application>Microsoft Office PowerPoint</Application>
  <PresentationFormat>Předvádění na obrazovce (4:3)</PresentationFormat>
  <Paragraphs>105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Arkýř</vt:lpstr>
      <vt:lpstr>Snímek 1</vt:lpstr>
      <vt:lpstr>Liberecký kraj</vt:lpstr>
      <vt:lpstr>Znak kraje</vt:lpstr>
      <vt:lpstr>Základní údaje</vt:lpstr>
      <vt:lpstr>Poloha kraje v republice</vt:lpstr>
      <vt:lpstr>Charakteristika kraje</vt:lpstr>
      <vt:lpstr>Snímek 7</vt:lpstr>
      <vt:lpstr>Vodstvo</vt:lpstr>
      <vt:lpstr>Snímek 9</vt:lpstr>
      <vt:lpstr>Obyvatelstvo</vt:lpstr>
      <vt:lpstr>Hospodářství</vt:lpstr>
      <vt:lpstr>Zemědělství</vt:lpstr>
      <vt:lpstr>ZAJÍMAVOSTI KRAJE</vt:lpstr>
      <vt:lpstr>Hrad Bezděz</vt:lpstr>
      <vt:lpstr>Ještěd</vt:lpstr>
      <vt:lpstr>Máchovo jezero</vt:lpstr>
      <vt:lpstr>Trosky</vt:lpstr>
      <vt:lpstr>Liberec – novorenesanční radnice</vt:lpstr>
      <vt:lpstr>Hrad a zámek Frýdlant</vt:lpstr>
      <vt:lpstr>Zámek Hrubý Rohozec</vt:lpstr>
      <vt:lpstr>Zámek Hrubá Skála</vt:lpstr>
      <vt:lpstr>Panská skála</vt:lpstr>
      <vt:lpstr>ZÁMEK SYCHROV</vt:lpstr>
      <vt:lpstr>ODKAZY A LITERATURA</vt:lpstr>
    </vt:vector>
  </TitlesOfParts>
  <Company>Základní škola Šumvald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Liberecý kraj</dc:title>
  <dc:creator>vyhnla</dc:creator>
  <cp:lastModifiedBy>Dum</cp:lastModifiedBy>
  <cp:revision>29</cp:revision>
  <dcterms:created xsi:type="dcterms:W3CDTF">2012-04-24T06:37:37Z</dcterms:created>
  <dcterms:modified xsi:type="dcterms:W3CDTF">2013-05-11T15:28:24Z</dcterms:modified>
</cp:coreProperties>
</file>