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0" r:id="rId1"/>
  </p:sldMasterIdLst>
  <p:notesMasterIdLst>
    <p:notesMasterId r:id="rId24"/>
  </p:notesMasterIdLst>
  <p:handoutMasterIdLst>
    <p:handoutMasterId r:id="rId25"/>
  </p:handoutMasterIdLst>
  <p:sldIdLst>
    <p:sldId id="27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80" r:id="rId14"/>
    <p:sldId id="269" r:id="rId15"/>
    <p:sldId id="267" r:id="rId16"/>
    <p:sldId id="268" r:id="rId17"/>
    <p:sldId id="270" r:id="rId18"/>
    <p:sldId id="271" r:id="rId19"/>
    <p:sldId id="272" r:id="rId20"/>
    <p:sldId id="275" r:id="rId21"/>
    <p:sldId id="282" r:id="rId22"/>
    <p:sldId id="279" r:id="rId2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824" y="-3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34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9DD27FF4-F2F9-4498-9B27-828BA3B6340E}" type="datetimeFigureOut">
              <a:rPr lang="cs-CZ"/>
              <a:pPr>
                <a:defRPr/>
              </a:pPr>
              <a:t>11.5.2013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2BDA3FE1-D022-418A-ABAB-4E40E3826A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851065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4AF369C5-A873-4C43-A9E6-E1173D269B64}" type="datetimeFigureOut">
              <a:rPr lang="cs-CZ"/>
              <a:pPr>
                <a:defRPr/>
              </a:pPr>
              <a:t>11.5.2013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F0C4A711-C347-49F2-B585-06EDEEE91C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804222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2765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eaLnBrk="1" hangingPunct="1"/>
            <a:fld id="{C987B903-3D9D-45D8-8F62-5C127AE12939}" type="slidenum">
              <a:rPr lang="cs-CZ" smtClean="0"/>
              <a:pPr eaLnBrk="1" hangingPunct="1"/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pPr>
              <a:defRPr/>
            </a:pPr>
            <a:fld id="{9BDEEB53-25BD-4587-8BC1-3B4D8142192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>
              <a:defRPr/>
            </a:pPr>
            <a:fld id="{E77ADA42-13D9-4E66-99BD-6650FC9B890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pPr>
              <a:defRPr/>
            </a:pPr>
            <a:fld id="{5BD91C6B-1730-44A3-9D90-CF2B61DCAED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D000E9-DEE5-47AE-9887-740BEA4225C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18F441-CF3C-4064-9A12-B67D8451B68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8A75791C-89EA-45DD-9BDF-0F687F5C017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5A57B2-CECB-42F3-A92B-A4B03897401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>
              <a:defRPr/>
            </a:pPr>
            <a:fld id="{5549F3D2-A4DE-4E61-8645-63C1BB7B32A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53C7A806-486E-41B0-9A85-8781312CC12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CCE7442-4FA0-42D4-9261-CE41F9EB297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080F13F-CC65-41FB-8F1C-A1B2EBAF2D5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BD755CE3-7304-4963-ABEB-8CDE75BA682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1" r:id="rId1"/>
    <p:sldLayoutId id="2147483812" r:id="rId2"/>
    <p:sldLayoutId id="2147483813" r:id="rId3"/>
    <p:sldLayoutId id="2147483814" r:id="rId4"/>
    <p:sldLayoutId id="2147483815" r:id="rId5"/>
    <p:sldLayoutId id="2147483816" r:id="rId6"/>
    <p:sldLayoutId id="2147483817" r:id="rId7"/>
    <p:sldLayoutId id="2147483818" r:id="rId8"/>
    <p:sldLayoutId id="2147483819" r:id="rId9"/>
    <p:sldLayoutId id="2147483820" r:id="rId10"/>
    <p:sldLayoutId id="214748382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Zelena_brana_Pardubice.jpg" TargetMode="External"/><Relationship Id="rId3" Type="http://schemas.openxmlformats.org/officeDocument/2006/relationships/hyperlink" Target="http://cs.wikipedia.org/wiki/Soubor:2004_Pardubicky_kraj.PNG" TargetMode="External"/><Relationship Id="rId7" Type="http://schemas.openxmlformats.org/officeDocument/2006/relationships/hyperlink" Target="http://commons.wikimedia.org/wiki/File:Kun%C4%9Btick%C3%A1_hora_-_Pohled_od_jihu.JPG" TargetMode="External"/><Relationship Id="rId12" Type="http://schemas.openxmlformats.org/officeDocument/2006/relationships/image" Target="../media/image13.png"/><Relationship Id="rId2" Type="http://schemas.openxmlformats.org/officeDocument/2006/relationships/hyperlink" Target="http://cs.wikipedia.org/wiki/Soubor:Pardubice_Region_CoA_CZ.sv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Litomysl3.jpg" TargetMode="External"/><Relationship Id="rId11" Type="http://schemas.openxmlformats.org/officeDocument/2006/relationships/hyperlink" Target="http://cs.wikipedia.org/wiki/Soubor:Vesel%C3%BDKopec2008g.jpg" TargetMode="External"/><Relationship Id="rId5" Type="http://schemas.openxmlformats.org/officeDocument/2006/relationships/hyperlink" Target="http://cs.wikipedia.org/wiki/Soubor:Kralicky-Sneznik-01.jpg" TargetMode="External"/><Relationship Id="rId10" Type="http://schemas.openxmlformats.org/officeDocument/2006/relationships/hyperlink" Target="http://cs.wikipedia.org/wiki/Soubor:Se%C4%8D-hr%C3%A1z.jpg" TargetMode="External"/><Relationship Id="rId4" Type="http://schemas.openxmlformats.org/officeDocument/2006/relationships/hyperlink" Target="http://cs.wikipedia.org/wiki/Soubor:Pramen_Moravy_(1).JPG" TargetMode="External"/><Relationship Id="rId9" Type="http://schemas.openxmlformats.org/officeDocument/2006/relationships/hyperlink" Target="http://commons.wikimedia.org/wiki/File:Pardubice_Zelena_brana,_pohled_na_Pernstynske_namesti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115888"/>
            <a:ext cx="6083300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3369" name="Group 57"/>
          <p:cNvGraphicFramePr>
            <a:graphicFrameLocks noGrp="1"/>
          </p:cNvGraphicFramePr>
          <p:nvPr/>
        </p:nvGraphicFramePr>
        <p:xfrm>
          <a:off x="1301750" y="1844675"/>
          <a:ext cx="6473825" cy="1463674"/>
        </p:xfrm>
        <a:graphic>
          <a:graphicData uri="http://schemas.openxmlformats.org/drawingml/2006/table">
            <a:tbl>
              <a:tblPr/>
              <a:tblGrid>
                <a:gridCol w="1911350"/>
                <a:gridCol w="4562475"/>
              </a:tblGrid>
              <a:tr h="1829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Šumvald, okres Olomouc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CZ.1.07./1.4.00/21.2534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9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šablony klíčové aktivity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Inovace a zkvalitnění výuky prostřednictvím ICT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šablony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III/2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oblast/obor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příroda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Kraje České republiky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Označení sady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VY_32_INOVACE_Z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3374" name="Group 62"/>
          <p:cNvGraphicFramePr>
            <a:graphicFrameLocks noGrp="1"/>
          </p:cNvGraphicFramePr>
          <p:nvPr/>
        </p:nvGraphicFramePr>
        <p:xfrm>
          <a:off x="1331913" y="3860800"/>
          <a:ext cx="6477000" cy="1662114"/>
        </p:xfrm>
        <a:graphic>
          <a:graphicData uri="http://schemas.openxmlformats.org/drawingml/2006/table">
            <a:tbl>
              <a:tblPr/>
              <a:tblGrid>
                <a:gridCol w="1871935"/>
                <a:gridCol w="4605065"/>
              </a:tblGrid>
              <a:tr h="21602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Označení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VY_32_INOVACE_Z_14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Pardubický kraj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Radomil Kryl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 aplikace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Zeměpis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97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Znak, poloha v ČR, hospodářství, obyvatelstvo, zajímavosti Pardubického kraje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z="3600" b="1" smtClean="0"/>
              <a:t>Pardubický kraj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Zeměpis 8. ročník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sz="3200" b="1" smtClean="0"/>
              <a:t>Znak kraje</a:t>
            </a:r>
          </a:p>
        </p:txBody>
      </p:sp>
      <p:pic>
        <p:nvPicPr>
          <p:cNvPr id="5123" name="Picture 5" descr="498px-Pardubice_Region_CoA_CZ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693988" y="1557338"/>
            <a:ext cx="3756025" cy="453548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b="1" smtClean="0"/>
              <a:t>Základní údaje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Počet obyvatel: 511 400</a:t>
            </a:r>
          </a:p>
          <a:p>
            <a:pPr eaLnBrk="1" hangingPunct="1"/>
            <a:r>
              <a:rPr lang="cs-CZ" smtClean="0"/>
              <a:t>Rozloha: 4519 kilometrů čtverečných</a:t>
            </a:r>
          </a:p>
          <a:p>
            <a:pPr eaLnBrk="1" hangingPunct="1"/>
            <a:r>
              <a:rPr lang="cs-CZ" smtClean="0"/>
              <a:t>Krajské město: Pardubice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b="1" smtClean="0"/>
              <a:t>Poloha kraje v republice</a:t>
            </a:r>
          </a:p>
        </p:txBody>
      </p:sp>
      <p:pic>
        <p:nvPicPr>
          <p:cNvPr id="7171" name="Picture 5" descr="800px-Pardubicky_kraj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63588" y="2052638"/>
            <a:ext cx="7616825" cy="411321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b="1" smtClean="0"/>
              <a:t>Charakteristika kraje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cs-CZ" sz="2400" smtClean="0"/>
              <a:t>Rozlohově se řadí k menším krajům</a:t>
            </a:r>
          </a:p>
          <a:p>
            <a:pPr eaLnBrk="1" hangingPunct="1"/>
            <a:r>
              <a:rPr lang="cs-CZ" sz="2400" smtClean="0"/>
              <a:t>Významné pamětihodnosti – hrady, zámky, církevní památky</a:t>
            </a:r>
          </a:p>
          <a:p>
            <a:pPr eaLnBrk="1" hangingPunct="1"/>
            <a:r>
              <a:rPr lang="cs-CZ" sz="2400" smtClean="0"/>
              <a:t>Chov koní v Kladrubech nad Labem</a:t>
            </a:r>
          </a:p>
          <a:p>
            <a:pPr eaLnBrk="1" hangingPunct="1"/>
            <a:r>
              <a:rPr lang="cs-CZ" sz="2400" smtClean="0"/>
              <a:t>Více než stoletá tradice nejstaršího a nejtěžšího dostihu Evropy Velká pardubická steeplechase v Pardubicích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b="1" smtClean="0"/>
              <a:t>Přírodní podmínky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cs-CZ" sz="2200" smtClean="0"/>
              <a:t>Pardubický kraj se nachází ve východní části Čech</a:t>
            </a:r>
          </a:p>
          <a:p>
            <a:pPr eaLnBrk="1" hangingPunct="1"/>
            <a:r>
              <a:rPr lang="cs-CZ" sz="2200" smtClean="0"/>
              <a:t>Hranice kraje lemují Orlické hory, Králický Sněžník, Žďárské vrchy a Železné hory</a:t>
            </a:r>
          </a:p>
          <a:p>
            <a:pPr eaLnBrk="1" hangingPunct="1"/>
            <a:r>
              <a:rPr lang="cs-CZ" sz="2200" smtClean="0"/>
              <a:t>Střed a západ kraje je tvořen tabulemi – Orlickou a Východolabskou</a:t>
            </a:r>
          </a:p>
          <a:p>
            <a:pPr eaLnBrk="1" hangingPunct="1"/>
            <a:r>
              <a:rPr lang="cs-CZ" sz="2200" smtClean="0"/>
              <a:t>Příroda Orlických hor, Žďárských vrchů a Železných hor je chráněna v CHKO</a:t>
            </a:r>
          </a:p>
          <a:p>
            <a:pPr eaLnBrk="1" hangingPunct="1"/>
            <a:r>
              <a:rPr lang="cs-CZ" sz="2200" smtClean="0"/>
              <a:t>Celá oblast Králického Sněžníku je vyhlášena národní přírodní rezervací</a:t>
            </a:r>
          </a:p>
          <a:p>
            <a:pPr eaLnBrk="1" hangingPunct="1"/>
            <a:endParaRPr lang="cs-CZ" sz="2200" smtClean="0"/>
          </a:p>
          <a:p>
            <a:pPr eaLnBrk="1" hangingPunct="1"/>
            <a:endParaRPr lang="cs-CZ" sz="250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b="1" smtClean="0"/>
              <a:t>Vodstvo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cs-CZ" sz="2200" dirty="0" smtClean="0"/>
              <a:t>Západní částí kraje protéká Labe</a:t>
            </a:r>
          </a:p>
          <a:p>
            <a:pPr eaLnBrk="1" hangingPunct="1"/>
            <a:r>
              <a:rPr lang="cs-CZ" sz="2200" dirty="0" smtClean="0"/>
              <a:t>Pramení zde řeky Morava, Svitava, Chrudimka a Tichá Orlice</a:t>
            </a:r>
          </a:p>
          <a:p>
            <a:pPr eaLnBrk="1" hangingPunct="1"/>
            <a:r>
              <a:rPr lang="cs-CZ" sz="2200" dirty="0" smtClean="0"/>
              <a:t>Na středním toku Chrudimky je vybudována přehradní nádrž Seč</a:t>
            </a:r>
          </a:p>
          <a:p>
            <a:pPr eaLnBrk="1" hangingPunct="1"/>
            <a:r>
              <a:rPr lang="cs-CZ" sz="2200" dirty="0" smtClean="0"/>
              <a:t>Pardubický kraj je významnou vodohospodářskou oblastí (zdroje pitné vody pro Brno)</a:t>
            </a:r>
          </a:p>
          <a:p>
            <a:pPr eaLnBrk="1" hangingPunct="1"/>
            <a:r>
              <a:rPr lang="cs-CZ" sz="2200" dirty="0" smtClean="0"/>
              <a:t>Zásoby podzemních vod zejména na okraji             České křídové tabule</a:t>
            </a:r>
          </a:p>
          <a:p>
            <a:pPr eaLnBrk="1" hangingPunct="1"/>
            <a:endParaRPr lang="cs-CZ" sz="2200" dirty="0" smtClean="0"/>
          </a:p>
          <a:p>
            <a:pPr eaLnBrk="1" hangingPunct="1"/>
            <a:endParaRPr lang="cs-CZ" sz="25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b="1" smtClean="0"/>
              <a:t>Obyvatelstvo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cs-CZ" sz="2400" dirty="0" smtClean="0"/>
              <a:t>Nejhustěji osídlena je oblast Polabské nížiny (úrodná půda)</a:t>
            </a:r>
          </a:p>
          <a:p>
            <a:pPr eaLnBrk="1" hangingPunct="1"/>
            <a:r>
              <a:rPr lang="cs-CZ" sz="2400" dirty="0" smtClean="0"/>
              <a:t>Typická je hustá síť malých měst a vesnic</a:t>
            </a:r>
          </a:p>
          <a:p>
            <a:pPr eaLnBrk="1" hangingPunct="1"/>
            <a:r>
              <a:rPr lang="cs-CZ" sz="2400" dirty="0" smtClean="0"/>
              <a:t>Jediné velké město zde jsou Pardubice, ostatní </a:t>
            </a:r>
            <a:r>
              <a:rPr lang="cs-CZ" dirty="0" smtClean="0"/>
              <a:t>města </a:t>
            </a:r>
            <a:r>
              <a:rPr lang="cs-CZ" sz="2400" dirty="0" smtClean="0"/>
              <a:t>jsou </a:t>
            </a:r>
            <a:r>
              <a:rPr lang="cs-CZ" sz="2400" dirty="0" smtClean="0"/>
              <a:t>výrazně menší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b="1" smtClean="0"/>
              <a:t>Zemědělství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cs-CZ" sz="2400" dirty="0" smtClean="0"/>
              <a:t>Převládá zemědělská půda</a:t>
            </a:r>
          </a:p>
          <a:p>
            <a:pPr eaLnBrk="1" hangingPunct="1"/>
            <a:r>
              <a:rPr lang="cs-CZ" sz="2400" dirty="0" smtClean="0"/>
              <a:t>V podhorských oblastech jsou zastoupeny luční a pastevní plochy</a:t>
            </a:r>
          </a:p>
          <a:p>
            <a:pPr eaLnBrk="1" hangingPunct="1"/>
            <a:r>
              <a:rPr lang="cs-CZ" sz="2400" dirty="0" smtClean="0"/>
              <a:t>Nejvýznamnější zemědělskou oblastí je Polabská nížina – pěstování obilnin, řepy cukrovky, brambor a řepky olejky</a:t>
            </a:r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b="1" smtClean="0"/>
              <a:t>Hospodářství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500" dirty="0" smtClean="0"/>
              <a:t>Nejdůležitější je strojírenský průmysl (výroba autobusů IVECO ve Vysokém Mýtě, výroba domácích elektrospotřebičů ETA v Hlinsku</a:t>
            </a:r>
          </a:p>
          <a:p>
            <a:pPr eaLnBrk="1" hangingPunct="1">
              <a:lnSpc>
                <a:spcPct val="90000"/>
              </a:lnSpc>
            </a:pPr>
            <a:r>
              <a:rPr lang="cs-CZ" sz="2500" dirty="0" smtClean="0"/>
              <a:t>Potravinářský průmysl (výroba perníku v Pardubicích)</a:t>
            </a:r>
          </a:p>
          <a:p>
            <a:pPr eaLnBrk="1" hangingPunct="1">
              <a:lnSpc>
                <a:spcPct val="90000"/>
              </a:lnSpc>
            </a:pPr>
            <a:r>
              <a:rPr lang="cs-CZ" sz="2500" dirty="0" smtClean="0"/>
              <a:t>Petrochemický průmysl v Pardubicích a okolí (ropná rafinerie Paramo)</a:t>
            </a:r>
          </a:p>
          <a:p>
            <a:pPr>
              <a:lnSpc>
                <a:spcPct val="90000"/>
              </a:lnSpc>
            </a:pPr>
            <a:r>
              <a:rPr lang="cs-CZ" sz="2500" dirty="0" smtClean="0"/>
              <a:t>Chemický průmysl – Synthesia Semtín (výbušniny a průmyslové trhaviny)</a:t>
            </a:r>
          </a:p>
          <a:p>
            <a:pPr eaLnBrk="1" hangingPunct="1">
              <a:lnSpc>
                <a:spcPct val="90000"/>
              </a:lnSpc>
            </a:pPr>
            <a:r>
              <a:rPr lang="cs-CZ" sz="2500" dirty="0" smtClean="0"/>
              <a:t>Tepelné elektrárny při řece Labe –       Opatovice a Chvaletice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b="1" smtClean="0"/>
              <a:t>Doprava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cs-CZ" sz="2500" dirty="0" smtClean="0"/>
              <a:t>Pardubický kraj má výhodnou dopravní polohu</a:t>
            </a:r>
          </a:p>
          <a:p>
            <a:pPr eaLnBrk="1" hangingPunct="1"/>
            <a:r>
              <a:rPr lang="cs-CZ" sz="2500" dirty="0" smtClean="0"/>
              <a:t>Prochází tudy hlavní železniční trať, která tvoří součást mezinárodního železničního koridoru Berlín-Praha-Brno-Vídeň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 KRAJE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7064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116632"/>
            <a:ext cx="7467600" cy="508918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3200" b="1" dirty="0" smtClean="0"/>
              <a:t>Zámek v Litomyšli</a:t>
            </a: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976" y="575506"/>
            <a:ext cx="7864424" cy="5898319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4"/>
          <p:cNvSpPr>
            <a:spLocks noGrp="1" noChangeArrowheads="1"/>
          </p:cNvSpPr>
          <p:nvPr>
            <p:ph type="title"/>
          </p:nvPr>
        </p:nvSpPr>
        <p:spPr>
          <a:xfrm>
            <a:off x="467544" y="116632"/>
            <a:ext cx="7467600" cy="508918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3200" b="1" dirty="0" smtClean="0"/>
              <a:t>Králický Sněžník</a:t>
            </a:r>
            <a:r>
              <a:rPr lang="cs-CZ" dirty="0" smtClean="0"/>
              <a:t> </a:t>
            </a:r>
          </a:p>
        </p:txBody>
      </p:sp>
      <p:pic>
        <p:nvPicPr>
          <p:cNvPr id="16387" name="Picture 6" descr="Kralicky-Sneznik-01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835696" y="607641"/>
            <a:ext cx="4968551" cy="594714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b="1" dirty="0" smtClean="0"/>
              <a:t>Pramen Moravy</a:t>
            </a:r>
            <a:r>
              <a:rPr lang="cs-CZ" sz="3200" dirty="0" smtClean="0"/>
              <a:t> pod vrcholem Králického Sněžníku </a:t>
            </a:r>
          </a:p>
        </p:txBody>
      </p:sp>
      <p:pic>
        <p:nvPicPr>
          <p:cNvPr id="17411" name="Picture 5" descr="Morava_sprin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1917" y="1600200"/>
            <a:ext cx="6498166" cy="48736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539552" y="116632"/>
            <a:ext cx="7467600" cy="508918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3200" b="1" dirty="0" smtClean="0"/>
              <a:t>Kunětická hora</a:t>
            </a:r>
          </a:p>
        </p:txBody>
      </p:sp>
      <p:pic>
        <p:nvPicPr>
          <p:cNvPr id="18435" name="Picture 5" descr="Kunětická_hora_-_Pohled_od_jihu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71600" y="764704"/>
            <a:ext cx="6993481" cy="5245571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539552" y="188640"/>
            <a:ext cx="7467600" cy="580926"/>
          </a:xfrm>
        </p:spPr>
        <p:txBody>
          <a:bodyPr/>
          <a:lstStyle/>
          <a:p>
            <a:pPr eaLnBrk="1" hangingPunct="1"/>
            <a:r>
              <a:rPr lang="cs-CZ" sz="3200" b="1" dirty="0" smtClean="0"/>
              <a:t>Zelená brána</a:t>
            </a:r>
            <a:r>
              <a:rPr lang="cs-CZ" sz="3200" dirty="0" smtClean="0"/>
              <a:t> v Pardubicích</a:t>
            </a:r>
          </a:p>
        </p:txBody>
      </p:sp>
      <p:pic>
        <p:nvPicPr>
          <p:cNvPr id="19459" name="Picture 5" descr="Zelena_brana_Pardubice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711125"/>
            <a:ext cx="5256584" cy="5821049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755576" y="188640"/>
            <a:ext cx="6840760" cy="43691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3200" dirty="0" smtClean="0"/>
              <a:t>Pernštýnské náměstí v Pardubicích</a:t>
            </a:r>
          </a:p>
        </p:txBody>
      </p:sp>
      <p:pic>
        <p:nvPicPr>
          <p:cNvPr id="20483" name="Picture 5" descr="Pardubice_Zelena_brana,_pohled_na_Pernstynske_namesti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555" y="669776"/>
            <a:ext cx="7680853" cy="5760641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19720"/>
            <a:ext cx="7467600" cy="508918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3200" b="1" dirty="0" smtClean="0"/>
              <a:t>Vodní nádrž Seč</a:t>
            </a:r>
            <a:r>
              <a:rPr lang="cs-CZ" dirty="0" smtClean="0"/>
              <a:t> </a:t>
            </a: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9" y="456350"/>
            <a:ext cx="4684278" cy="6017475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Skanzen lidových staveb Vysočina</a:t>
            </a: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 smtClean="0"/>
          </a:p>
        </p:txBody>
      </p:sp>
      <p:pic>
        <p:nvPicPr>
          <p:cNvPr id="23555" name="Picture 5" descr="VeselýKopec2008g"/>
          <p:cNvPicPr>
            <a:picLocks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3528" y="945078"/>
            <a:ext cx="7488832" cy="573782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281721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692696"/>
            <a:ext cx="8568952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400" dirty="0" smtClean="0"/>
              <a:t>URBAN, Tomáš. </a:t>
            </a:r>
            <a:r>
              <a:rPr lang="cs-CZ" sz="1400" i="1" dirty="0" smtClean="0"/>
              <a:t>Znak Pardubického kraje</a:t>
            </a:r>
            <a:r>
              <a:rPr lang="cs-CZ" sz="1400" dirty="0" smtClean="0"/>
              <a:t> [online]. [cit. 11.5.2013]. Dostupný na WWW: </a:t>
            </a:r>
            <a:r>
              <a:rPr lang="cs-CZ" sz="1400" dirty="0" smtClean="0">
                <a:hlinkClick r:id="rId2"/>
              </a:rPr>
              <a:t>http://cs.wikipedia.org/wiki/Soubor:Pardubice_Region_CoA_CZ.svg</a:t>
            </a:r>
            <a:endParaRPr lang="cs-CZ" sz="14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400" dirty="0" smtClean="0"/>
              <a:t>HUSTOLES. </a:t>
            </a:r>
            <a:r>
              <a:rPr lang="cs-CZ" sz="1400" i="1" dirty="0" smtClean="0"/>
              <a:t>Mapa Pardubického kraje</a:t>
            </a:r>
            <a:r>
              <a:rPr lang="cs-CZ" sz="1400" dirty="0" smtClean="0"/>
              <a:t> [online]. [cit. 11.5.2013]. Dostupný na WWW: </a:t>
            </a:r>
            <a:r>
              <a:rPr lang="cs-CZ" sz="1400" dirty="0" smtClean="0">
                <a:hlinkClick r:id="rId3"/>
              </a:rPr>
              <a:t>http://cs.wikipedia.org/wiki/Soubor:2004_Pardubicky_kraj.PNG</a:t>
            </a:r>
            <a:endParaRPr lang="cs-CZ" sz="14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400" dirty="0" smtClean="0"/>
              <a:t>MACHALA, Jakub. </a:t>
            </a:r>
            <a:r>
              <a:rPr lang="cs-CZ" sz="1400" i="1" dirty="0" smtClean="0"/>
              <a:t>Pramen Moravy</a:t>
            </a:r>
            <a:r>
              <a:rPr lang="cs-CZ" sz="1400" dirty="0" smtClean="0"/>
              <a:t> [online]. [cit. 11.5.2013]. Dostupný na WWW: </a:t>
            </a:r>
            <a:r>
              <a:rPr lang="cs-CZ" sz="1400" dirty="0" smtClean="0">
                <a:hlinkClick r:id="rId4"/>
              </a:rPr>
              <a:t>http://cs.wikipedia.org/wiki/Soubor:Pramen_Moravy_%281%29.JPG</a:t>
            </a:r>
            <a:endParaRPr lang="cs-CZ" sz="14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400" dirty="0" smtClean="0"/>
              <a:t>STRÁNSKÝ, Marek. </a:t>
            </a:r>
            <a:r>
              <a:rPr lang="cs-CZ" sz="1400" i="1" dirty="0" smtClean="0"/>
              <a:t>Králický Sněžník (hora)</a:t>
            </a:r>
            <a:r>
              <a:rPr lang="cs-CZ" sz="1400" dirty="0" smtClean="0"/>
              <a:t> [online]. [cit. 11.5.2013]. Dostupný na WWW: </a:t>
            </a:r>
            <a:r>
              <a:rPr lang="cs-CZ" sz="1400" dirty="0" smtClean="0">
                <a:hlinkClick r:id="rId5"/>
              </a:rPr>
              <a:t>http://cs.wikipedia.org/wiki/Soubor:Kralicky-Sneznik-01.jpg</a:t>
            </a:r>
            <a:endParaRPr lang="cs-CZ" sz="14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400" dirty="0" smtClean="0"/>
              <a:t> VAVŘÍK, Martin. </a:t>
            </a:r>
            <a:r>
              <a:rPr lang="cs-CZ" sz="1400" i="1" dirty="0" smtClean="0"/>
              <a:t>Zámek Litomyšl</a:t>
            </a:r>
            <a:r>
              <a:rPr lang="cs-CZ" sz="1400" dirty="0" smtClean="0"/>
              <a:t> [online]. [cit. 11.5.2013]. Dostupný na WWW: </a:t>
            </a:r>
            <a:r>
              <a:rPr lang="cs-CZ" sz="1400" dirty="0" smtClean="0">
                <a:hlinkClick r:id="rId6"/>
              </a:rPr>
              <a:t>http://commons.wikimedia.org/wiki/File:Litomysl3.jpg</a:t>
            </a:r>
            <a:endParaRPr lang="cs-CZ" sz="14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400" dirty="0" smtClean="0"/>
              <a:t>MARZPER. </a:t>
            </a:r>
            <a:r>
              <a:rPr lang="cs-CZ" sz="1400" i="1" dirty="0" smtClean="0"/>
              <a:t>Kunětická Hora</a:t>
            </a:r>
            <a:r>
              <a:rPr lang="cs-CZ" sz="1400" dirty="0" smtClean="0"/>
              <a:t> [online]. [cit. 11.5.2013]. Dostupný na WWW: </a:t>
            </a:r>
            <a:r>
              <a:rPr lang="cs-CZ" sz="1400" dirty="0" smtClean="0">
                <a:hlinkClick r:id="rId7"/>
              </a:rPr>
              <a:t>http://commons.wikimedia.org/wiki/File:Kun%C4%9Btick%C3%A1_hora_-_Pohled_od_jihu.JPG</a:t>
            </a:r>
            <a:endParaRPr lang="cs-CZ" sz="14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400" dirty="0" smtClean="0"/>
              <a:t>ANDÍLEK. </a:t>
            </a:r>
            <a:r>
              <a:rPr lang="cs-CZ" sz="1400" i="1" dirty="0" smtClean="0"/>
              <a:t>Zelená brána</a:t>
            </a:r>
            <a:r>
              <a:rPr lang="cs-CZ" sz="1400" dirty="0" smtClean="0"/>
              <a:t> [online]. [cit. 11.5.2013]. Dostupný na WWW: </a:t>
            </a:r>
            <a:r>
              <a:rPr lang="cs-CZ" sz="1400" dirty="0" smtClean="0">
                <a:hlinkClick r:id="rId8"/>
              </a:rPr>
              <a:t>http://commons.wikimedia.org/wiki/File:Zelena_brana_Pardubice.jpg</a:t>
            </a:r>
            <a:endParaRPr lang="cs-CZ" sz="14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400" dirty="0" smtClean="0"/>
              <a:t> MARZPER. </a:t>
            </a:r>
            <a:r>
              <a:rPr lang="cs-CZ" sz="1400" i="1" dirty="0" smtClean="0"/>
              <a:t>Zelená brána v Pardubicích - pohled na Pernštýnské náměstí</a:t>
            </a:r>
            <a:r>
              <a:rPr lang="cs-CZ" sz="1400" dirty="0" smtClean="0"/>
              <a:t> [online]. [cit. 11.5.2013]. Dostupný na WWW: </a:t>
            </a:r>
            <a:r>
              <a:rPr lang="cs-CZ" sz="1400" dirty="0" smtClean="0">
                <a:hlinkClick r:id="rId9"/>
              </a:rPr>
              <a:t>http://commons.wikimedia.org/wiki/File:Pardubice_Zelena_brana,_pohled_na_Pernstynske_namesti.jpg</a:t>
            </a:r>
            <a:endParaRPr lang="cs-CZ" sz="14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400" dirty="0" smtClean="0"/>
              <a:t>JIRKASV. </a:t>
            </a:r>
            <a:r>
              <a:rPr lang="cs-CZ" sz="1400" i="1" dirty="0" smtClean="0"/>
              <a:t>Vodní nádrž Seč</a:t>
            </a:r>
            <a:r>
              <a:rPr lang="cs-CZ" sz="1400" dirty="0" smtClean="0"/>
              <a:t> [online]. [cit. 11.5.2013]. Dostupný na WWW: </a:t>
            </a:r>
            <a:r>
              <a:rPr lang="cs-CZ" sz="1400" dirty="0" smtClean="0">
                <a:hlinkClick r:id="rId10"/>
              </a:rPr>
              <a:t>http://cs.wikipedia.org/wiki/Soubor:Se%C4%8D-hr%C3%A1z.jpg</a:t>
            </a:r>
            <a:endParaRPr lang="cs-CZ" sz="14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400" dirty="0"/>
              <a:t>SKÁLA, Ben. </a:t>
            </a:r>
            <a:r>
              <a:rPr lang="cs-CZ" sz="1400" i="1" dirty="0"/>
              <a:t>Skanzen lidových staveb Vysočina</a:t>
            </a:r>
            <a:r>
              <a:rPr lang="cs-CZ" sz="1400" dirty="0"/>
              <a:t> [online]. [cit. 11.5.2013]. Dostupný na WWW: </a:t>
            </a:r>
            <a:r>
              <a:rPr lang="cs-CZ" sz="1400" dirty="0">
                <a:hlinkClick r:id="rId11"/>
              </a:rPr>
              <a:t>http://</a:t>
            </a:r>
            <a:r>
              <a:rPr lang="cs-CZ" sz="1400" dirty="0" smtClean="0">
                <a:hlinkClick r:id="rId11"/>
              </a:rPr>
              <a:t>cs.wikipedia.org/wiki/Soubor:Vesel%C3%BDKopec2008g.jpg</a:t>
            </a:r>
            <a:endParaRPr lang="cs-CZ" sz="14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400" dirty="0" smtClean="0"/>
              <a:t> </a:t>
            </a:r>
            <a:r>
              <a:rPr lang="cs-CZ" sz="1400" dirty="0" smtClean="0"/>
              <a:t>Daniel Borecký, Svatopluk Novák, Petr Chalupa </a:t>
            </a:r>
            <a:r>
              <a:rPr lang="cs-CZ" sz="1400" dirty="0" smtClean="0">
                <a:solidFill>
                  <a:srgbClr val="660033"/>
                </a:solidFill>
                <a:latin typeface="Comic Sans MS" pitchFamily="66"/>
              </a:rPr>
              <a:t>. </a:t>
            </a:r>
            <a:r>
              <a:rPr lang="cs-CZ" sz="1400" dirty="0" smtClean="0"/>
              <a:t>ZEMĚPIS pro 8. ročník, 2. díl, Česká republika. 1. vyd. Brno : NOVÁ ŠKOLA, 2009. ISBN 80-7289-102-2.</a:t>
            </a:r>
          </a:p>
          <a:p>
            <a:endParaRPr lang="cs-CZ" sz="1400" dirty="0" smtClean="0"/>
          </a:p>
          <a:p>
            <a:endParaRPr lang="cs-CZ" sz="1400" dirty="0"/>
          </a:p>
        </p:txBody>
      </p:sp>
      <p:pic>
        <p:nvPicPr>
          <p:cNvPr id="52226" name="Picture 2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0"/>
            <a:ext cx="6608763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24309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735</TotalTime>
  <Words>664</Words>
  <Application>Microsoft Office PowerPoint</Application>
  <PresentationFormat>Předvádění na obrazovce (4:3)</PresentationFormat>
  <Paragraphs>91</Paragraphs>
  <Slides>22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Arkýř</vt:lpstr>
      <vt:lpstr>Prezentace aplikace PowerPoint</vt:lpstr>
      <vt:lpstr>Pardubický kraj</vt:lpstr>
      <vt:lpstr>Znak kraje</vt:lpstr>
      <vt:lpstr>Základní údaje</vt:lpstr>
      <vt:lpstr>Poloha kraje v republice</vt:lpstr>
      <vt:lpstr>Charakteristika kraje</vt:lpstr>
      <vt:lpstr>Přírodní podmínky</vt:lpstr>
      <vt:lpstr>Vodstvo</vt:lpstr>
      <vt:lpstr>Obyvatelstvo</vt:lpstr>
      <vt:lpstr>Zemědělství</vt:lpstr>
      <vt:lpstr>Hospodářství</vt:lpstr>
      <vt:lpstr>Doprava</vt:lpstr>
      <vt:lpstr>ZAJÍMAVOSTI KRAJE</vt:lpstr>
      <vt:lpstr>Zámek v Litomyšli</vt:lpstr>
      <vt:lpstr>Králický Sněžník </vt:lpstr>
      <vt:lpstr>Pramen Moravy pod vrcholem Králického Sněžníku </vt:lpstr>
      <vt:lpstr>Kunětická hora</vt:lpstr>
      <vt:lpstr>Zelená brána v Pardubicích</vt:lpstr>
      <vt:lpstr>Pernštýnské náměstí v Pardubicích</vt:lpstr>
      <vt:lpstr>Vodní nádrž Seč </vt:lpstr>
      <vt:lpstr> Skanzen lidových staveb Vysočina </vt:lpstr>
      <vt:lpstr>Prezentace aplikace PowerPoint</vt:lpstr>
    </vt:vector>
  </TitlesOfParts>
  <Company>Home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Pardubický kraj</dc:title>
  <dc:creator>winndows</dc:creator>
  <cp:lastModifiedBy>Radek</cp:lastModifiedBy>
  <cp:revision>41</cp:revision>
  <dcterms:created xsi:type="dcterms:W3CDTF">2012-04-29T12:41:33Z</dcterms:created>
  <dcterms:modified xsi:type="dcterms:W3CDTF">2013-05-11T18:39:54Z</dcterms:modified>
</cp:coreProperties>
</file>