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9"/>
  </p:notesMasterIdLst>
  <p:sldIdLst>
    <p:sldId id="256" r:id="rId2"/>
    <p:sldId id="257" r:id="rId3"/>
    <p:sldId id="268" r:id="rId4"/>
    <p:sldId id="269" r:id="rId5"/>
    <p:sldId id="267" r:id="rId6"/>
    <p:sldId id="271" r:id="rId7"/>
    <p:sldId id="260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12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VY_42_INOVACE_01_ČÍSLO A </a:t>
          </a:r>
          <a:r>
            <a:rPr lang="cs-CZ" sz="2000" baseline="0" smtClean="0"/>
            <a:t>POČETNÍ OPERACE_32</a:t>
          </a:r>
          <a:endParaRPr lang="cs-CZ" sz="2000" dirty="0">
            <a:solidFill>
              <a:srgbClr val="FF0000"/>
            </a:solidFill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100" dirty="0" smtClean="0"/>
            <a:t>Základní škola, Uherský Ostroh, okres Uherské Hradiště, příspěvková organizace</a:t>
          </a:r>
          <a:endParaRPr lang="cs-CZ" sz="11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smtClean="0">
              <a:solidFill>
                <a:schemeClr val="tx1"/>
              </a:solidFill>
            </a:rPr>
            <a:t>Mgr. Jitka Zajíčková</a:t>
          </a:r>
          <a:endParaRPr lang="cs-CZ" sz="2000" dirty="0">
            <a:solidFill>
              <a:schemeClr val="tx1"/>
            </a:solidFill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</a:t>
          </a:r>
          <a:r>
            <a:rPr lang="cs-CZ" sz="1800" dirty="0" smtClean="0"/>
            <a:t>M</a:t>
          </a:r>
          <a:r>
            <a:rPr lang="cs-CZ" sz="1800" dirty="0" smtClean="0">
              <a:solidFill>
                <a:schemeClr val="tx1"/>
              </a:solidFill>
            </a:rPr>
            <a:t> – 2</a:t>
          </a:r>
          <a:r>
            <a:rPr lang="cs-CZ" sz="1800" dirty="0" smtClean="0">
              <a:solidFill>
                <a:schemeClr val="tx1"/>
              </a:solidFill>
            </a:rPr>
            <a:t>. B </a:t>
          </a:r>
          <a:r>
            <a:rPr lang="cs-CZ" sz="1800" dirty="0" smtClean="0">
              <a:solidFill>
                <a:schemeClr val="tx1"/>
              </a:solidFill>
            </a:rPr>
            <a:t>– Sčítání a odčítání do 100 s přechodem přes 10</a:t>
          </a:r>
          <a:endParaRPr lang="cs-CZ" sz="1800" dirty="0">
            <a:solidFill>
              <a:schemeClr val="tx1"/>
            </a:solidFill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CZ.1.07/1.4.00/21.1616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1177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60C793D-E84A-42B5-8B29-4C9BBF184EF6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687A3775-08C1-4949-A055-6DD5AEE05216}" type="presOf" srcId="{D1B46980-6531-4606-95E6-44980827E919}" destId="{2BE915AB-18AA-4053-B92C-3BFC9ED204BB}" srcOrd="1" destOrd="0" presId="urn:microsoft.com/office/officeart/2005/8/layout/target3"/>
    <dgm:cxn modelId="{0C54FC92-14B9-4238-A877-F7F846510411}" type="presOf" srcId="{B651F6E3-6281-48DB-9319-2AEAFDAE7572}" destId="{619D679B-A015-4ECF-8348-D1034C574F40}" srcOrd="0" destOrd="0" presId="urn:microsoft.com/office/officeart/2005/8/layout/target3"/>
    <dgm:cxn modelId="{1E31010E-CDC9-4664-AB13-FFBCF6DCB60E}" type="presOf" srcId="{B651F6E3-6281-48DB-9319-2AEAFDAE7572}" destId="{6BB5E863-4638-4E1D-BFDE-399D028AC4ED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9E36673-033D-4351-8FFF-F7F2544DCFDE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EAD3743-A428-42EC-BF5A-1CA526E8F039}" type="presOf" srcId="{D1D4F407-5343-4D3F-B5B9-D407B03CAEB4}" destId="{D005CE8C-CC26-4C3E-AC11-E15060ECD759}" srcOrd="0" destOrd="0" presId="urn:microsoft.com/office/officeart/2005/8/layout/target3"/>
    <dgm:cxn modelId="{4898FFA4-334C-4BFB-8263-E48012E74D54}" type="presOf" srcId="{757F3AB3-0718-4624-B441-E567A8F0AB56}" destId="{333A1088-737F-45CB-B68E-254E46348037}" srcOrd="0" destOrd="0" presId="urn:microsoft.com/office/officeart/2005/8/layout/target3"/>
    <dgm:cxn modelId="{D42E56FE-8F7B-44F0-8721-55CE8D7F3B24}" type="presOf" srcId="{D1B46980-6531-4606-95E6-44980827E919}" destId="{6140AFEC-043D-4C43-A2F9-D0F5331DF3A3}" srcOrd="0" destOrd="0" presId="urn:microsoft.com/office/officeart/2005/8/layout/target3"/>
    <dgm:cxn modelId="{82AA97B4-31B7-4ECE-8554-FC98BD696E6F}" type="presOf" srcId="{D1D4F407-5343-4D3F-B5B9-D407B03CAEB4}" destId="{AED2198E-93D5-4001-81B4-73124B309672}" srcOrd="1" destOrd="0" presId="urn:microsoft.com/office/officeart/2005/8/layout/target3"/>
    <dgm:cxn modelId="{D03BAD30-D417-450A-8C0C-9E1CEF3D98C8}" type="presOf" srcId="{4C35D32F-0EAB-4CD7-82EE-45574DC2A586}" destId="{8BEBB6EC-1DAA-4CAC-8A25-BC0FCBD5DBD5}" srcOrd="0" destOrd="0" presId="urn:microsoft.com/office/officeart/2005/8/layout/target3"/>
    <dgm:cxn modelId="{69731446-9307-4CAC-9F77-3B53EB7ADC66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FF464-F425-4C46-AB98-061048538D92}" type="presParOf" srcId="{333A1088-737F-45CB-B68E-254E46348037}" destId="{F5ABB229-8D3B-4694-996A-96F23CF14429}" srcOrd="0" destOrd="0" presId="urn:microsoft.com/office/officeart/2005/8/layout/target3"/>
    <dgm:cxn modelId="{0531F798-5D0D-4028-82F2-2D8983D382A1}" type="presParOf" srcId="{333A1088-737F-45CB-B68E-254E46348037}" destId="{F41139FD-01EE-4571-8B17-4FB00FC51163}" srcOrd="1" destOrd="0" presId="urn:microsoft.com/office/officeart/2005/8/layout/target3"/>
    <dgm:cxn modelId="{44AE37C2-428F-4460-8E4D-8F8E94E4D47E}" type="presParOf" srcId="{333A1088-737F-45CB-B68E-254E46348037}" destId="{D005CE8C-CC26-4C3E-AC11-E15060ECD759}" srcOrd="2" destOrd="0" presId="urn:microsoft.com/office/officeart/2005/8/layout/target3"/>
    <dgm:cxn modelId="{F440A9FD-DF04-4717-9E61-28B354384057}" type="presParOf" srcId="{333A1088-737F-45CB-B68E-254E46348037}" destId="{2C702D82-9B77-49B7-9568-BB8EB47C3372}" srcOrd="3" destOrd="0" presId="urn:microsoft.com/office/officeart/2005/8/layout/target3"/>
    <dgm:cxn modelId="{BC8C144E-67D1-48ED-888D-460061B0186C}" type="presParOf" srcId="{333A1088-737F-45CB-B68E-254E46348037}" destId="{A52A0455-90FF-4808-ABD0-F02540D31D5A}" srcOrd="4" destOrd="0" presId="urn:microsoft.com/office/officeart/2005/8/layout/target3"/>
    <dgm:cxn modelId="{F3037411-2EEA-4AE6-90F3-595E98B5E827}" type="presParOf" srcId="{333A1088-737F-45CB-B68E-254E46348037}" destId="{6140AFEC-043D-4C43-A2F9-D0F5331DF3A3}" srcOrd="5" destOrd="0" presId="urn:microsoft.com/office/officeart/2005/8/layout/target3"/>
    <dgm:cxn modelId="{6A86EBEB-A5FE-4E2C-8F55-52F6CE059BA4}" type="presParOf" srcId="{333A1088-737F-45CB-B68E-254E46348037}" destId="{9358AC05-5D7D-4327-9F80-1AD486AEA664}" srcOrd="6" destOrd="0" presId="urn:microsoft.com/office/officeart/2005/8/layout/target3"/>
    <dgm:cxn modelId="{BF4F4B85-046B-4AB8-8116-6C7D5D0FCB71}" type="presParOf" srcId="{333A1088-737F-45CB-B68E-254E46348037}" destId="{313FC574-E1CD-4FB4-B054-0B805CE0447D}" srcOrd="7" destOrd="0" presId="urn:microsoft.com/office/officeart/2005/8/layout/target3"/>
    <dgm:cxn modelId="{3C27C202-56FE-4530-8F40-2FBA732BECB2}" type="presParOf" srcId="{333A1088-737F-45CB-B68E-254E46348037}" destId="{619D679B-A015-4ECF-8348-D1034C574F40}" srcOrd="8" destOrd="0" presId="urn:microsoft.com/office/officeart/2005/8/layout/target3"/>
    <dgm:cxn modelId="{6C635A2D-E32A-417B-8534-2BD34D7C3145}" type="presParOf" srcId="{333A1088-737F-45CB-B68E-254E46348037}" destId="{322283A8-4A27-4CDA-BAE3-F381106A9174}" srcOrd="9" destOrd="0" presId="urn:microsoft.com/office/officeart/2005/8/layout/target3"/>
    <dgm:cxn modelId="{1F69A6C6-C289-4858-B91A-6AD3B2EA920B}" type="presParOf" srcId="{333A1088-737F-45CB-B68E-254E46348037}" destId="{FFC9F71D-1B4F-4AD9-A4A6-86ADEFC8AF5C}" srcOrd="10" destOrd="0" presId="urn:microsoft.com/office/officeart/2005/8/layout/target3"/>
    <dgm:cxn modelId="{1C401AD0-A384-496C-B89C-3C018E6F0AC3}" type="presParOf" srcId="{333A1088-737F-45CB-B68E-254E46348037}" destId="{25B08C86-7E15-44DC-BE7F-FFB55DD49D12}" srcOrd="11" destOrd="0" presId="urn:microsoft.com/office/officeart/2005/8/layout/target3"/>
    <dgm:cxn modelId="{D86F725C-FC34-4591-B116-A280D26F8AAC}" type="presParOf" srcId="{333A1088-737F-45CB-B68E-254E46348037}" destId="{76644BE8-9D7C-4C09-B250-3D10AF48CBB7}" srcOrd="12" destOrd="0" presId="urn:microsoft.com/office/officeart/2005/8/layout/target3"/>
    <dgm:cxn modelId="{3C589B3F-D55A-4AC2-9818-9420787DF6D1}" type="presParOf" srcId="{333A1088-737F-45CB-B68E-254E46348037}" destId="{EE85B701-7295-41C0-BA7A-34D3756A2AE6}" srcOrd="13" destOrd="0" presId="urn:microsoft.com/office/officeart/2005/8/layout/target3"/>
    <dgm:cxn modelId="{FDE84ED2-2ED1-49D8-881C-87DFFFAE662A}" type="presParOf" srcId="{333A1088-737F-45CB-B68E-254E46348037}" destId="{8BEBB6EC-1DAA-4CAC-8A25-BC0FCBD5DBD5}" srcOrd="14" destOrd="0" presId="urn:microsoft.com/office/officeart/2005/8/layout/target3"/>
    <dgm:cxn modelId="{8FF011A9-90F8-4B85-A121-E6DEF21CDB1E}" type="presParOf" srcId="{333A1088-737F-45CB-B68E-254E46348037}" destId="{AED2198E-93D5-4001-81B4-73124B309672}" srcOrd="15" destOrd="0" presId="urn:microsoft.com/office/officeart/2005/8/layout/target3"/>
    <dgm:cxn modelId="{329061D3-384E-441B-B84A-2BECD71D219E}" type="presParOf" srcId="{333A1088-737F-45CB-B68E-254E46348037}" destId="{2BE915AB-18AA-4053-B92C-3BFC9ED204BB}" srcOrd="16" destOrd="0" presId="urn:microsoft.com/office/officeart/2005/8/layout/target3"/>
    <dgm:cxn modelId="{ED897D72-9094-4F51-BDB1-2E6BA1EFD472}" type="presParOf" srcId="{333A1088-737F-45CB-B68E-254E46348037}" destId="{6BB5E863-4638-4E1D-BFDE-399D028AC4ED}" srcOrd="17" destOrd="0" presId="urn:microsoft.com/office/officeart/2005/8/layout/target3"/>
    <dgm:cxn modelId="{64B68AEF-7DEC-4EF2-98D1-22404C0BF952}" type="presParOf" srcId="{333A1088-737F-45CB-B68E-254E46348037}" destId="{5A5FFA88-C948-4069-8E93-59FA12366E83}" srcOrd="18" destOrd="0" presId="urn:microsoft.com/office/officeart/2005/8/layout/target3"/>
    <dgm:cxn modelId="{5D3EACE1-CD87-483A-B816-AB12D01ECB87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100" kern="1200" dirty="0" smtClean="0"/>
            <a:t>Základní škola, Uherský Ostroh, okres Uherské Hradiště, příspěvková organizace</a:t>
          </a:r>
          <a:endParaRPr lang="cs-CZ" sz="11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smtClean="0">
              <a:solidFill>
                <a:schemeClr val="tx1"/>
              </a:solidFill>
            </a:rPr>
            <a:t>Mgr. Jitka Zajíčková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VY_42_INOVACE_01_ČÍSLO A </a:t>
          </a:r>
          <a:r>
            <a:rPr lang="cs-CZ" sz="2000" kern="1200" baseline="0" smtClean="0"/>
            <a:t>POČETNÍ OPERACE_32</a:t>
          </a:r>
          <a:endParaRPr lang="cs-CZ" sz="2000" kern="1200" dirty="0">
            <a:solidFill>
              <a:srgbClr val="FF0000"/>
            </a:solidFill>
          </a:endParaRPr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</a:t>
          </a:r>
          <a:r>
            <a:rPr lang="cs-CZ" sz="1800" kern="1200" dirty="0" smtClean="0"/>
            <a:t>M</a:t>
          </a:r>
          <a:r>
            <a:rPr lang="cs-CZ" sz="1800" kern="1200" dirty="0" smtClean="0">
              <a:solidFill>
                <a:schemeClr val="tx1"/>
              </a:solidFill>
            </a:rPr>
            <a:t> – 2</a:t>
          </a:r>
          <a:r>
            <a:rPr lang="cs-CZ" sz="1800" kern="1200" dirty="0" smtClean="0">
              <a:solidFill>
                <a:schemeClr val="tx1"/>
              </a:solidFill>
            </a:rPr>
            <a:t>. B </a:t>
          </a:r>
          <a:r>
            <a:rPr lang="cs-CZ" sz="1800" kern="1200" dirty="0" smtClean="0">
              <a:solidFill>
                <a:schemeClr val="tx1"/>
              </a:solidFill>
            </a:rPr>
            <a:t>– Sčítání a odčítání do 100 s přechodem přes 10</a:t>
          </a:r>
          <a:endParaRPr lang="cs-CZ" sz="1800" kern="1200" dirty="0">
            <a:solidFill>
              <a:schemeClr val="tx1"/>
            </a:solidFill>
          </a:endParaRPr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CZ.1.07/1.4.00/21.1616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1ED00A7-D906-4998-B474-7212D66A04DC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299BAFD-714D-4B14-A7E4-DF530A86B9A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8449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86C7A58-E982-4BBF-A1CB-2B620806FC36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669A7B-6CF4-4B43-B223-92664DB1EAC6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5BF13-BC27-4F06-BAAC-0B1C910290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8196F9-FBB1-40AF-8CD8-66CDF95DD3B4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06A131-C935-4927-8107-EB4433D456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0FA81B-A699-45EB-99B6-413D93D99B8D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7DDF21-B2E7-41A6-BEE9-DB8F3CC325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7A6B3F-627C-415B-BF69-FD2858C8B657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DBBD0-428B-409F-8529-097AFADB13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3820D0-7B6E-40CB-88BE-300C2B06DE34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507DC6-98A6-409C-9EF8-50BC8E1760D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F1F41E-9224-4B1D-A5DA-D8DDF3BCA0D4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8707B0-14ED-45B1-8CFE-4FF36908ED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0A6B66-38C1-4A36-BFA5-46471DC03B0B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5CA9D2-BC31-409D-A626-3C9ECFD397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405068-9F76-4C83-9C29-CF79FC7BBC7D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5681A-5E85-4422-BB83-85F46F2EDB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1DBA1-ED91-4517-8D3E-CD8384287053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31EF1B-1D7C-4D03-953D-E0F0450B4F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D27A1D-673A-43A1-805D-BE23647FDDA0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05B682-0036-4B57-9684-91639679C5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3E4E5A-BF16-43E2-9627-715B54BFC7DC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73D289-FA22-490A-BA34-D1FB53FD47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6EE0293-FE05-402C-9A8F-F9464E57B837}" type="datetimeFigureOut">
              <a:rPr lang="cs-CZ"/>
              <a:pPr>
                <a:defRPr/>
              </a:pPr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152AE35-68D3-44E7-A0F9-1B47964155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45935505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1" name="Obrázek 4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4000" smtClean="0"/>
              <a:t>ANOTACE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2800" smtClean="0"/>
              <a:t>Prezentace je určena pro 2. ročník k procvičování slovních úloh na sčítání a odčítání do 100 s  přechodem přes desítku.</a:t>
            </a:r>
          </a:p>
          <a:p>
            <a:pPr eaLnBrk="1" hangingPunct="1"/>
            <a:r>
              <a:rPr lang="cs-CZ" sz="2800" smtClean="0"/>
              <a:t>Žák si zároveň procvičí pojmy o něco více, o něco méně.</a:t>
            </a:r>
          </a:p>
          <a:p>
            <a:pPr eaLnBrk="1" hangingPunct="1"/>
            <a:r>
              <a:rPr lang="cs-CZ" sz="2800" smtClean="0"/>
              <a:t>Zábavnou formou procvičí různé typy slovních úloh.</a:t>
            </a:r>
          </a:p>
          <a:p>
            <a:pPr eaLnBrk="1" hangingPunct="1"/>
            <a:r>
              <a:rPr lang="cs-CZ" sz="2800" smtClean="0"/>
              <a:t>Učí se rychle reagovat a pracovat individuálně i ve skupině.</a:t>
            </a:r>
          </a:p>
          <a:p>
            <a:pPr eaLnBrk="1" hangingPunct="1"/>
            <a:r>
              <a:rPr lang="pt-BR" sz="2800" smtClean="0"/>
              <a:t>Dětem se </a:t>
            </a:r>
            <a:r>
              <a:rPr lang="cs-CZ" sz="2800" smtClean="0"/>
              <a:t>h</a:t>
            </a:r>
            <a:r>
              <a:rPr lang="pt-BR" sz="2800" smtClean="0"/>
              <a:t>odina líbila a těší se na další</a:t>
            </a:r>
            <a:r>
              <a:rPr lang="cs-CZ" sz="2800" smtClean="0"/>
              <a:t> </a:t>
            </a:r>
            <a:r>
              <a:rPr lang="pt-BR" sz="2800" smtClean="0"/>
              <a:t>podobnou</a:t>
            </a:r>
            <a:r>
              <a:rPr lang="cs-CZ" sz="2800" smtClean="0"/>
              <a:t>.</a:t>
            </a:r>
          </a:p>
          <a:p>
            <a:pPr eaLnBrk="1" hangingPunct="1">
              <a:buFont typeface="Arial" charset="0"/>
              <a:buNone/>
            </a:pPr>
            <a:endParaRPr lang="cs-CZ" sz="3000" smtClean="0">
              <a:solidFill>
                <a:srgbClr val="FF0000"/>
              </a:solidFill>
            </a:endParaRPr>
          </a:p>
          <a:p>
            <a:pPr eaLnBrk="1" hangingPunct="1"/>
            <a:endParaRPr lang="cs-CZ" sz="300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FF0000"/>
                </a:solidFill>
              </a:rPr>
              <a:t>Ve 2</a:t>
            </a:r>
            <a:r>
              <a:rPr lang="cs-CZ" dirty="0" smtClean="0">
                <a:solidFill>
                  <a:srgbClr val="FF0000"/>
                </a:solidFill>
              </a:rPr>
              <a:t>. A </a:t>
            </a:r>
            <a:r>
              <a:rPr lang="cs-CZ" dirty="0" smtClean="0">
                <a:solidFill>
                  <a:srgbClr val="FF0000"/>
                </a:solidFill>
              </a:rPr>
              <a:t>je celkem 18 žáků. Ve 2</a:t>
            </a:r>
            <a:r>
              <a:rPr lang="cs-CZ" dirty="0" smtClean="0">
                <a:solidFill>
                  <a:srgbClr val="FF0000"/>
                </a:solidFill>
              </a:rPr>
              <a:t>. B </a:t>
            </a:r>
            <a:r>
              <a:rPr lang="cs-CZ" dirty="0" smtClean="0">
                <a:solidFill>
                  <a:srgbClr val="FF0000"/>
                </a:solidFill>
              </a:rPr>
              <a:t>je o 5 žáků více. Kolik žáků je ve 2</a:t>
            </a:r>
            <a:r>
              <a:rPr lang="cs-CZ" dirty="0" smtClean="0">
                <a:solidFill>
                  <a:srgbClr val="FF0000"/>
                </a:solidFill>
              </a:rPr>
              <a:t>. B?</a:t>
            </a:r>
            <a:endParaRPr lang="cs-CZ" dirty="0" smtClean="0">
              <a:solidFill>
                <a:srgbClr val="FF0000"/>
              </a:solidFill>
            </a:endParaRPr>
          </a:p>
          <a:p>
            <a:pPr>
              <a:buFont typeface="Arial" charset="0"/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buFont typeface="Arial" charset="0"/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buFont typeface="Arial" charset="0"/>
              <a:buNone/>
            </a:pPr>
            <a:r>
              <a:rPr lang="cs-CZ" dirty="0" smtClean="0">
                <a:solidFill>
                  <a:srgbClr val="FF0000"/>
                </a:solidFill>
              </a:rPr>
              <a:t>Vypočítej: </a:t>
            </a:r>
            <a:r>
              <a:rPr lang="cs-CZ" dirty="0" smtClean="0">
                <a:solidFill>
                  <a:srgbClr val="FF0000"/>
                </a:solidFill>
              </a:rPr>
              <a:t>_______________________________</a:t>
            </a:r>
          </a:p>
          <a:p>
            <a:pPr>
              <a:buFont typeface="Arial" charset="0"/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buFont typeface="Arial" charset="0"/>
              <a:buNone/>
            </a:pPr>
            <a:r>
              <a:rPr lang="cs-CZ" dirty="0" smtClean="0">
                <a:solidFill>
                  <a:srgbClr val="FF0000"/>
                </a:solidFill>
              </a:rPr>
              <a:t>Odpověď: </a:t>
            </a:r>
            <a:r>
              <a:rPr lang="cs-CZ" dirty="0" smtClean="0">
                <a:solidFill>
                  <a:srgbClr val="FF0000"/>
                </a:solidFill>
              </a:rPr>
              <a:t>_______________________________</a:t>
            </a:r>
          </a:p>
        </p:txBody>
      </p:sp>
      <p:sp>
        <p:nvSpPr>
          <p:cNvPr id="4099" name="Nadpis 1"/>
          <p:cNvSpPr>
            <a:spLocks noGrp="1"/>
          </p:cNvSpPr>
          <p:nvPr>
            <p:ph type="title"/>
          </p:nvPr>
        </p:nvSpPr>
        <p:spPr>
          <a:blipFill dpi="0" rotWithShape="1">
            <a:blip r:embed="rId2" cstate="print"/>
            <a:srcRect/>
            <a:tile tx="0" ty="0" sx="100000" sy="100000" flip="none" algn="tl"/>
          </a:blipFill>
        </p:spPr>
        <p:txBody>
          <a:bodyPr/>
          <a:lstStyle/>
          <a:p>
            <a:pPr eaLnBrk="1" hangingPunct="1"/>
            <a:r>
              <a:rPr lang="cs-CZ" sz="3600" b="1" smtClean="0"/>
              <a:t>SČÍTÁNÍ A ODČÍTÁNÍ do 100 </a:t>
            </a:r>
            <a:br>
              <a:rPr lang="cs-CZ" sz="3600" b="1" smtClean="0"/>
            </a:br>
            <a:r>
              <a:rPr lang="cs-CZ" sz="3600" b="1" smtClean="0"/>
              <a:t>s přechodem přes desítku – slovní úlohy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sah 2"/>
          <p:cNvSpPr>
            <a:spLocks noGrp="1"/>
          </p:cNvSpPr>
          <p:nvPr>
            <p:ph idx="1"/>
          </p:nvPr>
        </p:nvSpPr>
        <p:spPr>
          <a:xfrm>
            <a:off x="457200" y="549275"/>
            <a:ext cx="8229600" cy="5576888"/>
          </a:xfrm>
        </p:spPr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FF0000"/>
                </a:solidFill>
              </a:rPr>
              <a:t>Pavel a Honza sbírají známky. Pavel má 83 známek. Honza má o 7 známek méně. Kolik známek má </a:t>
            </a:r>
            <a:r>
              <a:rPr lang="cs-CZ" dirty="0" smtClean="0">
                <a:solidFill>
                  <a:srgbClr val="FF0000"/>
                </a:solidFill>
              </a:rPr>
              <a:t>Honza?</a:t>
            </a:r>
            <a:endParaRPr lang="cs-CZ" dirty="0" smtClean="0">
              <a:solidFill>
                <a:srgbClr val="FF0000"/>
              </a:solidFill>
            </a:endParaRPr>
          </a:p>
          <a:p>
            <a:pPr>
              <a:buFont typeface="Arial" charset="0"/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buFont typeface="Arial" charset="0"/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buFont typeface="Arial" charset="0"/>
              <a:buNone/>
            </a:pPr>
            <a:r>
              <a:rPr lang="cs-CZ" dirty="0" smtClean="0">
                <a:solidFill>
                  <a:srgbClr val="FF0000"/>
                </a:solidFill>
              </a:rPr>
              <a:t>Vypočítej: </a:t>
            </a:r>
            <a:r>
              <a:rPr lang="cs-CZ" dirty="0" smtClean="0">
                <a:solidFill>
                  <a:srgbClr val="FF0000"/>
                </a:solidFill>
              </a:rPr>
              <a:t>_______________________________</a:t>
            </a:r>
          </a:p>
          <a:p>
            <a:pPr>
              <a:buFont typeface="Arial" charset="0"/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buFont typeface="Arial" charset="0"/>
              <a:buNone/>
            </a:pPr>
            <a:r>
              <a:rPr lang="cs-CZ" dirty="0" smtClean="0">
                <a:solidFill>
                  <a:srgbClr val="FF0000"/>
                </a:solidFill>
              </a:rPr>
              <a:t>Odpověď: </a:t>
            </a:r>
            <a:r>
              <a:rPr lang="cs-CZ" dirty="0" smtClean="0">
                <a:solidFill>
                  <a:srgbClr val="FF0000"/>
                </a:solidFill>
              </a:rPr>
              <a:t>_______________________________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Zástupný symbol pro obsah 2"/>
          <p:cNvSpPr>
            <a:spLocks noGrp="1"/>
          </p:cNvSpPr>
          <p:nvPr>
            <p:ph idx="1"/>
          </p:nvPr>
        </p:nvSpPr>
        <p:spPr>
          <a:xfrm>
            <a:off x="395288" y="476250"/>
            <a:ext cx="8280400" cy="5832475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cs-CZ" sz="4000" smtClean="0"/>
              <a:t>ŘEŠENÍ</a:t>
            </a:r>
          </a:p>
          <a:p>
            <a:pPr eaLnBrk="1" hangingPunct="1">
              <a:buFont typeface="Arial" charset="0"/>
              <a:buNone/>
            </a:pPr>
            <a:endParaRPr lang="cs-CZ" sz="1000" b="1" smtClean="0">
              <a:solidFill>
                <a:srgbClr val="FF0000"/>
              </a:solidFill>
            </a:endParaRP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>
              <a:buFont typeface="Wingdings" pitchFamily="2" charset="2"/>
              <a:buChar char="Ø"/>
              <a:defRPr/>
            </a:pPr>
            <a:r>
              <a:rPr lang="cs-CZ" sz="3200" dirty="0">
                <a:solidFill>
                  <a:srgbClr val="FF0000"/>
                </a:solidFill>
                <a:latin typeface="+mn-lt"/>
              </a:rPr>
              <a:t>Ve 2</a:t>
            </a:r>
            <a:r>
              <a:rPr lang="cs-CZ" sz="3200" dirty="0" smtClean="0">
                <a:solidFill>
                  <a:srgbClr val="FF0000"/>
                </a:solidFill>
                <a:latin typeface="+mn-lt"/>
              </a:rPr>
              <a:t>. A </a:t>
            </a:r>
            <a:r>
              <a:rPr lang="cs-CZ" sz="3200" dirty="0">
                <a:solidFill>
                  <a:srgbClr val="FF0000"/>
                </a:solidFill>
                <a:latin typeface="+mn-lt"/>
              </a:rPr>
              <a:t>je celkem 18 žáků. Ve 2</a:t>
            </a:r>
            <a:r>
              <a:rPr lang="cs-CZ" sz="3200" dirty="0" smtClean="0">
                <a:solidFill>
                  <a:srgbClr val="FF0000"/>
                </a:solidFill>
                <a:latin typeface="+mn-lt"/>
              </a:rPr>
              <a:t>. B </a:t>
            </a:r>
            <a:r>
              <a:rPr lang="cs-CZ" sz="3200" dirty="0">
                <a:solidFill>
                  <a:srgbClr val="FF0000"/>
                </a:solidFill>
                <a:latin typeface="+mn-lt"/>
              </a:rPr>
              <a:t>je o 5 žáků       více. Kolik žáků je ve 2</a:t>
            </a:r>
            <a:r>
              <a:rPr lang="cs-CZ" sz="3200" dirty="0" smtClean="0">
                <a:solidFill>
                  <a:srgbClr val="FF0000"/>
                </a:solidFill>
                <a:latin typeface="+mn-lt"/>
              </a:rPr>
              <a:t>. B?</a:t>
            </a:r>
            <a:endParaRPr lang="cs-CZ" sz="3200" dirty="0">
              <a:solidFill>
                <a:srgbClr val="FF0000"/>
              </a:solidFill>
              <a:latin typeface="+mn-lt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  <a:defRPr/>
            </a:pPr>
            <a:endParaRPr lang="cs-CZ" sz="3200" dirty="0">
              <a:solidFill>
                <a:srgbClr val="FF0000"/>
              </a:solidFill>
              <a:latin typeface="+mn-lt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  <a:defRPr/>
            </a:pPr>
            <a:endParaRPr lang="cs-CZ" sz="3200" dirty="0">
              <a:solidFill>
                <a:srgbClr val="FF0000"/>
              </a:solidFill>
              <a:latin typeface="+mn-lt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  <a:defRPr/>
            </a:pPr>
            <a:r>
              <a:rPr lang="cs-CZ" sz="3200" dirty="0" smtClean="0">
                <a:solidFill>
                  <a:srgbClr val="FF0000"/>
                </a:solidFill>
                <a:latin typeface="+mn-lt"/>
              </a:rPr>
              <a:t>Vypočítej: </a:t>
            </a:r>
            <a:r>
              <a:rPr lang="cs-CZ" sz="3200" dirty="0">
                <a:solidFill>
                  <a:srgbClr val="FF0000"/>
                </a:solidFill>
                <a:latin typeface="+mn-lt"/>
              </a:rPr>
              <a:t>	</a:t>
            </a:r>
            <a:r>
              <a:rPr lang="cs-CZ" sz="3200" u="sng" dirty="0">
                <a:solidFill>
                  <a:srgbClr val="FF0000"/>
                </a:solidFill>
                <a:latin typeface="+mn-lt"/>
              </a:rPr>
              <a:t>18 + 5 = 23_____________________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  <a:defRPr/>
            </a:pPr>
            <a:endParaRPr lang="cs-CZ" sz="3200" dirty="0">
              <a:solidFill>
                <a:srgbClr val="FF0000"/>
              </a:solidFill>
              <a:latin typeface="+mn-lt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None/>
              <a:defRPr/>
            </a:pPr>
            <a:r>
              <a:rPr lang="cs-CZ" sz="3200" dirty="0" smtClean="0">
                <a:solidFill>
                  <a:srgbClr val="FF0000"/>
                </a:solidFill>
                <a:latin typeface="+mn-lt"/>
              </a:rPr>
              <a:t>Odpověď: </a:t>
            </a:r>
            <a:r>
              <a:rPr lang="cs-CZ" sz="3200" dirty="0">
                <a:solidFill>
                  <a:srgbClr val="FF0000"/>
                </a:solidFill>
                <a:latin typeface="+mn-lt"/>
              </a:rPr>
              <a:t>	</a:t>
            </a:r>
            <a:r>
              <a:rPr lang="cs-CZ" sz="3200" u="sng" dirty="0">
                <a:solidFill>
                  <a:srgbClr val="FF0000"/>
                </a:solidFill>
                <a:latin typeface="+mn-lt"/>
              </a:rPr>
              <a:t>Ve 2.B je 23 žáků.________________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sah 2"/>
          <p:cNvSpPr>
            <a:spLocks noGrp="1"/>
          </p:cNvSpPr>
          <p:nvPr>
            <p:ph idx="1"/>
          </p:nvPr>
        </p:nvSpPr>
        <p:spPr>
          <a:xfrm>
            <a:off x="457200" y="549275"/>
            <a:ext cx="8229600" cy="5576888"/>
          </a:xfrm>
        </p:spPr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cs-CZ" dirty="0" smtClean="0">
                <a:solidFill>
                  <a:srgbClr val="FF0000"/>
                </a:solidFill>
              </a:rPr>
              <a:t>Pavel a Honza sbírají známky. Pavel má 83 známek. Honza má o 7 známek méně. Kolik známek má </a:t>
            </a:r>
            <a:r>
              <a:rPr lang="cs-CZ" dirty="0" smtClean="0">
                <a:solidFill>
                  <a:srgbClr val="FF0000"/>
                </a:solidFill>
              </a:rPr>
              <a:t>Honza?</a:t>
            </a:r>
            <a:endParaRPr lang="cs-CZ" dirty="0" smtClean="0">
              <a:solidFill>
                <a:srgbClr val="FF0000"/>
              </a:solidFill>
            </a:endParaRPr>
          </a:p>
          <a:p>
            <a:pPr>
              <a:buFont typeface="Arial" charset="0"/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buFont typeface="Arial" charset="0"/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buFont typeface="Arial" charset="0"/>
              <a:buNone/>
            </a:pPr>
            <a:r>
              <a:rPr lang="cs-CZ" dirty="0" smtClean="0">
                <a:solidFill>
                  <a:srgbClr val="FF0000"/>
                </a:solidFill>
              </a:rPr>
              <a:t>Vypočítej: </a:t>
            </a:r>
            <a:r>
              <a:rPr lang="cs-CZ" dirty="0" smtClean="0">
                <a:solidFill>
                  <a:srgbClr val="FF0000"/>
                </a:solidFill>
              </a:rPr>
              <a:t>	</a:t>
            </a:r>
            <a:r>
              <a:rPr lang="cs-CZ" u="sng" dirty="0" smtClean="0">
                <a:solidFill>
                  <a:srgbClr val="FF0000"/>
                </a:solidFill>
              </a:rPr>
              <a:t>83 – 7 = 76_____________________</a:t>
            </a:r>
          </a:p>
          <a:p>
            <a:pPr>
              <a:buFont typeface="Arial" charset="0"/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buFont typeface="Arial" charset="0"/>
              <a:buNone/>
            </a:pPr>
            <a:r>
              <a:rPr lang="cs-CZ" dirty="0" smtClean="0">
                <a:solidFill>
                  <a:srgbClr val="FF0000"/>
                </a:solidFill>
              </a:rPr>
              <a:t>Odpověď: </a:t>
            </a:r>
            <a:r>
              <a:rPr lang="cs-CZ" dirty="0" smtClean="0">
                <a:solidFill>
                  <a:srgbClr val="FF0000"/>
                </a:solidFill>
              </a:rPr>
              <a:t>	</a:t>
            </a:r>
            <a:r>
              <a:rPr lang="cs-CZ" u="sng" dirty="0" smtClean="0">
                <a:solidFill>
                  <a:srgbClr val="FF0000"/>
                </a:solidFill>
              </a:rPr>
              <a:t>Honza má 76 známek.____________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4000" smtClean="0"/>
              <a:t>CITACE</a:t>
            </a:r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z="1800" b="1" smtClean="0"/>
              <a:t>Text: vlastní autorské dílo</a:t>
            </a:r>
          </a:p>
          <a:p>
            <a:pPr eaLnBrk="1" hangingPunct="1">
              <a:buFont typeface="Arial" charset="0"/>
              <a:buNone/>
            </a:pPr>
            <a:endParaRPr lang="cs-CZ" sz="1600" smtClean="0">
              <a:ea typeface="Arial Unicode MS" pitchFamily="34" charset="-128"/>
              <a:cs typeface="Arial Unicode MS" pitchFamily="34" charset="-128"/>
            </a:endParaRPr>
          </a:p>
          <a:p>
            <a:pPr eaLnBrk="1" hangingPunct="1">
              <a:buFont typeface="Arial" charset="0"/>
              <a:buNone/>
            </a:pPr>
            <a:endParaRPr lang="cs-CZ" sz="2000" smtClean="0"/>
          </a:p>
          <a:p>
            <a:pPr eaLnBrk="1" hangingPunct="1">
              <a:buFont typeface="Arial" charset="0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626</TotalTime>
  <Words>244</Words>
  <Application>Microsoft Office PowerPoint</Application>
  <PresentationFormat>Předvádění na obrazovce (4:3)</PresentationFormat>
  <Paragraphs>41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Prezentace aplikace PowerPoint</vt:lpstr>
      <vt:lpstr>ANOTACE</vt:lpstr>
      <vt:lpstr>SČÍTÁNÍ A ODČÍTÁNÍ do 100  s přechodem přes desítku – slovní úlohy</vt:lpstr>
      <vt:lpstr>Prezentace aplikace PowerPoint</vt:lpstr>
      <vt:lpstr>Prezentace aplikace PowerPoint</vt:lpstr>
      <vt:lpstr>Prezentace aplikace PowerPoint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Martin Králík</cp:lastModifiedBy>
  <cp:revision>95</cp:revision>
  <dcterms:created xsi:type="dcterms:W3CDTF">2011-06-20T10:40:08Z</dcterms:created>
  <dcterms:modified xsi:type="dcterms:W3CDTF">2012-03-13T14:18:49Z</dcterms:modified>
</cp:coreProperties>
</file>