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68" r:id="rId4"/>
    <p:sldId id="261" r:id="rId5"/>
    <p:sldId id="262" r:id="rId6"/>
    <p:sldId id="267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678" y="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VY_42_INOVACE_01_CISLO A POCETNI OPERACE_33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2.B – Násobení a dělení dvěma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364AB7F-1A2E-464B-97DE-18A572693418}" type="presOf" srcId="{4C35D32F-0EAB-4CD7-82EE-45574DC2A586}" destId="{890E4F0B-2866-4A3F-A3C7-2A14B1797930}" srcOrd="1" destOrd="0" presId="urn:microsoft.com/office/officeart/2005/8/layout/target3"/>
    <dgm:cxn modelId="{79D27815-F188-4612-8565-28F01907BEA7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6796FD1-5C15-405D-A35A-170F79DEA583}" type="presOf" srcId="{D1D4F407-5343-4D3F-B5B9-D407B03CAEB4}" destId="{AED2198E-93D5-4001-81B4-73124B309672}" srcOrd="1" destOrd="0" presId="urn:microsoft.com/office/officeart/2005/8/layout/target3"/>
    <dgm:cxn modelId="{F5ED6558-EBC4-4EC5-8F8B-C70730CBECD0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323E522-A65F-48ED-A183-D7F1A97D3ADD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E300555-1B84-47D6-85A3-25D0A20108DC}" type="presOf" srcId="{D1D4F407-5343-4D3F-B5B9-D407B03CAEB4}" destId="{D005CE8C-CC26-4C3E-AC11-E15060ECD759}" srcOrd="0" destOrd="0" presId="urn:microsoft.com/office/officeart/2005/8/layout/target3"/>
    <dgm:cxn modelId="{477E123A-7EF5-4055-B733-B05FB40FF80F}" type="presOf" srcId="{D8197B8C-B260-4A16-BDF4-0947B075E274}" destId="{25B08C86-7E15-44DC-BE7F-FFB55DD49D12}" srcOrd="0" destOrd="0" presId="urn:microsoft.com/office/officeart/2005/8/layout/target3"/>
    <dgm:cxn modelId="{CE73C363-8330-4649-BF67-2B11997D2E80}" type="presOf" srcId="{4C35D32F-0EAB-4CD7-82EE-45574DC2A586}" destId="{8BEBB6EC-1DAA-4CAC-8A25-BC0FCBD5DBD5}" srcOrd="0" destOrd="0" presId="urn:microsoft.com/office/officeart/2005/8/layout/target3"/>
    <dgm:cxn modelId="{3049732C-6EE1-4947-9921-7FDD27DC3770}" type="presOf" srcId="{757F3AB3-0718-4624-B441-E567A8F0AB56}" destId="{333A1088-737F-45CB-B68E-254E46348037}" srcOrd="0" destOrd="0" presId="urn:microsoft.com/office/officeart/2005/8/layout/target3"/>
    <dgm:cxn modelId="{659F5714-7EC4-4444-B512-70D6B8BE1101}" type="presOf" srcId="{D1B46980-6531-4606-95E6-44980827E919}" destId="{2BE915AB-18AA-4053-B92C-3BFC9ED204BB}" srcOrd="1" destOrd="0" presId="urn:microsoft.com/office/officeart/2005/8/layout/target3"/>
    <dgm:cxn modelId="{3E7E3685-1911-47B5-9C18-BFC241E7DA4C}" type="presOf" srcId="{D8197B8C-B260-4A16-BDF4-0947B075E274}" destId="{5A5FFA88-C948-4069-8E93-59FA12366E83}" srcOrd="1" destOrd="0" presId="urn:microsoft.com/office/officeart/2005/8/layout/target3"/>
    <dgm:cxn modelId="{9918A351-0947-4DBD-83A4-7741C4445B92}" type="presParOf" srcId="{333A1088-737F-45CB-B68E-254E46348037}" destId="{F5ABB229-8D3B-4694-996A-96F23CF14429}" srcOrd="0" destOrd="0" presId="urn:microsoft.com/office/officeart/2005/8/layout/target3"/>
    <dgm:cxn modelId="{27AE4BF2-0786-4826-8282-D9F12DD574E4}" type="presParOf" srcId="{333A1088-737F-45CB-B68E-254E46348037}" destId="{F41139FD-01EE-4571-8B17-4FB00FC51163}" srcOrd="1" destOrd="0" presId="urn:microsoft.com/office/officeart/2005/8/layout/target3"/>
    <dgm:cxn modelId="{3F9D89B4-074D-4986-8457-8587B39FD4A0}" type="presParOf" srcId="{333A1088-737F-45CB-B68E-254E46348037}" destId="{D005CE8C-CC26-4C3E-AC11-E15060ECD759}" srcOrd="2" destOrd="0" presId="urn:microsoft.com/office/officeart/2005/8/layout/target3"/>
    <dgm:cxn modelId="{9DEB4EFB-5EE5-4029-9662-0CB663A11D99}" type="presParOf" srcId="{333A1088-737F-45CB-B68E-254E46348037}" destId="{2C702D82-9B77-49B7-9568-BB8EB47C3372}" srcOrd="3" destOrd="0" presId="urn:microsoft.com/office/officeart/2005/8/layout/target3"/>
    <dgm:cxn modelId="{61DBC7AA-1729-4E75-B807-4B68C4CAB855}" type="presParOf" srcId="{333A1088-737F-45CB-B68E-254E46348037}" destId="{A52A0455-90FF-4808-ABD0-F02540D31D5A}" srcOrd="4" destOrd="0" presId="urn:microsoft.com/office/officeart/2005/8/layout/target3"/>
    <dgm:cxn modelId="{9C73D5DB-59DB-4FA2-9504-0AC42A0117D7}" type="presParOf" srcId="{333A1088-737F-45CB-B68E-254E46348037}" destId="{6140AFEC-043D-4C43-A2F9-D0F5331DF3A3}" srcOrd="5" destOrd="0" presId="urn:microsoft.com/office/officeart/2005/8/layout/target3"/>
    <dgm:cxn modelId="{A2465E8A-F112-4B08-8E23-3992CDDF025A}" type="presParOf" srcId="{333A1088-737F-45CB-B68E-254E46348037}" destId="{9358AC05-5D7D-4327-9F80-1AD486AEA664}" srcOrd="6" destOrd="0" presId="urn:microsoft.com/office/officeart/2005/8/layout/target3"/>
    <dgm:cxn modelId="{DB29428F-43DF-4C8A-A1AF-11B027F81B7B}" type="presParOf" srcId="{333A1088-737F-45CB-B68E-254E46348037}" destId="{313FC574-E1CD-4FB4-B054-0B805CE0447D}" srcOrd="7" destOrd="0" presId="urn:microsoft.com/office/officeart/2005/8/layout/target3"/>
    <dgm:cxn modelId="{71C72E6B-9B87-4F1B-BBC3-9734947977C2}" type="presParOf" srcId="{333A1088-737F-45CB-B68E-254E46348037}" destId="{619D679B-A015-4ECF-8348-D1034C574F40}" srcOrd="8" destOrd="0" presId="urn:microsoft.com/office/officeart/2005/8/layout/target3"/>
    <dgm:cxn modelId="{B5026FCF-EC45-40A5-A840-4E406F4B0431}" type="presParOf" srcId="{333A1088-737F-45CB-B68E-254E46348037}" destId="{322283A8-4A27-4CDA-BAE3-F381106A9174}" srcOrd="9" destOrd="0" presId="urn:microsoft.com/office/officeart/2005/8/layout/target3"/>
    <dgm:cxn modelId="{9BF795BB-CC8C-4E67-A0DC-D39052CCC2A3}" type="presParOf" srcId="{333A1088-737F-45CB-B68E-254E46348037}" destId="{FFC9F71D-1B4F-4AD9-A4A6-86ADEFC8AF5C}" srcOrd="10" destOrd="0" presId="urn:microsoft.com/office/officeart/2005/8/layout/target3"/>
    <dgm:cxn modelId="{D6DD0C79-9564-4CDE-BDFF-1F3712519B70}" type="presParOf" srcId="{333A1088-737F-45CB-B68E-254E46348037}" destId="{25B08C86-7E15-44DC-BE7F-FFB55DD49D12}" srcOrd="11" destOrd="0" presId="urn:microsoft.com/office/officeart/2005/8/layout/target3"/>
    <dgm:cxn modelId="{6F262A8F-CCA1-4853-82D9-80192C74628D}" type="presParOf" srcId="{333A1088-737F-45CB-B68E-254E46348037}" destId="{76644BE8-9D7C-4C09-B250-3D10AF48CBB7}" srcOrd="12" destOrd="0" presId="urn:microsoft.com/office/officeart/2005/8/layout/target3"/>
    <dgm:cxn modelId="{FD0BC478-951C-4284-B4F3-C994396B001D}" type="presParOf" srcId="{333A1088-737F-45CB-B68E-254E46348037}" destId="{EE85B701-7295-41C0-BA7A-34D3756A2AE6}" srcOrd="13" destOrd="0" presId="urn:microsoft.com/office/officeart/2005/8/layout/target3"/>
    <dgm:cxn modelId="{7D3D90FC-D065-460B-9D2E-F02AA4D463C2}" type="presParOf" srcId="{333A1088-737F-45CB-B68E-254E46348037}" destId="{8BEBB6EC-1DAA-4CAC-8A25-BC0FCBD5DBD5}" srcOrd="14" destOrd="0" presId="urn:microsoft.com/office/officeart/2005/8/layout/target3"/>
    <dgm:cxn modelId="{EA686979-0BFF-4DF9-A23A-7A1A44BD17E7}" type="presParOf" srcId="{333A1088-737F-45CB-B68E-254E46348037}" destId="{AED2198E-93D5-4001-81B4-73124B309672}" srcOrd="15" destOrd="0" presId="urn:microsoft.com/office/officeart/2005/8/layout/target3"/>
    <dgm:cxn modelId="{B10E315B-2ED7-425F-B3C5-0DB53D8D1310}" type="presParOf" srcId="{333A1088-737F-45CB-B68E-254E46348037}" destId="{2BE915AB-18AA-4053-B92C-3BFC9ED204BB}" srcOrd="16" destOrd="0" presId="urn:microsoft.com/office/officeart/2005/8/layout/target3"/>
    <dgm:cxn modelId="{4DF8273A-8512-4B78-8035-EED8D8F16BDD}" type="presParOf" srcId="{333A1088-737F-45CB-B68E-254E46348037}" destId="{6BB5E863-4638-4E1D-BFDE-399D028AC4ED}" srcOrd="17" destOrd="0" presId="urn:microsoft.com/office/officeart/2005/8/layout/target3"/>
    <dgm:cxn modelId="{92D29AC1-BB37-4DD4-91A3-8042A8721FBF}" type="presParOf" srcId="{333A1088-737F-45CB-B68E-254E46348037}" destId="{5A5FFA88-C948-4069-8E93-59FA12366E83}" srcOrd="18" destOrd="0" presId="urn:microsoft.com/office/officeart/2005/8/layout/target3"/>
    <dgm:cxn modelId="{CEB9F983-A42F-445C-AACD-51C31DC66AB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VY_42_INOVACE_01_ČÍSLO A </a:t>
          </a:r>
          <a:r>
            <a:rPr lang="cs-CZ" sz="2000" kern="1200" baseline="0" smtClean="0"/>
            <a:t>POČETNÍ OPERACE_29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</a:t>
          </a:r>
          <a:r>
            <a:rPr lang="cs-CZ" sz="2000" kern="1200" dirty="0" smtClean="0">
              <a:solidFill>
                <a:schemeClr val="tx1"/>
              </a:solidFill>
            </a:rPr>
            <a:t> – 2.B – Násobení a dělení dvěma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DFD54A-AC09-4596-A168-A98F738BCF10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A91208-C10E-45C8-8B30-2C0F1BD6ED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90A61C-F826-41A0-9815-E26ED9D6738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C9F5C-F1FA-4B2C-94D5-4634ACDA26CA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E7ABC-61C5-431E-91A2-165EB4A679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674AE-ED6E-425E-A6A7-3DF9AB0E43A2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EC956-4989-4BA6-A0A9-20A8852F08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A3875-356C-4B0A-9316-3A7BA83EE0D7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078A1-E6E1-4F2F-9BAB-B2CC8E7A7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F02FD-B4D1-41DB-9FB8-3206D13C7367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3B746-2752-467F-8E61-688976F3CE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D9082-E8BE-4F38-8BFD-1EFC96844421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09D6F-15DD-4589-867D-72C9456032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614FE-E8A2-4E23-B856-1126CE0CFEE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C6FF3-4572-4585-905D-7711407150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A7E7A-89BC-4A7B-83F2-AB1412F1EE96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8AD9A-0886-4DC7-83A5-CAB4E2A0B6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3BC7E-DB0B-4F2B-A2BE-DA865C07478E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3670A-0CAF-4BC8-93C3-82DD96FA46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88894-AB57-4E3C-BDB6-4C43B434AA62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2AB68-0993-4CFE-82E1-0922082E0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38148-4652-41AE-BED9-D8614A14320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C8F0E-D23D-4B78-8130-0242AD32FD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DDF89-E2D0-4E94-94D8-2536643957D4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7A2E7-370C-461F-A2E3-B3A9B28D42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31CF9C-5732-4D15-983D-18516864BDDF}" type="datetimeFigureOut">
              <a:rPr lang="cs-CZ"/>
              <a:pPr>
                <a:defRPr/>
              </a:pPr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4EE4EFE-9CF6-4DA7-B925-21070DE1A1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000" smtClean="0"/>
              <a:t>Prezentace je určena pro 2. ročník k procvičování násobení a dělení dvěma.</a:t>
            </a:r>
          </a:p>
          <a:p>
            <a:pPr eaLnBrk="1" hangingPunct="1"/>
            <a:r>
              <a:rPr lang="cs-CZ" sz="3000" smtClean="0"/>
              <a:t>Žák si zábavnou formou procvičí různé příklady a upevní si spoje násobilky.</a:t>
            </a:r>
          </a:p>
          <a:p>
            <a:pPr eaLnBrk="1" hangingPunct="1"/>
            <a:r>
              <a:rPr lang="cs-CZ" sz="3000" smtClean="0"/>
              <a:t>Učí se rychle reagovat a pracovat individuálně i ve skupině.</a:t>
            </a:r>
          </a:p>
          <a:p>
            <a:pPr eaLnBrk="1" hangingPunct="1"/>
            <a:r>
              <a:rPr lang="pt-BR" sz="3000" smtClean="0"/>
              <a:t>Dětem se </a:t>
            </a:r>
            <a:r>
              <a:rPr lang="cs-CZ" sz="3000" smtClean="0"/>
              <a:t>h</a:t>
            </a:r>
            <a:r>
              <a:rPr lang="pt-BR" sz="3000" smtClean="0"/>
              <a:t>odina líbila a těší se na další</a:t>
            </a:r>
            <a:r>
              <a:rPr lang="cs-CZ" sz="3000" smtClean="0"/>
              <a:t> </a:t>
            </a:r>
            <a:r>
              <a:rPr lang="pt-BR" sz="3000" smtClean="0"/>
              <a:t>podobnou</a:t>
            </a:r>
            <a:r>
              <a:rPr lang="cs-CZ" sz="3000" smtClean="0"/>
              <a:t>.</a:t>
            </a:r>
          </a:p>
          <a:p>
            <a:pPr eaLnBrk="1" hangingPunct="1">
              <a:buFont typeface="Arial" charset="0"/>
              <a:buNone/>
            </a:pPr>
            <a:endParaRPr lang="cs-CZ" sz="3000" smtClean="0">
              <a:solidFill>
                <a:srgbClr val="FF0000"/>
              </a:solidFill>
            </a:endParaRPr>
          </a:p>
          <a:p>
            <a:pPr eaLnBrk="1" hangingPunct="1"/>
            <a:endParaRPr lang="cs-CZ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Document"/>
          <p:cNvSpPr>
            <a:spLocks noEditPoints="1" noChangeArrowheads="1"/>
          </p:cNvSpPr>
          <p:nvPr/>
        </p:nvSpPr>
        <p:spPr bwMode="auto">
          <a:xfrm rot="5400000">
            <a:off x="4686300" y="2234580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10</a:t>
            </a:r>
          </a:p>
        </p:txBody>
      </p:sp>
      <p:sp>
        <p:nvSpPr>
          <p:cNvPr id="34" name="Document"/>
          <p:cNvSpPr>
            <a:spLocks noEditPoints="1" noChangeArrowheads="1"/>
          </p:cNvSpPr>
          <p:nvPr/>
        </p:nvSpPr>
        <p:spPr bwMode="auto">
          <a:xfrm rot="5400000">
            <a:off x="4686300" y="2882652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6</a:t>
            </a:r>
          </a:p>
        </p:txBody>
      </p:sp>
      <p:sp>
        <p:nvSpPr>
          <p:cNvPr id="35" name="Document"/>
          <p:cNvSpPr>
            <a:spLocks noEditPoints="1" noChangeArrowheads="1"/>
          </p:cNvSpPr>
          <p:nvPr/>
        </p:nvSpPr>
        <p:spPr bwMode="auto">
          <a:xfrm rot="5400000">
            <a:off x="4686300" y="3530724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5</a:t>
            </a:r>
          </a:p>
        </p:txBody>
      </p:sp>
      <p:sp>
        <p:nvSpPr>
          <p:cNvPr id="36" name="Document"/>
          <p:cNvSpPr>
            <a:spLocks noEditPoints="1" noChangeArrowheads="1"/>
          </p:cNvSpPr>
          <p:nvPr/>
        </p:nvSpPr>
        <p:spPr bwMode="auto">
          <a:xfrm rot="5400000">
            <a:off x="4686300" y="4178796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8</a:t>
            </a:r>
          </a:p>
        </p:txBody>
      </p:sp>
      <p:sp>
        <p:nvSpPr>
          <p:cNvPr id="37" name="Document"/>
          <p:cNvSpPr>
            <a:spLocks noEditPoints="1" noChangeArrowheads="1"/>
          </p:cNvSpPr>
          <p:nvPr/>
        </p:nvSpPr>
        <p:spPr bwMode="auto">
          <a:xfrm rot="5400000">
            <a:off x="4686300" y="4826868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9</a:t>
            </a:r>
          </a:p>
        </p:txBody>
      </p:sp>
      <p:sp>
        <p:nvSpPr>
          <p:cNvPr id="1028" name="Document"/>
          <p:cNvSpPr>
            <a:spLocks noEditPoints="1" noChangeArrowheads="1"/>
          </p:cNvSpPr>
          <p:nvPr/>
        </p:nvSpPr>
        <p:spPr bwMode="auto">
          <a:xfrm rot="5400000">
            <a:off x="3390156" y="4826868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20</a:t>
            </a:r>
          </a:p>
        </p:txBody>
      </p:sp>
      <p:sp>
        <p:nvSpPr>
          <p:cNvPr id="19" name="Document"/>
          <p:cNvSpPr>
            <a:spLocks noEditPoints="1" noChangeArrowheads="1"/>
          </p:cNvSpPr>
          <p:nvPr/>
        </p:nvSpPr>
        <p:spPr bwMode="auto">
          <a:xfrm rot="5400000">
            <a:off x="3390156" y="4178796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18</a:t>
            </a:r>
          </a:p>
        </p:txBody>
      </p:sp>
      <p:sp>
        <p:nvSpPr>
          <p:cNvPr id="21" name="Document"/>
          <p:cNvSpPr>
            <a:spLocks noEditPoints="1" noChangeArrowheads="1"/>
          </p:cNvSpPr>
          <p:nvPr/>
        </p:nvSpPr>
        <p:spPr bwMode="auto">
          <a:xfrm rot="5400000">
            <a:off x="3390156" y="2882652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16</a:t>
            </a:r>
          </a:p>
        </p:txBody>
      </p:sp>
      <p:sp>
        <p:nvSpPr>
          <p:cNvPr id="22" name="Document"/>
          <p:cNvSpPr>
            <a:spLocks noEditPoints="1" noChangeArrowheads="1"/>
          </p:cNvSpPr>
          <p:nvPr/>
        </p:nvSpPr>
        <p:spPr bwMode="auto">
          <a:xfrm rot="5400000">
            <a:off x="3390156" y="3530724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12</a:t>
            </a:r>
          </a:p>
        </p:txBody>
      </p:sp>
      <p:sp>
        <p:nvSpPr>
          <p:cNvPr id="20" name="Document"/>
          <p:cNvSpPr>
            <a:spLocks noEditPoints="1" noChangeArrowheads="1"/>
          </p:cNvSpPr>
          <p:nvPr/>
        </p:nvSpPr>
        <p:spPr bwMode="auto">
          <a:xfrm rot="5400000">
            <a:off x="3390156" y="2234580"/>
            <a:ext cx="532259" cy="904875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sx="1000" sy="1000" algn="ctr" rotWithShape="0">
              <a:srgbClr val="808080"/>
            </a:outerShdw>
          </a:effectLst>
        </p:spPr>
        <p:txBody>
          <a:bodyPr vert="vert270" anchor="ctr"/>
          <a:lstStyle/>
          <a:p>
            <a:pPr algn="ctr">
              <a:defRPr/>
            </a:pPr>
            <a:r>
              <a:rPr lang="cs-CZ" sz="4000" b="1" dirty="0">
                <a:latin typeface="+mj-lt"/>
              </a:rPr>
              <a:t>10</a:t>
            </a:r>
          </a:p>
        </p:txBody>
      </p:sp>
      <p:sp>
        <p:nvSpPr>
          <p:cNvPr id="4108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NÁSOBENÍ A DĚLENÍ DVĚMA</a:t>
            </a:r>
          </a:p>
        </p:txBody>
      </p:sp>
      <p:pic>
        <p:nvPicPr>
          <p:cNvPr id="4109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557338"/>
            <a:ext cx="145732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420938"/>
            <a:ext cx="1457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57563"/>
            <a:ext cx="145732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292600"/>
            <a:ext cx="1457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229225"/>
            <a:ext cx="14557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539750" y="1844675"/>
            <a:ext cx="1223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6 . 2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39750" y="2781300"/>
            <a:ext cx="1223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9 . 2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39750" y="3644900"/>
            <a:ext cx="1223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5 . 2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39750" y="4581525"/>
            <a:ext cx="1223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10 . 2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11188" y="5516563"/>
            <a:ext cx="12239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8 . 2</a:t>
            </a:r>
          </a:p>
        </p:txBody>
      </p:sp>
      <p:pic>
        <p:nvPicPr>
          <p:cNvPr id="4119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628775"/>
            <a:ext cx="1457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2565400"/>
            <a:ext cx="1457325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3500438"/>
            <a:ext cx="14557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4437063"/>
            <a:ext cx="14557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3" descr="C:\Documents and Settings\Jitka\Local Settings\Temporary Internet Files\Content.IE5\WQKALD2U\MC9003310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5373688"/>
            <a:ext cx="1455738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ovéPole 27"/>
          <p:cNvSpPr txBox="1"/>
          <p:nvPr/>
        </p:nvSpPr>
        <p:spPr>
          <a:xfrm>
            <a:off x="7308850" y="1916113"/>
            <a:ext cx="1223963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18 : 2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308850" y="2852738"/>
            <a:ext cx="1223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16 : 2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235825" y="3789363"/>
            <a:ext cx="1223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12 : 2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7235825" y="4724400"/>
            <a:ext cx="1223963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10 : 2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7235825" y="5661025"/>
            <a:ext cx="1223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latin typeface="+mj-lt"/>
              </a:rPr>
              <a:t>20 : 2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1908175" y="1557338"/>
            <a:ext cx="540067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j-lt"/>
              </a:rPr>
              <a:t>DEJ DOPISNÍ PAPÍR DO SPRÁVNÉ OBÁLKY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-0.19115 0.21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" y="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-0.18334 0.402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" y="2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19115 -0.227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" y="-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-0.19115 -0.1962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19115 -0.0284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" y="-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20261 0.454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" y="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0.21059 0.097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0261 0.1398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" y="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1059 -0.2277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-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0.21059 -0.4483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-2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Počítej a zapisuj výsledky.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1052513"/>
          <a:ext cx="8281168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584"/>
                <a:gridCol w="4140584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 :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18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16 : 2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0 . 2 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12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 .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14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Vypočítej řetězce.</a:t>
            </a:r>
          </a:p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z="2500" b="1" smtClean="0">
              <a:solidFill>
                <a:srgbClr val="FF0000"/>
              </a:solidFill>
            </a:endParaRPr>
          </a:p>
          <a:p>
            <a:pPr eaLnBrk="1" hangingPunct="1"/>
            <a:endParaRPr lang="cs-CZ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2195513" y="220503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8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851275" y="2205038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cs-CZ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163" y="2205038"/>
            <a:ext cx="7207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195513" y="3573463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10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779838" y="3573463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20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435600" y="3573463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57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195513" y="494188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64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779838" y="494188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62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435600" y="4941888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70</a:t>
            </a:r>
          </a:p>
        </p:txBody>
      </p:sp>
      <p:sp>
        <p:nvSpPr>
          <p:cNvPr id="34" name="Šipka doprava 33"/>
          <p:cNvSpPr/>
          <p:nvPr/>
        </p:nvSpPr>
        <p:spPr>
          <a:xfrm>
            <a:off x="611188" y="1341438"/>
            <a:ext cx="2160587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8 : 2 + 35</a:t>
            </a:r>
          </a:p>
        </p:txBody>
      </p:sp>
      <p:sp>
        <p:nvSpPr>
          <p:cNvPr id="36" name="Slza 35"/>
          <p:cNvSpPr/>
          <p:nvPr/>
        </p:nvSpPr>
        <p:spPr>
          <a:xfrm rot="14465574">
            <a:off x="2938463" y="1508125"/>
            <a:ext cx="1179512" cy="107473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3132138" y="1628775"/>
            <a:ext cx="7921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39</a:t>
            </a:r>
          </a:p>
        </p:txBody>
      </p:sp>
      <p:sp>
        <p:nvSpPr>
          <p:cNvPr id="38" name="Šipka doprava 37"/>
          <p:cNvSpPr/>
          <p:nvPr/>
        </p:nvSpPr>
        <p:spPr>
          <a:xfrm>
            <a:off x="2700338" y="2852738"/>
            <a:ext cx="2159000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6 . 2 + 8</a:t>
            </a:r>
          </a:p>
        </p:txBody>
      </p:sp>
      <p:sp>
        <p:nvSpPr>
          <p:cNvPr id="39" name="Slza 38"/>
          <p:cNvSpPr/>
          <p:nvPr/>
        </p:nvSpPr>
        <p:spPr>
          <a:xfrm rot="14465574">
            <a:off x="5025232" y="3020219"/>
            <a:ext cx="1181100" cy="107473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0" name="Slza 39"/>
          <p:cNvSpPr/>
          <p:nvPr/>
        </p:nvSpPr>
        <p:spPr>
          <a:xfrm rot="14465574">
            <a:off x="3009107" y="3956844"/>
            <a:ext cx="1181100" cy="107473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1" name="Šipka doprava 40"/>
          <p:cNvSpPr/>
          <p:nvPr/>
        </p:nvSpPr>
        <p:spPr>
          <a:xfrm>
            <a:off x="684213" y="3789363"/>
            <a:ext cx="2159000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5 . 2 - 10</a:t>
            </a:r>
          </a:p>
        </p:txBody>
      </p:sp>
      <p:sp>
        <p:nvSpPr>
          <p:cNvPr id="42" name="Šipka doprava 41"/>
          <p:cNvSpPr/>
          <p:nvPr/>
        </p:nvSpPr>
        <p:spPr>
          <a:xfrm>
            <a:off x="4716463" y="1557338"/>
            <a:ext cx="2159000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20 : 2 + 60</a:t>
            </a:r>
          </a:p>
        </p:txBody>
      </p:sp>
      <p:sp>
        <p:nvSpPr>
          <p:cNvPr id="43" name="Slza 42"/>
          <p:cNvSpPr/>
          <p:nvPr/>
        </p:nvSpPr>
        <p:spPr>
          <a:xfrm rot="14465574">
            <a:off x="7042945" y="1723231"/>
            <a:ext cx="1179512" cy="1076325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4" name="Šipka doprava 43"/>
          <p:cNvSpPr/>
          <p:nvPr/>
        </p:nvSpPr>
        <p:spPr>
          <a:xfrm>
            <a:off x="2700338" y="5229225"/>
            <a:ext cx="2159000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9 . 2 - 9</a:t>
            </a:r>
          </a:p>
        </p:txBody>
      </p:sp>
      <p:sp>
        <p:nvSpPr>
          <p:cNvPr id="45" name="Slza 44"/>
          <p:cNvSpPr/>
          <p:nvPr/>
        </p:nvSpPr>
        <p:spPr>
          <a:xfrm rot="14465574">
            <a:off x="5025232" y="5396706"/>
            <a:ext cx="1181100" cy="107473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6" name="Slza 45"/>
          <p:cNvSpPr/>
          <p:nvPr/>
        </p:nvSpPr>
        <p:spPr>
          <a:xfrm rot="14465574">
            <a:off x="7113588" y="4459287"/>
            <a:ext cx="1181100" cy="1076325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7" name="Šipka doprava 46"/>
          <p:cNvSpPr/>
          <p:nvPr/>
        </p:nvSpPr>
        <p:spPr>
          <a:xfrm>
            <a:off x="4787900" y="4292600"/>
            <a:ext cx="2160588" cy="865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/>
              <a:t>18 : 2 + 42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5219700" y="3141663"/>
            <a:ext cx="792163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20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7235825" y="1844675"/>
            <a:ext cx="792163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70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203575" y="4149725"/>
            <a:ext cx="792163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0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7308850" y="4652963"/>
            <a:ext cx="792163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51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5219700" y="5516563"/>
            <a:ext cx="792163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4400" b="1" dirty="0">
                <a:solidFill>
                  <a:srgbClr val="FF0000"/>
                </a:solidFill>
                <a:latin typeface="+mj-lt"/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4000" smtClean="0"/>
              <a:t>ŘEŠENÍ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95288" y="1052513"/>
          <a:ext cx="8281168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584"/>
                <a:gridCol w="4140584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 . 2 = 4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 :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 1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 . 2 = 12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: 2 = 10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. 2 = 20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 : 2 =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 . 2 = 18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18 : 2 = 9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 . 2 =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16 : 2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= 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0 . 2 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= 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 : 2 = 12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 . 2 = 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: 2 = 5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 . 2 = 10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 : 2 = 4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 . 2 = 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12 : 2 = 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 . 2 = 14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14 :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Ilustrace: </a:t>
            </a:r>
            <a:r>
              <a:rPr lang="cs-CZ" sz="1800" b="1" dirty="0" smtClean="0">
                <a:hlinkClick r:id="rId2"/>
              </a:rPr>
              <a:t>www.office.</a:t>
            </a:r>
            <a:r>
              <a:rPr lang="cs-CZ" sz="1800" b="1" dirty="0" err="1" smtClean="0">
                <a:hlinkClick r:id="rId2"/>
              </a:rPr>
              <a:t>microsoft.com</a:t>
            </a:r>
            <a:endParaRPr lang="cs-CZ" sz="1800" b="1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</TotalTime>
  <Words>386</Words>
  <Application>Microsoft Office PowerPoint</Application>
  <PresentationFormat>Předvádění na obrazovce (4:3)</PresentationFormat>
  <Paragraphs>100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NÁSOBENÍ A DĚLENÍ DVĚMA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101</cp:revision>
  <dcterms:created xsi:type="dcterms:W3CDTF">2011-06-20T10:40:08Z</dcterms:created>
  <dcterms:modified xsi:type="dcterms:W3CDTF">2012-02-14T06:56:07Z</dcterms:modified>
</cp:coreProperties>
</file>