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6" r:id="rId12"/>
    <p:sldId id="265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Čtenářská gramotnost</a:t>
          </a:r>
          <a:endParaRPr lang="cs-CZ" sz="2000" b="1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 VY_</a:t>
          </a:r>
          <a:r>
            <a:rPr lang="cs-CZ" sz="2000" b="0" dirty="0" smtClean="0"/>
            <a:t>32_INOVACE_</a:t>
          </a:r>
          <a:r>
            <a:rPr lang="cs-CZ" sz="2000" b="0" dirty="0" smtClean="0">
              <a:solidFill>
                <a:schemeClr val="tx1"/>
              </a:solidFill>
            </a:rPr>
            <a:t>10_ČJ5_Rychlé šípy na výpravě</a:t>
          </a:r>
          <a:endParaRPr lang="cs-CZ" sz="2000" b="1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612D77-79AB-4FB2-B207-D1929286B1B3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66C9579-7CCC-4A7F-8CA9-28E90117A339}" type="presOf" srcId="{757F3AB3-0718-4624-B441-E567A8F0AB56}" destId="{333A1088-737F-45CB-B68E-254E46348037}" srcOrd="0" destOrd="0" presId="urn:microsoft.com/office/officeart/2005/8/layout/target3"/>
    <dgm:cxn modelId="{F0D62750-C7CA-4889-8F21-DF48274AE2B3}" type="presOf" srcId="{26CBEA56-8CFD-48C0-BD6E-2EB16B1FBF42}" destId="{92E1E9E3-D1F0-4866-9424-7ECC0DD990BC}" srcOrd="1" destOrd="0" presId="urn:microsoft.com/office/officeart/2005/8/layout/target3"/>
    <dgm:cxn modelId="{47A56C5E-CAA3-4D51-9F61-89365AF31F6F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73C1DF8D-9A5B-4DBD-8C51-DDE30B3136B7}" type="presOf" srcId="{1F4F8BC0-F267-4379-9FE7-6FFC8B64BAD8}" destId="{017154CD-D9A9-4968-AD11-1207A3C4C00A}" srcOrd="1" destOrd="0" presId="urn:microsoft.com/office/officeart/2005/8/layout/target3"/>
    <dgm:cxn modelId="{595E3174-A4D0-45B6-A99B-63A7E8D65650}" type="presOf" srcId="{D1D4F407-5343-4D3F-B5B9-D407B03CAEB4}" destId="{D005CE8C-CC26-4C3E-AC11-E15060ECD759}" srcOrd="0" destOrd="0" presId="urn:microsoft.com/office/officeart/2005/8/layout/target3"/>
    <dgm:cxn modelId="{EFA0C3BA-A0F7-4239-AB89-C8EAF4F6F777}" type="presOf" srcId="{D1B46980-6531-4606-95E6-44980827E919}" destId="{2BE915AB-18AA-4053-B92C-3BFC9ED204BB}" srcOrd="1" destOrd="0" presId="urn:microsoft.com/office/officeart/2005/8/layout/target3"/>
    <dgm:cxn modelId="{E51F5568-F42F-460C-8F21-246E7BBFF8B1}" type="presOf" srcId="{D1B46980-6531-4606-95E6-44980827E919}" destId="{6140AFEC-043D-4C43-A2F9-D0F5331DF3A3}" srcOrd="0" destOrd="0" presId="urn:microsoft.com/office/officeart/2005/8/layout/target3"/>
    <dgm:cxn modelId="{1BD143C3-8FCF-4C0C-8414-79AC923B4C2F}" type="presOf" srcId="{1F4F8BC0-F267-4379-9FE7-6FFC8B64BAD8}" destId="{C8857ABF-5052-4733-A46C-0F8B764FF76F}" srcOrd="0" destOrd="0" presId="urn:microsoft.com/office/officeart/2005/8/layout/target3"/>
    <dgm:cxn modelId="{30CC0935-5CDD-4309-93E4-B3B5423E90E3}" type="presOf" srcId="{26CBEA56-8CFD-48C0-BD6E-2EB16B1FBF42}" destId="{5583D5C5-FAFF-4548-819C-80E289F73770}" srcOrd="0" destOrd="0" presId="urn:microsoft.com/office/officeart/2005/8/layout/target3"/>
    <dgm:cxn modelId="{6972521C-5F65-4AC6-9112-D2AE655E6DC7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72B701-989A-4F05-B0B9-AAF95F6FAFC4}" type="presParOf" srcId="{333A1088-737F-45CB-B68E-254E46348037}" destId="{F5ABB229-8D3B-4694-996A-96F23CF14429}" srcOrd="0" destOrd="0" presId="urn:microsoft.com/office/officeart/2005/8/layout/target3"/>
    <dgm:cxn modelId="{C8D67F31-B1EE-47CC-95CD-23D78D17CA52}" type="presParOf" srcId="{333A1088-737F-45CB-B68E-254E46348037}" destId="{F41139FD-01EE-4571-8B17-4FB00FC51163}" srcOrd="1" destOrd="0" presId="urn:microsoft.com/office/officeart/2005/8/layout/target3"/>
    <dgm:cxn modelId="{1EB15B96-B55E-4373-84DE-A92440F4C7BF}" type="presParOf" srcId="{333A1088-737F-45CB-B68E-254E46348037}" destId="{D005CE8C-CC26-4C3E-AC11-E15060ECD759}" srcOrd="2" destOrd="0" presId="urn:microsoft.com/office/officeart/2005/8/layout/target3"/>
    <dgm:cxn modelId="{338FB355-AA7B-4BA3-AF88-81C3980D4B32}" type="presParOf" srcId="{333A1088-737F-45CB-B68E-254E46348037}" destId="{2C702D82-9B77-49B7-9568-BB8EB47C3372}" srcOrd="3" destOrd="0" presId="urn:microsoft.com/office/officeart/2005/8/layout/target3"/>
    <dgm:cxn modelId="{E983FD8D-48C4-4E5E-8105-65FF6E3B9F73}" type="presParOf" srcId="{333A1088-737F-45CB-B68E-254E46348037}" destId="{A52A0455-90FF-4808-ABD0-F02540D31D5A}" srcOrd="4" destOrd="0" presId="urn:microsoft.com/office/officeart/2005/8/layout/target3"/>
    <dgm:cxn modelId="{2C353072-81D4-4E65-AB75-486319E156EF}" type="presParOf" srcId="{333A1088-737F-45CB-B68E-254E46348037}" destId="{6140AFEC-043D-4C43-A2F9-D0F5331DF3A3}" srcOrd="5" destOrd="0" presId="urn:microsoft.com/office/officeart/2005/8/layout/target3"/>
    <dgm:cxn modelId="{E51C10B9-AB24-4B78-885D-93D46C3503A3}" type="presParOf" srcId="{333A1088-737F-45CB-B68E-254E46348037}" destId="{71A10DEB-455E-4133-A618-0A0EE82A21E3}" srcOrd="6" destOrd="0" presId="urn:microsoft.com/office/officeart/2005/8/layout/target3"/>
    <dgm:cxn modelId="{68AD6E66-9991-4C9D-8805-40CA99D3EF1A}" type="presParOf" srcId="{333A1088-737F-45CB-B68E-254E46348037}" destId="{DA6A876D-6D25-492F-8BDC-9AE6A6CFB1FA}" srcOrd="7" destOrd="0" presId="urn:microsoft.com/office/officeart/2005/8/layout/target3"/>
    <dgm:cxn modelId="{6C6A4E7A-44AA-4970-85D8-3B0DE35B0BAE}" type="presParOf" srcId="{333A1088-737F-45CB-B68E-254E46348037}" destId="{A9F01C16-B5C0-47B0-9750-F7E5E11674A0}" srcOrd="8" destOrd="0" presId="urn:microsoft.com/office/officeart/2005/8/layout/target3"/>
    <dgm:cxn modelId="{BF1EEEA3-A6B1-4C12-BA25-CE73A340F779}" type="presParOf" srcId="{333A1088-737F-45CB-B68E-254E46348037}" destId="{5C0CF724-3222-4429-B09A-F154A62FD507}" srcOrd="9" destOrd="0" presId="urn:microsoft.com/office/officeart/2005/8/layout/target3"/>
    <dgm:cxn modelId="{33D6FF66-7F36-4E06-880D-9C79A161E047}" type="presParOf" srcId="{333A1088-737F-45CB-B68E-254E46348037}" destId="{71A5FEA7-FE77-4220-960F-2AB7AE466FE5}" srcOrd="10" destOrd="0" presId="urn:microsoft.com/office/officeart/2005/8/layout/target3"/>
    <dgm:cxn modelId="{F0DC4D02-9EB5-4622-B4EA-BD670AE8017F}" type="presParOf" srcId="{333A1088-737F-45CB-B68E-254E46348037}" destId="{C8857ABF-5052-4733-A46C-0F8B764FF76F}" srcOrd="11" destOrd="0" presId="urn:microsoft.com/office/officeart/2005/8/layout/target3"/>
    <dgm:cxn modelId="{41F074B0-408D-4E09-B196-3C990FF966B3}" type="presParOf" srcId="{333A1088-737F-45CB-B68E-254E46348037}" destId="{1839E65E-6E97-41D2-A171-98C033275D27}" srcOrd="12" destOrd="0" presId="urn:microsoft.com/office/officeart/2005/8/layout/target3"/>
    <dgm:cxn modelId="{0226B2B7-EDAF-422F-AFEF-7429E5F90DDF}" type="presParOf" srcId="{333A1088-737F-45CB-B68E-254E46348037}" destId="{914F10DC-A7FA-462B-9334-03354AC7EA9F}" srcOrd="13" destOrd="0" presId="urn:microsoft.com/office/officeart/2005/8/layout/target3"/>
    <dgm:cxn modelId="{4B9D85B3-15AE-4193-92F3-91BA2FB9C9E2}" type="presParOf" srcId="{333A1088-737F-45CB-B68E-254E46348037}" destId="{5583D5C5-FAFF-4548-819C-80E289F73770}" srcOrd="14" destOrd="0" presId="urn:microsoft.com/office/officeart/2005/8/layout/target3"/>
    <dgm:cxn modelId="{A57E7453-8E50-4552-A057-C1E2A91A3136}" type="presParOf" srcId="{333A1088-737F-45CB-B68E-254E46348037}" destId="{AED2198E-93D5-4001-81B4-73124B309672}" srcOrd="15" destOrd="0" presId="urn:microsoft.com/office/officeart/2005/8/layout/target3"/>
    <dgm:cxn modelId="{3555C97E-E72B-4F91-A5AD-B5F8E81C1676}" type="presParOf" srcId="{333A1088-737F-45CB-B68E-254E46348037}" destId="{2BE915AB-18AA-4053-B92C-3BFC9ED204BB}" srcOrd="16" destOrd="0" presId="urn:microsoft.com/office/officeart/2005/8/layout/target3"/>
    <dgm:cxn modelId="{2A032DA7-7161-4A7C-A98C-ED242E67DA27}" type="presParOf" srcId="{333A1088-737F-45CB-B68E-254E46348037}" destId="{BD3627E9-8FC8-4A2F-B3EA-FAE798EF81D8}" srcOrd="17" destOrd="0" presId="urn:microsoft.com/office/officeart/2005/8/layout/target3"/>
    <dgm:cxn modelId="{A09A06EC-A8DF-4FF3-A991-9995DA055B15}" type="presParOf" srcId="{333A1088-737F-45CB-B68E-254E46348037}" destId="{017154CD-D9A9-4968-AD11-1207A3C4C00A}" srcOrd="18" destOrd="0" presId="urn:microsoft.com/office/officeart/2005/8/layout/target3"/>
    <dgm:cxn modelId="{36A7A9E2-DC82-44AC-A203-A3136B6C23B6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</a:t>
          </a:r>
          <a:r>
            <a:rPr lang="cs-CZ" sz="2000" b="0" kern="1200" dirty="0" smtClean="0"/>
            <a:t>32_INOVACE_</a:t>
          </a:r>
          <a:r>
            <a:rPr lang="cs-CZ" sz="2000" b="0" kern="1200" dirty="0" smtClean="0">
              <a:solidFill>
                <a:schemeClr val="tx1"/>
              </a:solidFill>
            </a:rPr>
            <a:t>10_ČJ5_Rychlé šípy na výpravě</a:t>
          </a:r>
          <a:endParaRPr lang="cs-CZ" sz="2000" b="1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Čtenářská gramotnost</a:t>
          </a:r>
          <a:endParaRPr lang="cs-CZ" sz="2000" b="1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541686-12CC-472A-950A-2304D1CBF1B1}" type="datetimeFigureOut">
              <a:rPr lang="de-DE" smtClean="0"/>
              <a:t>12.05.2013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D43CEA-8F6B-434C-93F9-E5AD4BB51078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73518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D43CEA-8F6B-434C-93F9-E5AD4BB51078}" type="slidenum">
              <a:rPr lang="de-DE" smtClean="0"/>
              <a:t>2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6C65D-3B6B-4170-9700-48521DEA2C05}" type="datetimeFigureOut">
              <a:rPr lang="de-DE" smtClean="0"/>
              <a:pPr/>
              <a:t>12.05.2013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BEB87-8750-4989-94EF-81016A38F473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556792"/>
            <a:ext cx="8496944" cy="50044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českého  jazyka v 5. ročníku ZŠ.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   </a:t>
            </a:r>
            <a:r>
              <a:rPr lang="cs-CZ" sz="2800" dirty="0" smtClean="0"/>
              <a:t>Lekce slouží k rozvoji čtenářské gramotnosti, úkolem    </a:t>
            </a:r>
          </a:p>
          <a:p>
            <a:r>
              <a:rPr lang="cs-CZ" sz="2800" dirty="0" smtClean="0"/>
              <a:t>    žáků je uspořádat části komiksu v logickém sledu.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 Příprava a průběh vyučování : okopírujeme obě strany</a:t>
            </a:r>
          </a:p>
          <a:p>
            <a:r>
              <a:rPr lang="cs-CZ" sz="2800" dirty="0" smtClean="0"/>
              <a:t>    / lze zvolit barevnou nebo černobílou variantu / a                                                    </a:t>
            </a:r>
          </a:p>
          <a:p>
            <a:r>
              <a:rPr lang="cs-CZ" sz="2800" dirty="0" smtClean="0"/>
              <a:t>     rozstřiháme –podle obtížnosti více nebo méně částí.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  Ostatní úkoly můžeme řešit na tabuli dle zadání.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  Mezipředmětové vztahy – přírodověda, vlastivěda.</a:t>
            </a:r>
            <a:endParaRPr lang="cs-CZ" sz="2800" b="1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1760" y="692696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redfox.estranky.cz/img/original/75/15-rychle-sipy-na-vyprave.jpg"/>
          <p:cNvPicPr>
            <a:picLocks noChangeAspect="1"/>
          </p:cNvPicPr>
          <p:nvPr/>
        </p:nvPicPr>
        <p:blipFill>
          <a:blip r:embed="rId2" cstate="print"/>
          <a:srcRect t="8416" b="67811"/>
          <a:stretch>
            <a:fillRect/>
          </a:stretch>
        </p:blipFill>
        <p:spPr bwMode="auto">
          <a:xfrm>
            <a:off x="323528" y="332656"/>
            <a:ext cx="8635594" cy="297378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http://www.redfox.estranky.cz/img/original/75/15-rychle-sipy-na-vyprave.jpg"/>
          <p:cNvPicPr>
            <a:picLocks noChangeAspect="1"/>
          </p:cNvPicPr>
          <p:nvPr/>
        </p:nvPicPr>
        <p:blipFill>
          <a:blip r:embed="rId2" cstate="print"/>
          <a:srcRect t="32199" b="44842"/>
          <a:stretch>
            <a:fillRect/>
          </a:stretch>
        </p:blipFill>
        <p:spPr bwMode="auto">
          <a:xfrm>
            <a:off x="251520" y="3573016"/>
            <a:ext cx="8635594" cy="28719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ttp://www.redfox.estranky.cz/img/original/75/15-rychle-sipy-na-vyprave.jpg"/>
          <p:cNvPicPr>
            <a:picLocks noChangeAspect="1"/>
          </p:cNvPicPr>
          <p:nvPr/>
        </p:nvPicPr>
        <p:blipFill>
          <a:blip r:embed="rId2" cstate="print"/>
          <a:srcRect t="54885" b="21873"/>
          <a:stretch>
            <a:fillRect/>
          </a:stretch>
        </p:blipFill>
        <p:spPr bwMode="auto">
          <a:xfrm>
            <a:off x="251520" y="404664"/>
            <a:ext cx="8635594" cy="290734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http://www.redfox.estranky.cz/img/original/75/15-rychle-sipy-na-vyprave.jpg"/>
          <p:cNvPicPr>
            <a:picLocks noChangeAspect="1"/>
          </p:cNvPicPr>
          <p:nvPr/>
        </p:nvPicPr>
        <p:blipFill>
          <a:blip r:embed="rId2" cstate="print"/>
          <a:srcRect t="77731"/>
          <a:stretch>
            <a:fillRect/>
          </a:stretch>
        </p:blipFill>
        <p:spPr bwMode="auto">
          <a:xfrm>
            <a:off x="179512" y="3789040"/>
            <a:ext cx="8635594" cy="27856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ttp://www.redfox.estranky.cz/img/original/76/16-rychle-sipy-zachranuji-kamarada.jpg"/>
          <p:cNvPicPr>
            <a:picLocks noChangeAspect="1"/>
          </p:cNvPicPr>
          <p:nvPr/>
        </p:nvPicPr>
        <p:blipFill>
          <a:blip r:embed="rId2" cstate="print"/>
          <a:srcRect t="8089" b="68716"/>
          <a:stretch>
            <a:fillRect/>
          </a:stretch>
        </p:blipFill>
        <p:spPr bwMode="auto">
          <a:xfrm>
            <a:off x="179512" y="548680"/>
            <a:ext cx="8635594" cy="281244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http://www.redfox.estranky.cz/img/original/76/16-rychle-sipy-zachranuji-kamarada.jpg"/>
          <p:cNvPicPr/>
          <p:nvPr/>
        </p:nvPicPr>
        <p:blipFill>
          <a:blip r:embed="rId2" cstate="print"/>
          <a:srcRect t="31447" b="45111"/>
          <a:stretch>
            <a:fillRect/>
          </a:stretch>
        </p:blipFill>
        <p:spPr bwMode="auto">
          <a:xfrm>
            <a:off x="179512" y="3645024"/>
            <a:ext cx="8635594" cy="28423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ttp://www.redfox.estranky.cz/img/original/76/16-rychle-sipy-zachranuji-kamarada.jpg"/>
          <p:cNvPicPr>
            <a:picLocks noChangeAspect="1"/>
          </p:cNvPicPr>
          <p:nvPr/>
        </p:nvPicPr>
        <p:blipFill>
          <a:blip r:embed="rId2" cstate="print"/>
          <a:srcRect t="54474" b="22078"/>
          <a:stretch>
            <a:fillRect/>
          </a:stretch>
        </p:blipFill>
        <p:spPr bwMode="auto">
          <a:xfrm>
            <a:off x="251520" y="188640"/>
            <a:ext cx="8635594" cy="284305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http://www.redfox.estranky.cz/img/original/76/16-rychle-sipy-zachranuji-kamarada.jpg"/>
          <p:cNvPicPr>
            <a:picLocks noChangeAspect="1"/>
          </p:cNvPicPr>
          <p:nvPr/>
        </p:nvPicPr>
        <p:blipFill>
          <a:blip r:embed="rId2" cstate="print"/>
          <a:srcRect t="77682"/>
          <a:stretch>
            <a:fillRect/>
          </a:stretch>
        </p:blipFill>
        <p:spPr bwMode="auto">
          <a:xfrm>
            <a:off x="251520" y="3717032"/>
            <a:ext cx="8635594" cy="270604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ttp://www.redfox.estranky.cz/img/original/75/15-rychle-sipy-na-vyprave.jpg"/>
          <p:cNvPicPr>
            <a:picLocks noChangeAspect="1"/>
          </p:cNvPicPr>
          <p:nvPr/>
        </p:nvPicPr>
        <p:blipFill>
          <a:blip r:embed="rId2" cstate="print">
            <a:grayscl/>
          </a:blip>
          <a:stretch>
            <a:fillRect/>
          </a:stretch>
        </p:blipFill>
        <p:spPr bwMode="auto">
          <a:xfrm>
            <a:off x="251520" y="260648"/>
            <a:ext cx="4317797" cy="625449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http://www.redfox.estranky.cz/img/original/76/16-rychle-sipy-zachranuji-kamarada.jpg"/>
          <p:cNvPicPr>
            <a:picLocks noChangeAspect="1"/>
          </p:cNvPicPr>
          <p:nvPr/>
        </p:nvPicPr>
        <p:blipFill>
          <a:blip r:embed="rId3" cstate="print">
            <a:grayscl/>
          </a:blip>
          <a:stretch>
            <a:fillRect/>
          </a:stretch>
        </p:blipFill>
        <p:spPr bwMode="auto">
          <a:xfrm>
            <a:off x="4682278" y="332657"/>
            <a:ext cx="4317797" cy="60624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95536" y="373886"/>
            <a:ext cx="8424936" cy="609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1/     Jak bys  hodnotil počínání </a:t>
            </a:r>
            <a:r>
              <a:rPr kumimoji="0" lang="cs-CZ" sz="3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Červenáčka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?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a/  je odvážný, když se nebál vylézt na tak vysokou skálu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b/  přecenil své síly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c/  je to nezodpovědnost, i své kamarády přivedl do těžké situace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d/  výstup byl velmi riskantní, taková skála je jen pro horolezce s patřičnou výstrojí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e/  chudinka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Červenáček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, na vrcholu si musel užít pořádný strach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f/  dokázal, že když člověk opravdu chce, dokáže všechno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g/  V L A S T N Í    H O D N O C E N Í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251520" y="908720"/>
            <a:ext cx="8244407" cy="4585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2/   Co si myslíš o způsobu, jakým mu kamarádi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pomohli?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a/  správní kamarádi si mají pomáhat, udělali to nejlepší, co udělat mohli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b/  sice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Červenáčkovi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pomohli, ale všechno mohlo dopadnout úplně jinak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c/  způsob pomoci byl riskantní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d/  ještě že měli s sebou lano, jinak by celou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situaci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nevyřešili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5517232"/>
            <a:ext cx="6912768" cy="1077218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762125" algn="l"/>
              </a:tabLst>
            </a:pPr>
            <a:r>
              <a:rPr lang="cs-CZ" sz="3200" dirty="0" smtClean="0">
                <a:ea typeface="Times New Roman" pitchFamily="18" charset="0"/>
                <a:cs typeface="Arial" pitchFamily="34" charset="0"/>
              </a:rPr>
              <a:t>3/   Poradíš Rychlým šípům jiné řešení ?     Jak bys postupoval ty?</a:t>
            </a:r>
            <a:endParaRPr lang="cs-CZ" sz="3200" dirty="0" smtClean="0"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467544" y="908720"/>
            <a:ext cx="792088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4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/    Využijte své znalosti z přírodovědy.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    Rychlé šípy podnikly výpravu do skal.       Jsou to skály  a/  vápencové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                     b/  pískovcové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                     c/  žulové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   Jde o horninu     a/ usazenou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                                b/ vyvřelou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                                c/ přeměněnou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g9.rajce.idnes.cz/d0901/1/1056/1056864_15a3d78fb7ebea7830f399d5975a8859/images/PICT4061.JPG?ver=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38716"/>
            <a:ext cx="8424936" cy="6318702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251520" y="2564904"/>
            <a:ext cx="842493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b="1" dirty="0" smtClean="0">
                <a:solidFill>
                  <a:srgbClr val="FFC000"/>
                </a:solidFill>
                <a:cs typeface="Times New Roman" pitchFamily="18" charset="0"/>
              </a:rPr>
              <a:t>Skalní pískovcová města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FFC000"/>
                </a:solidFill>
                <a:ea typeface="Times New Roman" pitchFamily="18" charset="0"/>
                <a:cs typeface="Arial" pitchFamily="34" charset="0"/>
              </a:rPr>
              <a:t>Pískovec často tvoří celá skalní města, tabulové plošiny, lemované pásy bohatě členěných skal. Na tváři krajiny zapracovaly slunce, mráz, vítr a voda a vytvořily známá pískovcová skalní města. Počasí způsobuje zvětrávání hornin, vznik zvětralin, jejich transport a usazování na jiném místě. </a:t>
            </a:r>
            <a:endParaRPr lang="cs-CZ" sz="3200" b="1" dirty="0" smtClean="0">
              <a:solidFill>
                <a:srgbClr val="FFC000"/>
              </a:solidFill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467544" y="230451"/>
            <a:ext cx="8208912" cy="4308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5/</a:t>
            </a:r>
            <a:r>
              <a:rPr lang="cs-CZ" sz="3200" dirty="0" smtClean="0">
                <a:ea typeface="Times New Roman" pitchFamily="18" charset="0"/>
                <a:cs typeface="Arial" pitchFamily="34" charset="0"/>
              </a:rPr>
              <a:t>   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Vyškrtejte jména všech členů klubu   Rychlé šípy</a:t>
            </a:r>
            <a:r>
              <a:rPr kumimoji="0" lang="cs-CZ" sz="3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a zjistíte, která místa mohli hoši navštívit.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endParaRPr kumimoji="0" lang="cs-CZ" sz="3200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M I R E K P R A D U C H O V Š Í N J A R K A M E T E L S K É K A R Y C H L O S K Á N O Ž K A L Y Č E R V B L Í Z E N Á K O Č E KJ I N J I D R A Č Í H O J E R N A 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62125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 descr="http://www.redfox.estranky.cz/img/original/75/15-rychle-sipy-na-vyprave.jpg"/>
          <p:cNvPicPr>
            <a:picLocks noChangeAspect="1"/>
          </p:cNvPicPr>
          <p:nvPr/>
        </p:nvPicPr>
        <p:blipFill>
          <a:blip r:embed="rId2" cstate="print"/>
          <a:srcRect r="67480" b="89857"/>
          <a:stretch>
            <a:fillRect/>
          </a:stretch>
        </p:blipFill>
        <p:spPr bwMode="auto">
          <a:xfrm>
            <a:off x="467544" y="4581128"/>
            <a:ext cx="5039698" cy="22768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2000" dirty="0" smtClean="0"/>
              <a:t>http://www.redfox.estranky.cz/fotoalbum/rychle-sipy/komiks-rychle-sipy</a:t>
            </a:r>
            <a:endParaRPr lang="cs-CZ" sz="2000" dirty="0" smtClean="0"/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988840"/>
            <a:ext cx="712879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Sl</a:t>
            </a:r>
            <a:r>
              <a:rPr lang="cs-CZ" sz="2000" dirty="0" smtClean="0"/>
              <a:t>. 11- fotoarchiv autorky</a:t>
            </a:r>
          </a:p>
          <a:p>
            <a:pPr lvl="0"/>
            <a:r>
              <a:rPr lang="cs-CZ" sz="2000" dirty="0" smtClean="0"/>
              <a:t>Text</a:t>
            </a:r>
            <a:r>
              <a:rPr lang="cs-CZ" dirty="0" smtClean="0"/>
              <a:t>- </a:t>
            </a: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http://cs.wikipedia.org/wiki/P%C3%ADskovec</a:t>
            </a:r>
            <a:endParaRPr lang="de-DE" sz="2000" dirty="0" smtClean="0">
              <a:solidFill>
                <a:prstClr val="black"/>
              </a:solidFill>
            </a:endParaRP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331</Words>
  <Application>Microsoft Office PowerPoint</Application>
  <PresentationFormat>Předvádění na obrazovce (4:3)</PresentationFormat>
  <Paragraphs>55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Učitel</cp:lastModifiedBy>
  <cp:revision>18</cp:revision>
  <dcterms:created xsi:type="dcterms:W3CDTF">2013-05-10T22:33:14Z</dcterms:created>
  <dcterms:modified xsi:type="dcterms:W3CDTF">2013-05-12T04:39:26Z</dcterms:modified>
</cp:coreProperties>
</file>