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9"/>
  </p:notesMasterIdLst>
  <p:sldIdLst>
    <p:sldId id="256" r:id="rId2"/>
    <p:sldId id="257" r:id="rId3"/>
    <p:sldId id="268" r:id="rId4"/>
    <p:sldId id="269" r:id="rId5"/>
    <p:sldId id="267" r:id="rId6"/>
    <p:sldId id="270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30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VY_42_INOVACE_01_CISLO A </a:t>
          </a:r>
          <a:r>
            <a:rPr lang="cs-CZ" sz="2000" baseline="0" smtClean="0"/>
            <a:t>POCETNI OPERACE_34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</a:t>
          </a:r>
          <a:r>
            <a:rPr lang="cs-CZ" sz="2000" dirty="0" smtClean="0">
              <a:solidFill>
                <a:schemeClr val="tx1"/>
              </a:solidFill>
            </a:rPr>
            <a:t> – 2.B – Násobení a dělení dvěma – slovní úlohy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364AB7F-1A2E-464B-97DE-18A572693418}" type="presOf" srcId="{4C35D32F-0EAB-4CD7-82EE-45574DC2A586}" destId="{890E4F0B-2866-4A3F-A3C7-2A14B1797930}" srcOrd="1" destOrd="0" presId="urn:microsoft.com/office/officeart/2005/8/layout/target3"/>
    <dgm:cxn modelId="{79D27815-F188-4612-8565-28F01907BEA7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6796FD1-5C15-405D-A35A-170F79DEA583}" type="presOf" srcId="{D1D4F407-5343-4D3F-B5B9-D407B03CAEB4}" destId="{AED2198E-93D5-4001-81B4-73124B309672}" srcOrd="1" destOrd="0" presId="urn:microsoft.com/office/officeart/2005/8/layout/target3"/>
    <dgm:cxn modelId="{F5ED6558-EBC4-4EC5-8F8B-C70730CBECD0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23E522-A65F-48ED-A183-D7F1A97D3ADD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300555-1B84-47D6-85A3-25D0A20108DC}" type="presOf" srcId="{D1D4F407-5343-4D3F-B5B9-D407B03CAEB4}" destId="{D005CE8C-CC26-4C3E-AC11-E15060ECD759}" srcOrd="0" destOrd="0" presId="urn:microsoft.com/office/officeart/2005/8/layout/target3"/>
    <dgm:cxn modelId="{477E123A-7EF5-4055-B733-B05FB40FF80F}" type="presOf" srcId="{D8197B8C-B260-4A16-BDF4-0947B075E274}" destId="{25B08C86-7E15-44DC-BE7F-FFB55DD49D12}" srcOrd="0" destOrd="0" presId="urn:microsoft.com/office/officeart/2005/8/layout/target3"/>
    <dgm:cxn modelId="{CE73C363-8330-4649-BF67-2B11997D2E80}" type="presOf" srcId="{4C35D32F-0EAB-4CD7-82EE-45574DC2A586}" destId="{8BEBB6EC-1DAA-4CAC-8A25-BC0FCBD5DBD5}" srcOrd="0" destOrd="0" presId="urn:microsoft.com/office/officeart/2005/8/layout/target3"/>
    <dgm:cxn modelId="{3049732C-6EE1-4947-9921-7FDD27DC3770}" type="presOf" srcId="{757F3AB3-0718-4624-B441-E567A8F0AB56}" destId="{333A1088-737F-45CB-B68E-254E46348037}" srcOrd="0" destOrd="0" presId="urn:microsoft.com/office/officeart/2005/8/layout/target3"/>
    <dgm:cxn modelId="{659F5714-7EC4-4444-B512-70D6B8BE1101}" type="presOf" srcId="{D1B46980-6531-4606-95E6-44980827E919}" destId="{2BE915AB-18AA-4053-B92C-3BFC9ED204BB}" srcOrd="1" destOrd="0" presId="urn:microsoft.com/office/officeart/2005/8/layout/target3"/>
    <dgm:cxn modelId="{3E7E3685-1911-47B5-9C18-BFC241E7DA4C}" type="presOf" srcId="{D8197B8C-B260-4A16-BDF4-0947B075E274}" destId="{5A5FFA88-C948-4069-8E93-59FA12366E83}" srcOrd="1" destOrd="0" presId="urn:microsoft.com/office/officeart/2005/8/layout/target3"/>
    <dgm:cxn modelId="{9918A351-0947-4DBD-83A4-7741C4445B92}" type="presParOf" srcId="{333A1088-737F-45CB-B68E-254E46348037}" destId="{F5ABB229-8D3B-4694-996A-96F23CF14429}" srcOrd="0" destOrd="0" presId="urn:microsoft.com/office/officeart/2005/8/layout/target3"/>
    <dgm:cxn modelId="{27AE4BF2-0786-4826-8282-D9F12DD574E4}" type="presParOf" srcId="{333A1088-737F-45CB-B68E-254E46348037}" destId="{F41139FD-01EE-4571-8B17-4FB00FC51163}" srcOrd="1" destOrd="0" presId="urn:microsoft.com/office/officeart/2005/8/layout/target3"/>
    <dgm:cxn modelId="{3F9D89B4-074D-4986-8457-8587B39FD4A0}" type="presParOf" srcId="{333A1088-737F-45CB-B68E-254E46348037}" destId="{D005CE8C-CC26-4C3E-AC11-E15060ECD759}" srcOrd="2" destOrd="0" presId="urn:microsoft.com/office/officeart/2005/8/layout/target3"/>
    <dgm:cxn modelId="{9DEB4EFB-5EE5-4029-9662-0CB663A11D99}" type="presParOf" srcId="{333A1088-737F-45CB-B68E-254E46348037}" destId="{2C702D82-9B77-49B7-9568-BB8EB47C3372}" srcOrd="3" destOrd="0" presId="urn:microsoft.com/office/officeart/2005/8/layout/target3"/>
    <dgm:cxn modelId="{61DBC7AA-1729-4E75-B807-4B68C4CAB855}" type="presParOf" srcId="{333A1088-737F-45CB-B68E-254E46348037}" destId="{A52A0455-90FF-4808-ABD0-F02540D31D5A}" srcOrd="4" destOrd="0" presId="urn:microsoft.com/office/officeart/2005/8/layout/target3"/>
    <dgm:cxn modelId="{9C73D5DB-59DB-4FA2-9504-0AC42A0117D7}" type="presParOf" srcId="{333A1088-737F-45CB-B68E-254E46348037}" destId="{6140AFEC-043D-4C43-A2F9-D0F5331DF3A3}" srcOrd="5" destOrd="0" presId="urn:microsoft.com/office/officeart/2005/8/layout/target3"/>
    <dgm:cxn modelId="{A2465E8A-F112-4B08-8E23-3992CDDF025A}" type="presParOf" srcId="{333A1088-737F-45CB-B68E-254E46348037}" destId="{9358AC05-5D7D-4327-9F80-1AD486AEA664}" srcOrd="6" destOrd="0" presId="urn:microsoft.com/office/officeart/2005/8/layout/target3"/>
    <dgm:cxn modelId="{DB29428F-43DF-4C8A-A1AF-11B027F81B7B}" type="presParOf" srcId="{333A1088-737F-45CB-B68E-254E46348037}" destId="{313FC574-E1CD-4FB4-B054-0B805CE0447D}" srcOrd="7" destOrd="0" presId="urn:microsoft.com/office/officeart/2005/8/layout/target3"/>
    <dgm:cxn modelId="{71C72E6B-9B87-4F1B-BBC3-9734947977C2}" type="presParOf" srcId="{333A1088-737F-45CB-B68E-254E46348037}" destId="{619D679B-A015-4ECF-8348-D1034C574F40}" srcOrd="8" destOrd="0" presId="urn:microsoft.com/office/officeart/2005/8/layout/target3"/>
    <dgm:cxn modelId="{B5026FCF-EC45-40A5-A840-4E406F4B0431}" type="presParOf" srcId="{333A1088-737F-45CB-B68E-254E46348037}" destId="{322283A8-4A27-4CDA-BAE3-F381106A9174}" srcOrd="9" destOrd="0" presId="urn:microsoft.com/office/officeart/2005/8/layout/target3"/>
    <dgm:cxn modelId="{9BF795BB-CC8C-4E67-A0DC-D39052CCC2A3}" type="presParOf" srcId="{333A1088-737F-45CB-B68E-254E46348037}" destId="{FFC9F71D-1B4F-4AD9-A4A6-86ADEFC8AF5C}" srcOrd="10" destOrd="0" presId="urn:microsoft.com/office/officeart/2005/8/layout/target3"/>
    <dgm:cxn modelId="{D6DD0C79-9564-4CDE-BDFF-1F3712519B70}" type="presParOf" srcId="{333A1088-737F-45CB-B68E-254E46348037}" destId="{25B08C86-7E15-44DC-BE7F-FFB55DD49D12}" srcOrd="11" destOrd="0" presId="urn:microsoft.com/office/officeart/2005/8/layout/target3"/>
    <dgm:cxn modelId="{6F262A8F-CCA1-4853-82D9-80192C74628D}" type="presParOf" srcId="{333A1088-737F-45CB-B68E-254E46348037}" destId="{76644BE8-9D7C-4C09-B250-3D10AF48CBB7}" srcOrd="12" destOrd="0" presId="urn:microsoft.com/office/officeart/2005/8/layout/target3"/>
    <dgm:cxn modelId="{FD0BC478-951C-4284-B4F3-C994396B001D}" type="presParOf" srcId="{333A1088-737F-45CB-B68E-254E46348037}" destId="{EE85B701-7295-41C0-BA7A-34D3756A2AE6}" srcOrd="13" destOrd="0" presId="urn:microsoft.com/office/officeart/2005/8/layout/target3"/>
    <dgm:cxn modelId="{7D3D90FC-D065-460B-9D2E-F02AA4D463C2}" type="presParOf" srcId="{333A1088-737F-45CB-B68E-254E46348037}" destId="{8BEBB6EC-1DAA-4CAC-8A25-BC0FCBD5DBD5}" srcOrd="14" destOrd="0" presId="urn:microsoft.com/office/officeart/2005/8/layout/target3"/>
    <dgm:cxn modelId="{EA686979-0BFF-4DF9-A23A-7A1A44BD17E7}" type="presParOf" srcId="{333A1088-737F-45CB-B68E-254E46348037}" destId="{AED2198E-93D5-4001-81B4-73124B309672}" srcOrd="15" destOrd="0" presId="urn:microsoft.com/office/officeart/2005/8/layout/target3"/>
    <dgm:cxn modelId="{B10E315B-2ED7-425F-B3C5-0DB53D8D1310}" type="presParOf" srcId="{333A1088-737F-45CB-B68E-254E46348037}" destId="{2BE915AB-18AA-4053-B92C-3BFC9ED204BB}" srcOrd="16" destOrd="0" presId="urn:microsoft.com/office/officeart/2005/8/layout/target3"/>
    <dgm:cxn modelId="{4DF8273A-8512-4B78-8035-EED8D8F16BDD}" type="presParOf" srcId="{333A1088-737F-45CB-B68E-254E46348037}" destId="{6BB5E863-4638-4E1D-BFDE-399D028AC4ED}" srcOrd="17" destOrd="0" presId="urn:microsoft.com/office/officeart/2005/8/layout/target3"/>
    <dgm:cxn modelId="{92D29AC1-BB37-4DD4-91A3-8042A8721FBF}" type="presParOf" srcId="{333A1088-737F-45CB-B68E-254E46348037}" destId="{5A5FFA88-C948-4069-8E93-59FA12366E83}" srcOrd="18" destOrd="0" presId="urn:microsoft.com/office/officeart/2005/8/layout/target3"/>
    <dgm:cxn modelId="{CEB9F983-A42F-445C-AACD-51C31DC66AB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VY_42_INOVACE_01_ČÍSLO A </a:t>
          </a:r>
          <a:r>
            <a:rPr lang="cs-CZ" sz="2000" kern="1200" baseline="0" smtClean="0"/>
            <a:t>POČETNÍ OPERACE_29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</a:t>
          </a:r>
          <a:r>
            <a:rPr lang="cs-CZ" sz="2000" kern="1200" dirty="0" smtClean="0">
              <a:solidFill>
                <a:schemeClr val="tx1"/>
              </a:solidFill>
            </a:rPr>
            <a:t> – 2.B – Násobení a dělení </a:t>
          </a:r>
          <a:r>
            <a:rPr lang="cs-CZ" sz="2000" kern="1200" dirty="0" smtClean="0">
              <a:solidFill>
                <a:schemeClr val="tx1"/>
              </a:solidFill>
            </a:rPr>
            <a:t>dvěma – slovní úlohy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5DFD54A-AC09-4596-A168-A98F738BCF10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BA91208-C10E-45C8-8B30-2C0F1BD6ED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90A61C-F826-41A0-9815-E26ED9D6738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C9F5C-F1FA-4B2C-94D5-4634ACDA26CA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E7ABC-61C5-431E-91A2-165EB4A67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674AE-ED6E-425E-A6A7-3DF9AB0E43A2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EC956-4989-4BA6-A0A9-20A8852F0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A3875-356C-4B0A-9316-3A7BA83EE0D7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078A1-E6E1-4F2F-9BAB-B2CC8E7A79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F02FD-B4D1-41DB-9FB8-3206D13C7367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3B746-2752-467F-8E61-688976F3C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3D9082-E8BE-4F38-8BFD-1EFC96844421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09D6F-15DD-4589-867D-72C945603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614FE-E8A2-4E23-B856-1126CE0CFEE4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C6FF3-4572-4585-905D-771140715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A7E7A-89BC-4A7B-83F2-AB1412F1EE96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8AD9A-0886-4DC7-83A5-CAB4E2A0B6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3BC7E-DB0B-4F2B-A2BE-DA865C07478E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3670A-0CAF-4BC8-93C3-82DD96FA4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88894-AB57-4E3C-BDB6-4C43B434AA62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2AB68-0993-4CFE-82E1-0922082E0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38148-4652-41AE-BED9-D8614A143204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C8F0E-D23D-4B78-8130-0242AD32F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DDF89-E2D0-4E94-94D8-2536643957D4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7A2E7-370C-461F-A2E3-B3A9B28D42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631CF9C-5732-4D15-983D-18516864BDDF}" type="datetimeFigureOut">
              <a:rPr lang="cs-CZ"/>
              <a:pPr>
                <a:defRPr/>
              </a:pPr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4EE4EFE-9CF6-4DA7-B925-21070DE1A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000" dirty="0" smtClean="0"/>
              <a:t>Prezentace je určena pro 2. ročník k procvičování násobení a dělení dvěma </a:t>
            </a:r>
            <a:r>
              <a:rPr lang="cs-CZ" sz="3000" dirty="0" smtClean="0"/>
              <a:t>ve </a:t>
            </a:r>
            <a:r>
              <a:rPr lang="cs-CZ" sz="3000" dirty="0" smtClean="0"/>
              <a:t>slovních úlohách.</a:t>
            </a:r>
          </a:p>
          <a:p>
            <a:pPr eaLnBrk="1" hangingPunct="1"/>
            <a:r>
              <a:rPr lang="cs-CZ" sz="3000" dirty="0" smtClean="0"/>
              <a:t>Žák si zábavnou formou procvičí různé příklady a upevní si spoje násobilky, které použije ve slovních úlohách.</a:t>
            </a:r>
          </a:p>
          <a:p>
            <a:pPr eaLnBrk="1" hangingPunct="1"/>
            <a:r>
              <a:rPr lang="cs-CZ" sz="3000" dirty="0" smtClean="0"/>
              <a:t>Učí se rychle reagovat a pracovat individuálně i ve skupině.</a:t>
            </a:r>
          </a:p>
          <a:p>
            <a:pPr eaLnBrk="1" hangingPunct="1"/>
            <a:r>
              <a:rPr lang="pt-BR" sz="3000" dirty="0" smtClean="0"/>
              <a:t>Dětem se </a:t>
            </a:r>
            <a:r>
              <a:rPr lang="cs-CZ" sz="3000" dirty="0" smtClean="0"/>
              <a:t>h</a:t>
            </a:r>
            <a:r>
              <a:rPr lang="pt-BR" sz="3000" dirty="0" smtClean="0"/>
              <a:t>odina líbila a těší se na další</a:t>
            </a:r>
            <a:r>
              <a:rPr lang="cs-CZ" sz="3000" dirty="0" smtClean="0"/>
              <a:t> </a:t>
            </a:r>
            <a:r>
              <a:rPr lang="pt-BR" sz="3000" dirty="0" smtClean="0"/>
              <a:t>podobnou</a:t>
            </a:r>
            <a:r>
              <a:rPr lang="cs-CZ" sz="3000" dirty="0" smtClean="0"/>
              <a:t>.</a:t>
            </a:r>
          </a:p>
          <a:p>
            <a:pPr eaLnBrk="1" hangingPunct="1">
              <a:buFont typeface="Arial" charset="0"/>
              <a:buNone/>
            </a:pPr>
            <a:endParaRPr lang="cs-CZ" sz="3000" dirty="0" smtClean="0">
              <a:solidFill>
                <a:srgbClr val="FF0000"/>
              </a:solidFill>
            </a:endParaRPr>
          </a:p>
          <a:p>
            <a:pPr eaLnBrk="1" hangingPunct="1"/>
            <a:endParaRPr lang="cs-CZ" sz="3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ovéPole 38"/>
          <p:cNvSpPr txBox="1"/>
          <p:nvPr/>
        </p:nvSpPr>
        <p:spPr>
          <a:xfrm>
            <a:off x="467544" y="1196752"/>
            <a:ext cx="8136904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+mj-lt"/>
              </a:rPr>
              <a:t>Maminka koupila v obchodě jeden balík mléka. V balíku bylo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6 řad</a:t>
            </a:r>
            <a:r>
              <a:rPr lang="cs-CZ" sz="3200" dirty="0" smtClean="0">
                <a:latin typeface="+mj-lt"/>
              </a:rPr>
              <a:t>. V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každé řadě</a:t>
            </a:r>
            <a:r>
              <a:rPr lang="cs-CZ" sz="3200" dirty="0" smtClean="0">
                <a:latin typeface="+mj-lt"/>
              </a:rPr>
              <a:t> byly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 mléka</a:t>
            </a:r>
            <a:r>
              <a:rPr lang="cs-CZ" sz="3200" dirty="0" smtClean="0">
                <a:latin typeface="+mj-lt"/>
              </a:rPr>
              <a:t>. Kolik krabic mléka bylo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celkem</a:t>
            </a:r>
            <a:r>
              <a:rPr lang="cs-CZ" sz="3200" dirty="0" smtClean="0">
                <a:latin typeface="+mj-lt"/>
              </a:rPr>
              <a:t> v balíku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?</a:t>
            </a:r>
          </a:p>
          <a:p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řad		____ 		</a:t>
            </a:r>
          </a:p>
          <a:p>
            <a:r>
              <a:rPr lang="cs-CZ" sz="3200" dirty="0" smtClean="0">
                <a:latin typeface="+mj-lt"/>
              </a:rPr>
              <a:t>1 řada 	____</a:t>
            </a:r>
          </a:p>
          <a:p>
            <a:r>
              <a:rPr lang="cs-CZ" sz="3200" dirty="0" smtClean="0">
                <a:latin typeface="+mj-lt"/>
              </a:rPr>
              <a:t>celkem 	?	</a:t>
            </a:r>
          </a:p>
          <a:p>
            <a:r>
              <a:rPr lang="cs-CZ" sz="1400" dirty="0" smtClean="0">
                <a:latin typeface="+mj-lt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Vypočítej _______________________________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Odpověď _______________________________</a:t>
            </a:r>
            <a:endParaRPr lang="cs-CZ" sz="3200" dirty="0">
              <a:latin typeface="+mj-lt"/>
            </a:endParaRPr>
          </a:p>
        </p:txBody>
      </p:sp>
      <p:sp>
        <p:nvSpPr>
          <p:cNvPr id="410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3200" b="1" dirty="0" smtClean="0"/>
              <a:t>NÁSOBENÍ A DĚLENÍ DVĚMA – slovní úlohy</a:t>
            </a:r>
          </a:p>
        </p:txBody>
      </p:sp>
      <p:pic>
        <p:nvPicPr>
          <p:cNvPr id="1029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996952"/>
            <a:ext cx="867544" cy="867544"/>
          </a:xfrm>
          <a:prstGeom prst="rect">
            <a:avLst/>
          </a:prstGeom>
          <a:noFill/>
        </p:spPr>
      </p:pic>
      <p:pic>
        <p:nvPicPr>
          <p:cNvPr id="73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76528" y="3149352"/>
            <a:ext cx="867544" cy="867544"/>
          </a:xfrm>
          <a:prstGeom prst="rect">
            <a:avLst/>
          </a:prstGeom>
          <a:noFill/>
        </p:spPr>
      </p:pic>
      <p:pic>
        <p:nvPicPr>
          <p:cNvPr id="74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28928" y="3301752"/>
            <a:ext cx="867544" cy="867544"/>
          </a:xfrm>
          <a:prstGeom prst="rect">
            <a:avLst/>
          </a:prstGeom>
          <a:noFill/>
        </p:spPr>
      </p:pic>
      <p:pic>
        <p:nvPicPr>
          <p:cNvPr id="75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81328" y="3454152"/>
            <a:ext cx="867544" cy="867544"/>
          </a:xfrm>
          <a:prstGeom prst="rect">
            <a:avLst/>
          </a:prstGeom>
          <a:noFill/>
        </p:spPr>
      </p:pic>
      <p:pic>
        <p:nvPicPr>
          <p:cNvPr id="76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3728" y="3606552"/>
            <a:ext cx="867544" cy="867544"/>
          </a:xfrm>
          <a:prstGeom prst="rect">
            <a:avLst/>
          </a:prstGeom>
          <a:noFill/>
        </p:spPr>
      </p:pic>
      <p:pic>
        <p:nvPicPr>
          <p:cNvPr id="77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86128" y="3758952"/>
            <a:ext cx="867544" cy="867544"/>
          </a:xfrm>
          <a:prstGeom prst="rect">
            <a:avLst/>
          </a:prstGeom>
          <a:noFill/>
        </p:spPr>
      </p:pic>
      <p:pic>
        <p:nvPicPr>
          <p:cNvPr id="78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068960"/>
            <a:ext cx="867544" cy="867544"/>
          </a:xfrm>
          <a:prstGeom prst="rect">
            <a:avLst/>
          </a:prstGeom>
          <a:noFill/>
        </p:spPr>
      </p:pic>
      <p:pic>
        <p:nvPicPr>
          <p:cNvPr id="79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212976"/>
            <a:ext cx="867544" cy="867544"/>
          </a:xfrm>
          <a:prstGeom prst="rect">
            <a:avLst/>
          </a:prstGeom>
          <a:noFill/>
        </p:spPr>
      </p:pic>
      <p:pic>
        <p:nvPicPr>
          <p:cNvPr id="80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356992"/>
            <a:ext cx="867544" cy="867544"/>
          </a:xfrm>
          <a:prstGeom prst="rect">
            <a:avLst/>
          </a:prstGeom>
          <a:noFill/>
        </p:spPr>
      </p:pic>
      <p:pic>
        <p:nvPicPr>
          <p:cNvPr id="81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501008"/>
            <a:ext cx="867544" cy="867544"/>
          </a:xfrm>
          <a:prstGeom prst="rect">
            <a:avLst/>
          </a:prstGeom>
          <a:noFill/>
        </p:spPr>
      </p:pic>
      <p:pic>
        <p:nvPicPr>
          <p:cNvPr id="82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645024"/>
            <a:ext cx="867544" cy="867544"/>
          </a:xfrm>
          <a:prstGeom prst="rect">
            <a:avLst/>
          </a:prstGeom>
          <a:noFill/>
        </p:spPr>
      </p:pic>
      <p:pic>
        <p:nvPicPr>
          <p:cNvPr id="83" name="Picture 5" descr="C:\Documents and Settings\Jitka\Local Settings\Temporary Internet Files\Content.IE5\0X0E6JM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789040"/>
            <a:ext cx="867544" cy="867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23928" y="19168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60649"/>
            <a:ext cx="8352928" cy="7971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+mj-lt"/>
              </a:rPr>
              <a:t>Pavel rozdával ve třídě bonbony.Měl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20 bonbonů</a:t>
            </a:r>
            <a:r>
              <a:rPr lang="cs-CZ" sz="3200" dirty="0" smtClean="0">
                <a:latin typeface="+mj-lt"/>
              </a:rPr>
              <a:t>.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Každému spolužáku</a:t>
            </a:r>
            <a:r>
              <a:rPr lang="cs-CZ" sz="3200" dirty="0" smtClean="0">
                <a:latin typeface="+mj-lt"/>
              </a:rPr>
              <a:t> dal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 bonbony</a:t>
            </a:r>
            <a:r>
              <a:rPr lang="cs-CZ" sz="3200" dirty="0" smtClean="0">
                <a:latin typeface="+mj-lt"/>
              </a:rPr>
              <a:t>. </a:t>
            </a:r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Kolika dětem</a:t>
            </a:r>
            <a:r>
              <a:rPr lang="cs-CZ" sz="3200" dirty="0" smtClean="0">
                <a:latin typeface="+mj-lt"/>
              </a:rPr>
              <a:t> rozdal bonbony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?</a:t>
            </a:r>
            <a:r>
              <a:rPr lang="cs-CZ" sz="3200" dirty="0" smtClean="0">
                <a:latin typeface="+mj-lt"/>
              </a:rPr>
              <a:t> </a:t>
            </a:r>
          </a:p>
          <a:p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bonbonů		____</a:t>
            </a:r>
          </a:p>
          <a:p>
            <a:r>
              <a:rPr lang="cs-CZ" sz="3200" dirty="0" smtClean="0">
                <a:latin typeface="+mj-lt"/>
              </a:rPr>
              <a:t>1 spolužák 		____</a:t>
            </a:r>
          </a:p>
          <a:p>
            <a:r>
              <a:rPr lang="cs-CZ" sz="3200" dirty="0" smtClean="0">
                <a:latin typeface="+mj-lt"/>
              </a:rPr>
              <a:t>kolik dětí		?</a:t>
            </a:r>
          </a:p>
          <a:p>
            <a:endParaRPr lang="cs-CZ" sz="3200" dirty="0" smtClean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Vypočítej ________________________________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Odpověď ________________________________</a:t>
            </a:r>
          </a:p>
          <a:p>
            <a:endParaRPr lang="cs-CZ" sz="3200" dirty="0" smtClean="0">
              <a:latin typeface="+mj-lt"/>
            </a:endParaRPr>
          </a:p>
          <a:p>
            <a:endParaRPr lang="cs-CZ" sz="3200" dirty="0" smtClean="0">
              <a:latin typeface="+mj-lt"/>
            </a:endParaRPr>
          </a:p>
          <a:p>
            <a:endParaRPr lang="cs-CZ" sz="3200" dirty="0" smtClean="0">
              <a:latin typeface="+mj-lt"/>
            </a:endParaRPr>
          </a:p>
          <a:p>
            <a:endParaRPr lang="cs-CZ" sz="3200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u="sng" dirty="0" smtClean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484784"/>
            <a:ext cx="259228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395288" y="476250"/>
            <a:ext cx="8280400" cy="5832475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4000" smtClean="0"/>
              <a:t>ŘEŠENÍ</a:t>
            </a:r>
          </a:p>
          <a:p>
            <a:pPr eaLnBrk="1" hangingPunct="1">
              <a:buFont typeface="Arial" charset="0"/>
              <a:buNone/>
            </a:pPr>
            <a:endParaRPr lang="cs-CZ" sz="1000" b="1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196752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+mj-lt"/>
              </a:rPr>
              <a:t>Maminka koupila v obchodě jeden balík mléka. V balíku bylo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6 řad</a:t>
            </a:r>
            <a:r>
              <a:rPr lang="cs-CZ" sz="3200" dirty="0" smtClean="0">
                <a:latin typeface="+mj-lt"/>
              </a:rPr>
              <a:t>. V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každé řadě</a:t>
            </a:r>
            <a:r>
              <a:rPr lang="cs-CZ" sz="3200" dirty="0" smtClean="0">
                <a:latin typeface="+mj-lt"/>
              </a:rPr>
              <a:t> byly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 mléka</a:t>
            </a:r>
            <a:r>
              <a:rPr lang="cs-CZ" sz="3200" dirty="0" smtClean="0">
                <a:latin typeface="+mj-lt"/>
              </a:rPr>
              <a:t>. Kolik krabic mléka bylo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celkem</a:t>
            </a:r>
            <a:r>
              <a:rPr lang="cs-CZ" sz="3200" dirty="0" smtClean="0">
                <a:latin typeface="+mj-lt"/>
              </a:rPr>
              <a:t> v balíku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?</a:t>
            </a:r>
          </a:p>
          <a:p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řad		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6</a:t>
            </a:r>
            <a:r>
              <a:rPr lang="cs-CZ" sz="3200" dirty="0" smtClean="0">
                <a:latin typeface="+mj-lt"/>
              </a:rPr>
              <a:t> 		</a:t>
            </a:r>
          </a:p>
          <a:p>
            <a:r>
              <a:rPr lang="cs-CZ" sz="3200" dirty="0" smtClean="0">
                <a:latin typeface="+mj-lt"/>
              </a:rPr>
              <a:t>1 řada 	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</a:t>
            </a:r>
          </a:p>
          <a:p>
            <a:r>
              <a:rPr lang="cs-CZ" sz="3200" dirty="0" smtClean="0">
                <a:latin typeface="+mj-lt"/>
              </a:rPr>
              <a:t>celkem 	?	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Vypočítej ____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6 . 2 = 12 </a:t>
            </a:r>
            <a:r>
              <a:rPr lang="cs-CZ" sz="3200" dirty="0" smtClean="0">
                <a:latin typeface="+mj-lt"/>
              </a:rPr>
              <a:t>__________________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Odpověď </a:t>
            </a:r>
            <a:r>
              <a:rPr lang="cs-CZ" sz="3100" u="sng" dirty="0" smtClean="0">
                <a:solidFill>
                  <a:srgbClr val="FF0000"/>
                </a:solidFill>
                <a:latin typeface="+mj-lt"/>
              </a:rPr>
              <a:t>Celkem bylo v balíku 12 krabic mléka.</a:t>
            </a:r>
            <a:endParaRPr lang="cs-CZ" sz="3100" u="sng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06489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+mj-lt"/>
              </a:rPr>
              <a:t>Pavel rozdával ve třídě bonbony.Měl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20 bonbonů</a:t>
            </a:r>
            <a:r>
              <a:rPr lang="cs-CZ" sz="3200" dirty="0" smtClean="0">
                <a:latin typeface="+mj-lt"/>
              </a:rPr>
              <a:t>.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Každému spolužáku</a:t>
            </a:r>
            <a:r>
              <a:rPr lang="cs-CZ" sz="3200" dirty="0" smtClean="0">
                <a:latin typeface="+mj-lt"/>
              </a:rPr>
              <a:t> dal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 bonbony</a:t>
            </a:r>
            <a:r>
              <a:rPr lang="cs-CZ" sz="3200" dirty="0" smtClean="0">
                <a:latin typeface="+mj-lt"/>
              </a:rPr>
              <a:t>. </a:t>
            </a:r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Kolika dětem</a:t>
            </a:r>
            <a:r>
              <a:rPr lang="cs-CZ" sz="3200" dirty="0" smtClean="0">
                <a:latin typeface="+mj-lt"/>
              </a:rPr>
              <a:t> rozdal bonbony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?</a:t>
            </a:r>
            <a:r>
              <a:rPr lang="cs-CZ" sz="3200" dirty="0" smtClean="0">
                <a:latin typeface="+mj-lt"/>
              </a:rPr>
              <a:t> </a:t>
            </a:r>
          </a:p>
          <a:p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bonbonů		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20</a:t>
            </a:r>
          </a:p>
          <a:p>
            <a:r>
              <a:rPr lang="cs-CZ" sz="3200" dirty="0" smtClean="0">
                <a:latin typeface="+mj-lt"/>
              </a:rPr>
              <a:t>1 spolužák 		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</a:t>
            </a:r>
          </a:p>
          <a:p>
            <a:r>
              <a:rPr lang="cs-CZ" sz="3200" dirty="0" smtClean="0">
                <a:latin typeface="+mj-lt"/>
              </a:rPr>
              <a:t>kolik dětí		?</a:t>
            </a:r>
          </a:p>
          <a:p>
            <a:endParaRPr lang="cs-CZ" sz="3200" dirty="0" smtClean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Vypočítej ___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20 : 2 = 10</a:t>
            </a:r>
            <a:r>
              <a:rPr lang="cs-CZ" sz="3200" dirty="0" smtClean="0">
                <a:latin typeface="+mj-lt"/>
              </a:rPr>
              <a:t>__________________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+mj-lt"/>
              </a:rPr>
              <a:t>Odpověď </a:t>
            </a: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Pavel rozdal bonbony 10 dětem.___</a:t>
            </a:r>
            <a:r>
              <a:rPr lang="cs-CZ" sz="3200" dirty="0" smtClean="0">
                <a:latin typeface="+mj-lt"/>
              </a:rPr>
              <a:t> 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Text: vlastní autorské dílo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Ilustrace: </a:t>
            </a:r>
            <a:r>
              <a:rPr lang="cs-CZ" sz="1800" b="1" dirty="0" smtClean="0">
                <a:hlinkClick r:id="rId2"/>
              </a:rPr>
              <a:t>www.office.</a:t>
            </a:r>
            <a:r>
              <a:rPr lang="cs-CZ" sz="1800" b="1" dirty="0" err="1" smtClean="0">
                <a:hlinkClick r:id="rId2"/>
              </a:rPr>
              <a:t>microsoft.com</a:t>
            </a:r>
            <a:endParaRPr lang="cs-CZ" sz="1800" b="1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779</TotalTime>
  <Words>222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NÁSOBENÍ A DĚLENÍ DVĚMA – slovní úlohy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113</cp:revision>
  <dcterms:created xsi:type="dcterms:W3CDTF">2011-06-20T10:40:08Z</dcterms:created>
  <dcterms:modified xsi:type="dcterms:W3CDTF">2012-02-14T13:08:58Z</dcterms:modified>
</cp:coreProperties>
</file>