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4" r:id="rId4"/>
    <p:sldId id="263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74" autoAdjust="0"/>
  </p:normalViewPr>
  <p:slideViewPr>
    <p:cSldViewPr>
      <p:cViewPr>
        <p:scale>
          <a:sx n="77" d="100"/>
          <a:sy n="77" d="100"/>
        </p:scale>
        <p:origin x="-104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VY_32_INOVACE_01_TÉMA:Politický systém v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6025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VY_32_INOVACE_01_TÉMA:Politický systém v ČR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43857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je použitelný na interaktivní tabuli</a:t>
            </a:r>
          </a:p>
          <a:p>
            <a:pPr marL="0" indent="0">
              <a:buNone/>
            </a:pPr>
            <a:r>
              <a:rPr lang="cs-CZ" dirty="0" smtClean="0"/>
              <a:t>Učivo pro 4.a 5.ročník ZŠ v hodinách vlastivědy</a:t>
            </a:r>
          </a:p>
          <a:p>
            <a:pPr marL="0" indent="0">
              <a:buNone/>
            </a:pPr>
            <a:r>
              <a:rPr lang="cs-CZ" dirty="0" smtClean="0"/>
              <a:t>Člověk a 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žijeme-Naše vlast-</a:t>
            </a:r>
          </a:p>
          <a:p>
            <a:pPr marL="0" indent="0">
              <a:buNone/>
            </a:pPr>
            <a:r>
              <a:rPr lang="cs-CZ" dirty="0" smtClean="0"/>
              <a:t>POLITICKÝ SYSTÉM</a:t>
            </a:r>
          </a:p>
          <a:p>
            <a:pPr marL="0" indent="0">
              <a:buNone/>
            </a:pPr>
            <a:r>
              <a:rPr lang="cs-CZ" dirty="0" smtClean="0"/>
              <a:t>Seznámení s fungováním našeho státu/práce s učebnicí/,ověření ve schématu politického systému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Pracuj s učebnicí-vyhledej odpově</a:t>
            </a:r>
            <a:r>
              <a:rPr lang="cs-CZ" dirty="0">
                <a:solidFill>
                  <a:srgbClr val="FF0000"/>
                </a:solidFill>
              </a:rPr>
              <a:t>ď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478539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Prezident je volen na dobu……. Občané volí .…..a……. .</a:t>
            </a:r>
          </a:p>
          <a:p>
            <a:pPr marL="0" indent="0">
              <a:buNone/>
            </a:pPr>
            <a:r>
              <a:rPr lang="cs-CZ" dirty="0" smtClean="0"/>
              <a:t>Parlament je tvořen ……a…….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Poslanecká sněmovna    má…… poslanců.</a:t>
            </a:r>
          </a:p>
          <a:p>
            <a:pPr marL="0" indent="0">
              <a:buNone/>
            </a:pPr>
            <a:r>
              <a:rPr lang="cs-CZ" dirty="0" smtClean="0"/>
              <a:t>Senát má……senátorů.</a:t>
            </a:r>
          </a:p>
          <a:p>
            <a:pPr marL="0" indent="0">
              <a:buNone/>
            </a:pPr>
            <a:r>
              <a:rPr lang="cs-CZ" dirty="0" smtClean="0"/>
              <a:t>Vládu tvoří……… a…….. .</a:t>
            </a:r>
          </a:p>
          <a:p>
            <a:pPr marL="0" indent="0">
              <a:buNone/>
            </a:pPr>
            <a:r>
              <a:rPr lang="cs-CZ" dirty="0" smtClean="0"/>
              <a:t>Volit můžeš až ti bude… .</a:t>
            </a:r>
          </a:p>
          <a:p>
            <a:pPr marL="0" indent="0">
              <a:buNone/>
            </a:pPr>
            <a:r>
              <a:rPr lang="cs-CZ" dirty="0" smtClean="0"/>
              <a:t>Poslancem můžeš být v … .</a:t>
            </a:r>
          </a:p>
          <a:p>
            <a:pPr marL="0" indent="0">
              <a:buNone/>
            </a:pPr>
            <a:r>
              <a:rPr lang="cs-CZ" dirty="0" smtClean="0"/>
              <a:t>Senátorem můžeš být v … .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PĚTI LET</a:t>
            </a:r>
          </a:p>
          <a:p>
            <a:pPr marL="0" indent="0">
              <a:buNone/>
            </a:pPr>
            <a:r>
              <a:rPr lang="cs-CZ" dirty="0" smtClean="0"/>
              <a:t>PREZIDENTA A PARLAMENT</a:t>
            </a:r>
          </a:p>
          <a:p>
            <a:pPr marL="0" indent="0">
              <a:buNone/>
            </a:pPr>
            <a:r>
              <a:rPr lang="cs-CZ" dirty="0" smtClean="0"/>
              <a:t>POSLANECKOU SNĚMOVNOU A SENÁTEM</a:t>
            </a:r>
          </a:p>
          <a:p>
            <a:pPr marL="0" indent="0">
              <a:buNone/>
            </a:pPr>
            <a:r>
              <a:rPr lang="cs-CZ" dirty="0" smtClean="0"/>
              <a:t>200 POSLANCŮ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81 SENÁTORŮ</a:t>
            </a:r>
          </a:p>
          <a:p>
            <a:pPr marL="0" indent="0">
              <a:buNone/>
            </a:pPr>
            <a:r>
              <a:rPr lang="cs-CZ" dirty="0" smtClean="0"/>
              <a:t>PREMIÉR A MINISTŘI</a:t>
            </a:r>
          </a:p>
          <a:p>
            <a:pPr marL="0" indent="0">
              <a:buNone/>
            </a:pPr>
            <a:r>
              <a:rPr lang="cs-CZ" dirty="0" smtClean="0"/>
              <a:t>18 LET</a:t>
            </a:r>
          </a:p>
          <a:p>
            <a:pPr marL="0" indent="0">
              <a:buNone/>
            </a:pPr>
            <a:r>
              <a:rPr lang="cs-CZ" dirty="0" smtClean="0"/>
              <a:t>21 LETECH</a:t>
            </a:r>
          </a:p>
          <a:p>
            <a:pPr marL="0" indent="0">
              <a:buNone/>
            </a:pPr>
            <a:r>
              <a:rPr lang="cs-CZ" dirty="0" smtClean="0"/>
              <a:t>40 LETECH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94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4745811"/>
            <a:ext cx="8568952" cy="166344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C:\Users\Dana\AppData\Local\Microsoft\Windows\Temporary Internet Files\Content.IE5\JG4UUQUC\MP9004223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715" y="5420733"/>
            <a:ext cx="14219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a\AppData\Local\Microsoft\Windows\Temporary Internet Files\Content.IE5\ZQXIZR64\MP9002850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6619" y="5420374"/>
            <a:ext cx="1396752" cy="92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ana\AppData\Local\Microsoft\Windows\Temporary Internet Files\Content.IE5\QV186CIZ\MP9002850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725" y="5460872"/>
            <a:ext cx="1396752" cy="91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ana\AppData\Local\Microsoft\Windows\Temporary Internet Files\Content.IE5\JG4UUQUC\MP9003168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458" y="5012503"/>
            <a:ext cx="994032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ana\AppData\Local\Microsoft\Windows\Temporary Internet Files\Content.IE5\ZQXIZR64\MP9002850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372" y="5139299"/>
            <a:ext cx="1456444" cy="118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04" y="4813860"/>
            <a:ext cx="1075795" cy="150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62842" y="4741471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36943" y="4747617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002394" y="4747617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59594" y="4741471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915339" y="4747617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346171" y="4747617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 flipH="1">
            <a:off x="4133265" y="4149080"/>
            <a:ext cx="652657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flipH="1" flipV="1">
            <a:off x="323528" y="2739374"/>
            <a:ext cx="8424937" cy="140970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8804" y="3284765"/>
            <a:ext cx="4249200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                     ?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725913" y="3247323"/>
            <a:ext cx="3427445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                       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2915816" y="2616511"/>
            <a:ext cx="4107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 .  .  .  .  .  .  .  .</a:t>
            </a:r>
            <a:endParaRPr lang="cs-CZ" sz="3600" dirty="0"/>
          </a:p>
        </p:txBody>
      </p:sp>
      <p:pic>
        <p:nvPicPr>
          <p:cNvPr id="1040" name="Picture 16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51" y="3117877"/>
            <a:ext cx="970521" cy="88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6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953" y="3247323"/>
            <a:ext cx="970521" cy="88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274556" y="1484784"/>
            <a:ext cx="4695241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    V . . . .   </a:t>
            </a:r>
            <a:r>
              <a:rPr lang="cs-CZ" dirty="0" smtClean="0"/>
              <a:t>MINISTŘI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 flipH="1">
            <a:off x="52208" y="1032169"/>
            <a:ext cx="1509293" cy="90981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77" y="774183"/>
            <a:ext cx="1007838" cy="92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ný popisek 12"/>
          <p:cNvSpPr/>
          <p:nvPr/>
        </p:nvSpPr>
        <p:spPr>
          <a:xfrm>
            <a:off x="951148" y="190626"/>
            <a:ext cx="2900771" cy="832891"/>
          </a:xfrm>
          <a:prstGeom prst="wedgeEllipseCallout">
            <a:avLst>
              <a:gd name="adj1" fmla="val -40226"/>
              <a:gd name="adj2" fmla="val 52579"/>
            </a:avLst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Jsem   .  .  .  .  .  .  .  </a:t>
            </a:r>
            <a:endParaRPr lang="cs-CZ" dirty="0"/>
          </a:p>
        </p:txBody>
      </p:sp>
      <p:sp>
        <p:nvSpPr>
          <p:cNvPr id="15" name="Vývojový diagram: paměť s přímým přístupem 14"/>
          <p:cNvSpPr/>
          <p:nvPr/>
        </p:nvSpPr>
        <p:spPr>
          <a:xfrm rot="16200000" flipV="1">
            <a:off x="6626332" y="1219613"/>
            <a:ext cx="1302610" cy="1676004"/>
          </a:xfrm>
          <a:prstGeom prst="flowChartMagneticDru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1028" name="Picture 4" descr="C:\Users\Dana\AppData\Local\Microsoft\Windows\Temporary Internet Files\Content.IE5\JG4UUQUC\MP90030289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759" y="245334"/>
            <a:ext cx="1079756" cy="129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502425" y="2132856"/>
            <a:ext cx="1550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 .  .  .  .  .  .  .  .</a:t>
            </a:r>
            <a:endParaRPr lang="cs-CZ" dirty="0"/>
          </a:p>
        </p:txBody>
      </p:sp>
      <p:sp>
        <p:nvSpPr>
          <p:cNvPr id="12" name="Zahnutá šipka nahoru 11"/>
          <p:cNvSpPr/>
          <p:nvPr/>
        </p:nvSpPr>
        <p:spPr>
          <a:xfrm rot="16200000">
            <a:off x="7078850" y="3221571"/>
            <a:ext cx="3252923" cy="70127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 rot="10800000">
            <a:off x="2915816" y="774183"/>
            <a:ext cx="4248472" cy="73152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 rot="19921258">
            <a:off x="4168371" y="2135316"/>
            <a:ext cx="484632" cy="6156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lů 33"/>
          <p:cNvSpPr/>
          <p:nvPr/>
        </p:nvSpPr>
        <p:spPr>
          <a:xfrm rot="8396125">
            <a:off x="1319185" y="2194344"/>
            <a:ext cx="484632" cy="6156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14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4" grpId="0" animBg="1"/>
      <p:bldP spid="17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Učebnice-Člověk a 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žijeme,</a:t>
            </a:r>
          </a:p>
          <a:p>
            <a:r>
              <a:rPr lang="cs-CZ" dirty="0" err="1" smtClean="0"/>
              <a:t>RNDr.Irena</a:t>
            </a:r>
            <a:r>
              <a:rPr lang="cs-CZ" dirty="0" smtClean="0"/>
              <a:t> Smolová,Ph.D.,</a:t>
            </a:r>
            <a:r>
              <a:rPr lang="cs-CZ" dirty="0" err="1" smtClean="0"/>
              <a:t>Doc.RNDr.Zdeněk</a:t>
            </a:r>
            <a:r>
              <a:rPr lang="cs-CZ" dirty="0" smtClean="0"/>
              <a:t> Szczyrba,Ph.d.,</a:t>
            </a:r>
            <a:r>
              <a:rPr lang="cs-CZ" dirty="0" err="1" smtClean="0"/>
              <a:t>Prodos</a:t>
            </a:r>
            <a:r>
              <a:rPr lang="cs-CZ" dirty="0" smtClean="0"/>
              <a:t> 2008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349</TotalTime>
  <Words>192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Pracuj s učebnicí-vyhledej odpověď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46</cp:revision>
  <dcterms:created xsi:type="dcterms:W3CDTF">2011-06-20T10:40:08Z</dcterms:created>
  <dcterms:modified xsi:type="dcterms:W3CDTF">2013-05-12T07:44:44Z</dcterms:modified>
</cp:coreProperties>
</file>