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2"/>
  </p:notesMasterIdLst>
  <p:sldIdLst>
    <p:sldId id="263" r:id="rId2"/>
    <p:sldId id="277" r:id="rId3"/>
    <p:sldId id="270" r:id="rId4"/>
    <p:sldId id="264" r:id="rId5"/>
    <p:sldId id="265" r:id="rId6"/>
    <p:sldId id="272" r:id="rId7"/>
    <p:sldId id="273" r:id="rId8"/>
    <p:sldId id="275" r:id="rId9"/>
    <p:sldId id="274" r:id="rId10"/>
    <p:sldId id="278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>
              <a:latin typeface="Calibri" pitchFamily="34" charset="0"/>
              <a:cs typeface="Calibri" pitchFamily="34" charset="0"/>
            </a:rPr>
            <a:t>NÁZEV:</a:t>
          </a:r>
          <a:r>
            <a:rPr lang="cs-CZ" sz="2000" baseline="0" dirty="0" smtClean="0">
              <a:latin typeface="Calibri" pitchFamily="34" charset="0"/>
              <a:cs typeface="Calibri" pitchFamily="34" charset="0"/>
            </a:rPr>
            <a:t> VY_42_INOVACE_02_Číslo a proměnná_13</a:t>
          </a:r>
          <a:endParaRPr lang="cs-CZ" sz="2000" dirty="0">
            <a:latin typeface="Calibri" pitchFamily="34" charset="0"/>
            <a:cs typeface="Calibri" pitchFamily="34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>
              <a:latin typeface="Calibri" pitchFamily="34" charset="0"/>
              <a:cs typeface="Calibri" pitchFamily="34" charset="0"/>
            </a:rPr>
            <a:t>NÁZEV ŠKOLY: </a:t>
          </a:r>
          <a:r>
            <a:rPr lang="cs-CZ" sz="1000" dirty="0" smtClean="0">
              <a:latin typeface="Calibri" pitchFamily="34" charset="0"/>
              <a:cs typeface="Calibri" pitchFamily="34" charset="0"/>
            </a:rPr>
            <a:t>Základní škola, Uherský Ostroh, okres Uherské Hradiště, příspěvková organizace</a:t>
          </a:r>
          <a:endParaRPr lang="cs-CZ" sz="1000" dirty="0">
            <a:latin typeface="Calibri" pitchFamily="34" charset="0"/>
            <a:cs typeface="Calibri" pitchFamily="34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>
              <a:latin typeface="Calibri" pitchFamily="34" charset="0"/>
              <a:cs typeface="Calibri" pitchFamily="34" charset="0"/>
            </a:rPr>
            <a:t>AUTOR: RNDr. Ivana </a:t>
          </a:r>
          <a:r>
            <a:rPr lang="cs-CZ" sz="2000" dirty="0" err="1" smtClean="0">
              <a:latin typeface="Calibri" pitchFamily="34" charset="0"/>
              <a:cs typeface="Calibri" pitchFamily="34" charset="0"/>
            </a:rPr>
            <a:t>Bělohradová</a:t>
          </a:r>
          <a:endParaRPr lang="cs-CZ" sz="2000" dirty="0">
            <a:latin typeface="Calibri" pitchFamily="34" charset="0"/>
            <a:cs typeface="Calibri" pitchFamily="34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>
              <a:latin typeface="Calibri" pitchFamily="34" charset="0"/>
              <a:cs typeface="Calibri" pitchFamily="34" charset="0"/>
            </a:rPr>
            <a:t>TEMA: M – 8.A – Druhá mocnina a odmocnina</a:t>
          </a:r>
          <a:endParaRPr lang="cs-CZ" sz="2000" dirty="0">
            <a:latin typeface="Calibri" pitchFamily="34" charset="0"/>
            <a:cs typeface="Calibri" pitchFamily="34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>
              <a:latin typeface="Calibri" pitchFamily="34" charset="0"/>
              <a:cs typeface="Calibri" pitchFamily="34" charset="0"/>
            </a:rPr>
            <a:t>ČÍSLO PROJEKTU: CZ.1.07/1.4.00/21.1616 </a:t>
          </a:r>
          <a:endParaRPr lang="cs-CZ" sz="2000" dirty="0">
            <a:latin typeface="Calibri" pitchFamily="34" charset="0"/>
            <a:cs typeface="Calibri" pitchFamily="34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FA5B599-E52E-48BD-9564-82E669EC52CC}" type="presOf" srcId="{B651F6E3-6281-48DB-9319-2AEAFDAE7572}" destId="{619D679B-A015-4ECF-8348-D1034C574F40}" srcOrd="0" destOrd="0" presId="urn:microsoft.com/office/officeart/2005/8/layout/target3"/>
    <dgm:cxn modelId="{A5372996-ACD3-46EB-8711-87FA01308066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156F96F-86F2-4B59-9055-3828A1255EAD}" type="presOf" srcId="{D1B46980-6531-4606-95E6-44980827E919}" destId="{6140AFEC-043D-4C43-A2F9-D0F5331DF3A3}" srcOrd="0" destOrd="0" presId="urn:microsoft.com/office/officeart/2005/8/layout/target3"/>
    <dgm:cxn modelId="{4503DD32-3DEC-4143-8646-6A56FFE6B27C}" type="presOf" srcId="{4C35D32F-0EAB-4CD7-82EE-45574DC2A586}" destId="{890E4F0B-2866-4A3F-A3C7-2A14B1797930}" srcOrd="1" destOrd="0" presId="urn:microsoft.com/office/officeart/2005/8/layout/target3"/>
    <dgm:cxn modelId="{9CC844FD-D9BC-4509-B1B5-6FDED32D64C6}" type="presOf" srcId="{D8197B8C-B260-4A16-BDF4-0947B075E274}" destId="{25B08C86-7E15-44DC-BE7F-FFB55DD49D12}" srcOrd="0" destOrd="0" presId="urn:microsoft.com/office/officeart/2005/8/layout/target3"/>
    <dgm:cxn modelId="{025E3498-CF9C-448D-B09D-78BB9C7E7BBB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92F08A4-6E9B-4551-A4F1-87EB9F7726D7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D64EBA8-3F68-4970-B830-1E413BBACDDB}" type="presOf" srcId="{D8197B8C-B260-4A16-BDF4-0947B075E274}" destId="{5A5FFA88-C948-4069-8E93-59FA12366E83}" srcOrd="1" destOrd="0" presId="urn:microsoft.com/office/officeart/2005/8/layout/target3"/>
    <dgm:cxn modelId="{BEE5935A-31A0-4CC3-955E-F32F72B3F805}" type="presOf" srcId="{D1D4F407-5343-4D3F-B5B9-D407B03CAEB4}" destId="{AED2198E-93D5-4001-81B4-73124B309672}" srcOrd="1" destOrd="0" presId="urn:microsoft.com/office/officeart/2005/8/layout/target3"/>
    <dgm:cxn modelId="{B99A7969-250A-4283-BAAF-E955B3ADE0CE}" type="presOf" srcId="{D1B46980-6531-4606-95E6-44980827E919}" destId="{2BE915AB-18AA-4053-B92C-3BFC9ED204BB}" srcOrd="1" destOrd="0" presId="urn:microsoft.com/office/officeart/2005/8/layout/target3"/>
    <dgm:cxn modelId="{B5377EB7-90D3-4EA6-B7D0-C800A89F3D19}" type="presOf" srcId="{B651F6E3-6281-48DB-9319-2AEAFDAE7572}" destId="{6BB5E863-4638-4E1D-BFDE-399D028AC4ED}" srcOrd="1" destOrd="0" presId="urn:microsoft.com/office/officeart/2005/8/layout/target3"/>
    <dgm:cxn modelId="{B222120A-4D67-4B06-8FFF-81672D32F069}" type="presParOf" srcId="{333A1088-737F-45CB-B68E-254E46348037}" destId="{F5ABB229-8D3B-4694-996A-96F23CF14429}" srcOrd="0" destOrd="0" presId="urn:microsoft.com/office/officeart/2005/8/layout/target3"/>
    <dgm:cxn modelId="{517F4A4B-DD80-4919-8AC8-7D71943F4521}" type="presParOf" srcId="{333A1088-737F-45CB-B68E-254E46348037}" destId="{F41139FD-01EE-4571-8B17-4FB00FC51163}" srcOrd="1" destOrd="0" presId="urn:microsoft.com/office/officeart/2005/8/layout/target3"/>
    <dgm:cxn modelId="{37163191-9C9C-4D78-AA54-7F4287CED23B}" type="presParOf" srcId="{333A1088-737F-45CB-B68E-254E46348037}" destId="{D005CE8C-CC26-4C3E-AC11-E15060ECD759}" srcOrd="2" destOrd="0" presId="urn:microsoft.com/office/officeart/2005/8/layout/target3"/>
    <dgm:cxn modelId="{4E0C4A68-64F9-4C79-8AA1-812853DA9B3F}" type="presParOf" srcId="{333A1088-737F-45CB-B68E-254E46348037}" destId="{2C702D82-9B77-49B7-9568-BB8EB47C3372}" srcOrd="3" destOrd="0" presId="urn:microsoft.com/office/officeart/2005/8/layout/target3"/>
    <dgm:cxn modelId="{A8F1395A-4C4F-47A4-BE6E-A76881DCABCB}" type="presParOf" srcId="{333A1088-737F-45CB-B68E-254E46348037}" destId="{A52A0455-90FF-4808-ABD0-F02540D31D5A}" srcOrd="4" destOrd="0" presId="urn:microsoft.com/office/officeart/2005/8/layout/target3"/>
    <dgm:cxn modelId="{7284768D-9508-46B2-8B49-27B7FAC16539}" type="presParOf" srcId="{333A1088-737F-45CB-B68E-254E46348037}" destId="{6140AFEC-043D-4C43-A2F9-D0F5331DF3A3}" srcOrd="5" destOrd="0" presId="urn:microsoft.com/office/officeart/2005/8/layout/target3"/>
    <dgm:cxn modelId="{C09ADB66-DA60-4261-A9D8-BAFFDF387CF7}" type="presParOf" srcId="{333A1088-737F-45CB-B68E-254E46348037}" destId="{9358AC05-5D7D-4327-9F80-1AD486AEA664}" srcOrd="6" destOrd="0" presId="urn:microsoft.com/office/officeart/2005/8/layout/target3"/>
    <dgm:cxn modelId="{91023BD9-87F0-4E22-871B-F21544EACB96}" type="presParOf" srcId="{333A1088-737F-45CB-B68E-254E46348037}" destId="{313FC574-E1CD-4FB4-B054-0B805CE0447D}" srcOrd="7" destOrd="0" presId="urn:microsoft.com/office/officeart/2005/8/layout/target3"/>
    <dgm:cxn modelId="{8885C6E7-EDFD-42A1-AD74-E792FE6720E3}" type="presParOf" srcId="{333A1088-737F-45CB-B68E-254E46348037}" destId="{619D679B-A015-4ECF-8348-D1034C574F40}" srcOrd="8" destOrd="0" presId="urn:microsoft.com/office/officeart/2005/8/layout/target3"/>
    <dgm:cxn modelId="{CC5D286A-277E-4553-A147-ED9F0533AEFD}" type="presParOf" srcId="{333A1088-737F-45CB-B68E-254E46348037}" destId="{322283A8-4A27-4CDA-BAE3-F381106A9174}" srcOrd="9" destOrd="0" presId="urn:microsoft.com/office/officeart/2005/8/layout/target3"/>
    <dgm:cxn modelId="{16366B71-BC09-4294-A193-65BF9541C7CF}" type="presParOf" srcId="{333A1088-737F-45CB-B68E-254E46348037}" destId="{FFC9F71D-1B4F-4AD9-A4A6-86ADEFC8AF5C}" srcOrd="10" destOrd="0" presId="urn:microsoft.com/office/officeart/2005/8/layout/target3"/>
    <dgm:cxn modelId="{9C560E34-1427-4CDB-8C74-DB7B88E35D68}" type="presParOf" srcId="{333A1088-737F-45CB-B68E-254E46348037}" destId="{25B08C86-7E15-44DC-BE7F-FFB55DD49D12}" srcOrd="11" destOrd="0" presId="urn:microsoft.com/office/officeart/2005/8/layout/target3"/>
    <dgm:cxn modelId="{8193B5B7-F3F2-422A-AF10-DF377C615F84}" type="presParOf" srcId="{333A1088-737F-45CB-B68E-254E46348037}" destId="{76644BE8-9D7C-4C09-B250-3D10AF48CBB7}" srcOrd="12" destOrd="0" presId="urn:microsoft.com/office/officeart/2005/8/layout/target3"/>
    <dgm:cxn modelId="{3EEFC195-3E04-4E8B-A11D-E239DC96AB55}" type="presParOf" srcId="{333A1088-737F-45CB-B68E-254E46348037}" destId="{EE85B701-7295-41C0-BA7A-34D3756A2AE6}" srcOrd="13" destOrd="0" presId="urn:microsoft.com/office/officeart/2005/8/layout/target3"/>
    <dgm:cxn modelId="{1377EE52-7B66-4860-A27D-A11C957CB227}" type="presParOf" srcId="{333A1088-737F-45CB-B68E-254E46348037}" destId="{8BEBB6EC-1DAA-4CAC-8A25-BC0FCBD5DBD5}" srcOrd="14" destOrd="0" presId="urn:microsoft.com/office/officeart/2005/8/layout/target3"/>
    <dgm:cxn modelId="{35510270-339D-4DCD-97A9-0FF73C43B5E4}" type="presParOf" srcId="{333A1088-737F-45CB-B68E-254E46348037}" destId="{AED2198E-93D5-4001-81B4-73124B309672}" srcOrd="15" destOrd="0" presId="urn:microsoft.com/office/officeart/2005/8/layout/target3"/>
    <dgm:cxn modelId="{32457478-9890-452C-95C3-2C78E4B6CA4D}" type="presParOf" srcId="{333A1088-737F-45CB-B68E-254E46348037}" destId="{2BE915AB-18AA-4053-B92C-3BFC9ED204BB}" srcOrd="16" destOrd="0" presId="urn:microsoft.com/office/officeart/2005/8/layout/target3"/>
    <dgm:cxn modelId="{300B34AD-0330-43BD-91E6-4D8EA790EF15}" type="presParOf" srcId="{333A1088-737F-45CB-B68E-254E46348037}" destId="{6BB5E863-4638-4E1D-BFDE-399D028AC4ED}" srcOrd="17" destOrd="0" presId="urn:microsoft.com/office/officeart/2005/8/layout/target3"/>
    <dgm:cxn modelId="{86B0A8D7-86B3-4FA7-95A7-547E6A59D2D3}" type="presParOf" srcId="{333A1088-737F-45CB-B68E-254E46348037}" destId="{5A5FFA88-C948-4069-8E93-59FA12366E83}" srcOrd="18" destOrd="0" presId="urn:microsoft.com/office/officeart/2005/8/layout/target3"/>
    <dgm:cxn modelId="{FFEEAC7E-8CB6-4274-8F4F-931CE04522E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latin typeface="Calibri" pitchFamily="34" charset="0"/>
              <a:cs typeface="Calibri" pitchFamily="34" charset="0"/>
            </a:rPr>
            <a:t>NÁZEV ŠKOLY: </a:t>
          </a:r>
          <a:r>
            <a:rPr lang="cs-CZ" sz="1000" kern="1200" dirty="0" smtClean="0">
              <a:latin typeface="Calibri" pitchFamily="34" charset="0"/>
              <a:cs typeface="Calibri" pitchFamily="34" charset="0"/>
            </a:rPr>
            <a:t>Základní škola, Uherský Ostroh, okres Uherské Hradiště, příspěvková organizace</a:t>
          </a:r>
          <a:endParaRPr lang="cs-CZ" sz="1000" kern="1200" dirty="0">
            <a:latin typeface="Calibri" pitchFamily="34" charset="0"/>
            <a:cs typeface="Calibri" pitchFamily="34" charset="0"/>
          </a:endParaRPr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Calibri" pitchFamily="34" charset="0"/>
              <a:cs typeface="Calibri" pitchFamily="34" charset="0"/>
            </a:rPr>
            <a:t>AUTOR: RNDr. Ivana </a:t>
          </a:r>
          <a:r>
            <a:rPr lang="cs-CZ" sz="2000" kern="1200" dirty="0" err="1" smtClean="0">
              <a:latin typeface="Calibri" pitchFamily="34" charset="0"/>
              <a:cs typeface="Calibri" pitchFamily="34" charset="0"/>
            </a:rPr>
            <a:t>Bělohradová</a:t>
          </a:r>
          <a:endParaRPr lang="cs-CZ" sz="2000" kern="1200" dirty="0">
            <a:latin typeface="Calibri" pitchFamily="34" charset="0"/>
            <a:cs typeface="Calibri" pitchFamily="34" charset="0"/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Calibri" pitchFamily="34" charset="0"/>
              <a:cs typeface="Calibri" pitchFamily="34" charset="0"/>
            </a:rPr>
            <a:t>NÁZEV:</a:t>
          </a:r>
          <a:r>
            <a:rPr lang="cs-CZ" sz="2000" kern="1200" baseline="0" dirty="0" smtClean="0">
              <a:latin typeface="Calibri" pitchFamily="34" charset="0"/>
              <a:cs typeface="Calibri" pitchFamily="34" charset="0"/>
            </a:rPr>
            <a:t> VY_42_INOVACE_02_Číslo a proměnná_13</a:t>
          </a:r>
          <a:endParaRPr lang="cs-CZ" sz="2000" kern="1200" dirty="0">
            <a:latin typeface="Calibri" pitchFamily="34" charset="0"/>
            <a:cs typeface="Calibri" pitchFamily="34" charset="0"/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Calibri" pitchFamily="34" charset="0"/>
              <a:cs typeface="Calibri" pitchFamily="34" charset="0"/>
            </a:rPr>
            <a:t>TEMA: M – 8.A – Druhá mocnina a odmocnina</a:t>
          </a:r>
          <a:endParaRPr lang="cs-CZ" sz="2000" kern="1200" dirty="0">
            <a:latin typeface="Calibri" pitchFamily="34" charset="0"/>
            <a:cs typeface="Calibri" pitchFamily="34" charset="0"/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Calibri" pitchFamily="34" charset="0"/>
              <a:cs typeface="Calibri" pitchFamily="34" charset="0"/>
            </a:rPr>
            <a:t>ČÍSLO PROJEKTU: CZ.1.07/1.4.00/21.1616 </a:t>
          </a:r>
          <a:endParaRPr lang="cs-CZ" sz="2000" kern="1200" dirty="0">
            <a:latin typeface="Calibri" pitchFamily="34" charset="0"/>
            <a:cs typeface="Calibri" pitchFamily="34" charset="0"/>
          </a:endParaRPr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1B21FD4-1ECD-475A-B09B-CC170DEB0E9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490676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3B3106FE-F400-4DF4-9397-071A158170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97052-3AFC-4DAB-A360-0CF2AA772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0140D-93F5-4CA3-ABD5-73D0DB9967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6132F-1A71-4226-A001-919F5607F3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6899E18-F647-4BCB-8B62-B6C0255675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7D1998F-2582-44F1-8B72-BE9E1BB9D5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455F0-BEC8-4587-9C6E-726374828D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E54AF-2A32-4184-9350-178793A3E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87510-D042-40B8-9CA9-6F0B2A1B9A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31E2D-6867-469E-AE73-AE73534902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F41BC-9E62-42FE-8FA4-305F12654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07374C3D-AC5C-40F6-AB4E-57724EEEA31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8910827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Anotace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14282" y="2000240"/>
            <a:ext cx="8515352" cy="432511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Prezentace je určena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k seznámení žáků s novým učivem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– druhou mocninou a odmocninou. Uvedené příklady jsou vhodné k samostatnému či skupinovému procvičení s následnou kontrolou a případným vysvětlením chyb. Materiál lze výhodně využít i v rámci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shrnutí učiva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 Prezentace je doplněna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tabulkami pro doplnění </a:t>
            </a:r>
            <a:r>
              <a:rPr lang="cs-CZ" sz="2600" b="1" smtClean="0">
                <a:latin typeface="Arial" pitchFamily="34" charset="0"/>
                <a:cs typeface="Arial" pitchFamily="34" charset="0"/>
              </a:rPr>
              <a:t>ve </a:t>
            </a:r>
            <a:r>
              <a:rPr lang="cs-CZ" sz="2600" b="1" smtClean="0">
                <a:latin typeface="Arial" pitchFamily="34" charset="0"/>
                <a:cs typeface="Arial" pitchFamily="34" charset="0"/>
              </a:rPr>
              <a:t>Wordu.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Práce s tímto materiálem byla pěkným a užitečným zpestřením hodiny, podle odezvy žáků bylo vše srozumitelné a dokonce i zábavné.</a:t>
            </a:r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2733684"/>
          </a:xfrm>
        </p:spPr>
        <p:txBody>
          <a:bodyPr/>
          <a:lstStyle/>
          <a:p>
            <a:pPr algn="ctr"/>
            <a:r>
              <a:rPr lang="cs-CZ" sz="5400" dirty="0" smtClean="0">
                <a:solidFill>
                  <a:srgbClr val="800000"/>
                </a:solidFill>
              </a:rPr>
              <a:t>Druhá mocnina </a:t>
            </a:r>
            <a:br>
              <a:rPr lang="cs-CZ" sz="5400" dirty="0" smtClean="0">
                <a:solidFill>
                  <a:srgbClr val="800000"/>
                </a:solidFill>
              </a:rPr>
            </a:br>
            <a:r>
              <a:rPr lang="cs-CZ" sz="5400" dirty="0" smtClean="0">
                <a:solidFill>
                  <a:srgbClr val="800000"/>
                </a:solidFill>
              </a:rPr>
              <a:t>a odmocnina</a:t>
            </a:r>
            <a:br>
              <a:rPr lang="cs-CZ" sz="5400" dirty="0" smtClean="0">
                <a:solidFill>
                  <a:srgbClr val="800000"/>
                </a:solidFill>
              </a:rPr>
            </a:br>
            <a:endParaRPr lang="cs-CZ" sz="5400" dirty="0">
              <a:solidFill>
                <a:srgbClr val="80000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4857760"/>
            <a:ext cx="7772400" cy="785818"/>
          </a:xfrm>
        </p:spPr>
        <p:txBody>
          <a:bodyPr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(jednoduché příklady a vyhledávání v tabulkách)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8501090" y="6000768"/>
            <a:ext cx="428628" cy="5715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>
          <a:xfrm>
            <a:off x="571472" y="1142984"/>
            <a:ext cx="7072330" cy="1066800"/>
          </a:xfrm>
        </p:spPr>
        <p:txBody>
          <a:bodyPr/>
          <a:lstStyle/>
          <a:p>
            <a:r>
              <a:rPr lang="cs-CZ" b="1" dirty="0" smtClean="0">
                <a:latin typeface="Arial" charset="0"/>
              </a:rPr>
              <a:t>Druhá mocnina</a:t>
            </a:r>
          </a:p>
        </p:txBody>
      </p:sp>
      <p:sp>
        <p:nvSpPr>
          <p:cNvPr id="15364" name="Rectangle 4"/>
          <p:cNvSpPr>
            <a:spLocks/>
          </p:cNvSpPr>
          <p:nvPr/>
        </p:nvSpPr>
        <p:spPr bwMode="auto">
          <a:xfrm>
            <a:off x="3786182" y="5429264"/>
            <a:ext cx="1828806" cy="60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200" dirty="0" smtClean="0"/>
              <a:t>a ∙ </a:t>
            </a:r>
            <a:r>
              <a:rPr lang="cs-CZ" sz="3200" dirty="0" err="1" smtClean="0"/>
              <a:t>a</a:t>
            </a:r>
            <a:r>
              <a:rPr lang="cs-CZ" sz="3200" dirty="0" smtClean="0"/>
              <a:t> </a:t>
            </a:r>
            <a:r>
              <a:rPr lang="cs-CZ" sz="3200" dirty="0"/>
              <a:t>= a</a:t>
            </a:r>
            <a:r>
              <a:rPr lang="cs-CZ" sz="3200" baseline="30000" dirty="0"/>
              <a:t>2</a:t>
            </a:r>
            <a:endParaRPr lang="cs-CZ" sz="3200" dirty="0"/>
          </a:p>
        </p:txBody>
      </p:sp>
      <p:sp>
        <p:nvSpPr>
          <p:cNvPr id="15365" name="Rectangle 5"/>
          <p:cNvSpPr>
            <a:spLocks/>
          </p:cNvSpPr>
          <p:nvPr/>
        </p:nvSpPr>
        <p:spPr bwMode="auto">
          <a:xfrm>
            <a:off x="3714744" y="2643182"/>
            <a:ext cx="1643074" cy="1500198"/>
          </a:xfrm>
          <a:prstGeom prst="rect">
            <a:avLst/>
          </a:prstGeom>
          <a:gradFill>
            <a:gsLst>
              <a:gs pos="0">
                <a:schemeClr val="tx2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8000" dirty="0"/>
              <a:t>a</a:t>
            </a:r>
            <a:r>
              <a:rPr lang="cs-CZ" sz="8000" baseline="30000" dirty="0"/>
              <a:t>2</a:t>
            </a:r>
            <a:endParaRPr lang="cs-CZ" sz="8000" dirty="0"/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 flipH="1" flipV="1">
            <a:off x="2643173" y="3000371"/>
            <a:ext cx="1500199" cy="35718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 flipV="1">
            <a:off x="5000628" y="2786058"/>
            <a:ext cx="1000132" cy="28575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5369" name="Line 9"/>
          <p:cNvSpPr>
            <a:spLocks noChangeShapeType="1"/>
          </p:cNvSpPr>
          <p:nvPr/>
        </p:nvSpPr>
        <p:spPr bwMode="auto">
          <a:xfrm>
            <a:off x="4500562" y="3929066"/>
            <a:ext cx="214315" cy="42862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5370" name="Rectangle 10"/>
          <p:cNvSpPr>
            <a:spLocks/>
          </p:cNvSpPr>
          <p:nvPr/>
        </p:nvSpPr>
        <p:spPr bwMode="auto">
          <a:xfrm>
            <a:off x="785786" y="2500306"/>
            <a:ext cx="2232025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200" dirty="0"/>
              <a:t>základ</a:t>
            </a:r>
          </a:p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200" dirty="0"/>
              <a:t>mocniny</a:t>
            </a:r>
          </a:p>
        </p:txBody>
      </p:sp>
      <p:sp>
        <p:nvSpPr>
          <p:cNvPr id="15371" name="Rectangle 11"/>
          <p:cNvSpPr>
            <a:spLocks/>
          </p:cNvSpPr>
          <p:nvPr/>
        </p:nvSpPr>
        <p:spPr bwMode="auto">
          <a:xfrm>
            <a:off x="5643570" y="2285992"/>
            <a:ext cx="2230438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200" dirty="0"/>
              <a:t>mocnitel</a:t>
            </a:r>
          </a:p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200" dirty="0"/>
              <a:t>(exponent)</a:t>
            </a:r>
          </a:p>
        </p:txBody>
      </p:sp>
      <p:sp>
        <p:nvSpPr>
          <p:cNvPr id="15372" name="Rectangle 12"/>
          <p:cNvSpPr>
            <a:spLocks/>
          </p:cNvSpPr>
          <p:nvPr/>
        </p:nvSpPr>
        <p:spPr bwMode="auto">
          <a:xfrm>
            <a:off x="3071802" y="4286256"/>
            <a:ext cx="2951163" cy="1214446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200" dirty="0">
                <a:solidFill>
                  <a:schemeClr val="tx2"/>
                </a:solidFill>
              </a:rPr>
              <a:t>druhá mocnina čísla </a:t>
            </a:r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11" name="Tlačítko akce: Dopředu nebo Další 10">
            <a:hlinkClick r:id="" action="ppaction://hlinkshowjump?jump=nextslide" highlightClick="1"/>
          </p:cNvPr>
          <p:cNvSpPr/>
          <p:nvPr/>
        </p:nvSpPr>
        <p:spPr>
          <a:xfrm>
            <a:off x="8501090" y="6000768"/>
            <a:ext cx="428628" cy="5715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lačítko akce: Zpět nebo Předchozí 11">
            <a:hlinkClick r:id="" action="ppaction://hlinkshowjump?jump=previousslide" highlightClick="1"/>
          </p:cNvPr>
          <p:cNvSpPr/>
          <p:nvPr/>
        </p:nvSpPr>
        <p:spPr>
          <a:xfrm>
            <a:off x="8001024" y="6000768"/>
            <a:ext cx="428628" cy="57150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4" grpId="0"/>
      <p:bldP spid="15365" grpId="0" animBg="1"/>
      <p:bldP spid="15366" grpId="0" animBg="1"/>
      <p:bldP spid="15367" grpId="0" animBg="1"/>
      <p:bldP spid="15369" grpId="0" animBg="1"/>
      <p:bldP spid="15370" grpId="0"/>
      <p:bldP spid="15371" grpId="0"/>
      <p:bldP spid="15372" grpId="0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charset="0"/>
              </a:rPr>
              <a:t>Druhá odmocnina</a:t>
            </a:r>
          </a:p>
        </p:txBody>
      </p:sp>
      <p:graphicFrame>
        <p:nvGraphicFramePr>
          <p:cNvPr id="20486" name="Object 6"/>
          <p:cNvGraphicFramePr>
            <a:graphicFrameLocks noGrp="1" noChangeAspect="1"/>
          </p:cNvGraphicFramePr>
          <p:nvPr>
            <p:ph sz="half" idx="1"/>
          </p:nvPr>
        </p:nvGraphicFramePr>
        <p:xfrm>
          <a:off x="3714744" y="2571744"/>
          <a:ext cx="1776413" cy="1571636"/>
        </p:xfrm>
        <a:graphic>
          <a:graphicData uri="http://schemas.openxmlformats.org/presentationml/2006/ole">
            <p:oleObj spid="_x0000_s1035" name="Rovnice" r:id="rId3" imgW="241300" imgH="228600" progId="Equation.3">
              <p:embed/>
            </p:oleObj>
          </a:graphicData>
        </a:graphic>
      </p:graphicFrame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493" name="Line 13"/>
          <p:cNvSpPr>
            <a:spLocks noChangeShapeType="1"/>
          </p:cNvSpPr>
          <p:nvPr/>
        </p:nvSpPr>
        <p:spPr bwMode="auto">
          <a:xfrm flipH="1">
            <a:off x="3786180" y="4071942"/>
            <a:ext cx="357192" cy="42862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494" name="Line 14"/>
          <p:cNvSpPr>
            <a:spLocks noChangeShapeType="1"/>
          </p:cNvSpPr>
          <p:nvPr/>
        </p:nvSpPr>
        <p:spPr bwMode="auto">
          <a:xfrm flipH="1" flipV="1">
            <a:off x="2786049" y="3286124"/>
            <a:ext cx="1084258" cy="28575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495" name="Line 15"/>
          <p:cNvSpPr>
            <a:spLocks noChangeShapeType="1"/>
          </p:cNvSpPr>
          <p:nvPr/>
        </p:nvSpPr>
        <p:spPr bwMode="auto">
          <a:xfrm flipV="1">
            <a:off x="5072066" y="2500304"/>
            <a:ext cx="1143008" cy="71438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0496" name="Rectangle 16"/>
          <p:cNvSpPr>
            <a:spLocks/>
          </p:cNvSpPr>
          <p:nvPr/>
        </p:nvSpPr>
        <p:spPr bwMode="auto">
          <a:xfrm>
            <a:off x="6156325" y="1773238"/>
            <a:ext cx="2232025" cy="1223962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200" dirty="0"/>
              <a:t>základ</a:t>
            </a:r>
          </a:p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200" dirty="0"/>
              <a:t>odmocniny</a:t>
            </a:r>
          </a:p>
        </p:txBody>
      </p:sp>
      <p:sp>
        <p:nvSpPr>
          <p:cNvPr id="20497" name="Rectangle 17"/>
          <p:cNvSpPr>
            <a:spLocks/>
          </p:cNvSpPr>
          <p:nvPr/>
        </p:nvSpPr>
        <p:spPr bwMode="auto">
          <a:xfrm>
            <a:off x="285720" y="2857496"/>
            <a:ext cx="23764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200" dirty="0"/>
              <a:t>odmocnítko</a:t>
            </a:r>
          </a:p>
        </p:txBody>
      </p:sp>
      <p:sp>
        <p:nvSpPr>
          <p:cNvPr id="20498" name="Rectangle 18"/>
          <p:cNvSpPr>
            <a:spLocks/>
          </p:cNvSpPr>
          <p:nvPr/>
        </p:nvSpPr>
        <p:spPr bwMode="auto">
          <a:xfrm>
            <a:off x="2571736" y="4429132"/>
            <a:ext cx="352901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200" dirty="0">
                <a:solidFill>
                  <a:schemeClr val="tx2"/>
                </a:solidFill>
              </a:rPr>
              <a:t>druhá odmocnina čísla </a:t>
            </a:r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11" name="Tlačítko akce: Dopředu nebo Další 10">
            <a:hlinkClick r:id="" action="ppaction://hlinkshowjump?jump=nextslide" highlightClick="1"/>
          </p:cNvPr>
          <p:cNvSpPr/>
          <p:nvPr/>
        </p:nvSpPr>
        <p:spPr>
          <a:xfrm>
            <a:off x="8501090" y="6000768"/>
            <a:ext cx="428628" cy="5715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lačítko akce: Zpět nebo Předchozí 11">
            <a:hlinkClick r:id="" action="ppaction://hlinkshowjump?jump=previousslide" highlightClick="1"/>
          </p:cNvPr>
          <p:cNvSpPr/>
          <p:nvPr/>
        </p:nvSpPr>
        <p:spPr>
          <a:xfrm>
            <a:off x="8001024" y="6000768"/>
            <a:ext cx="428628" cy="57150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93" grpId="0" animBg="1"/>
      <p:bldP spid="20494" grpId="0" animBg="1"/>
      <p:bldP spid="20495" grpId="0" animBg="1"/>
      <p:bldP spid="20496" grpId="0"/>
      <p:bldP spid="20497" grpId="0"/>
      <p:bldP spid="20498" grpId="0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836712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 Vypočítej zpaměti</a:t>
            </a:r>
            <a:endParaRPr lang="cs-CZ" sz="24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5" name="Tabulk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82996541"/>
                  </p:ext>
                </p:extLst>
              </p:nvPr>
            </p:nvGraphicFramePr>
            <p:xfrm>
              <a:off x="982238" y="1428737"/>
              <a:ext cx="7179524" cy="425610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94881"/>
                    <a:gridCol w="1794881"/>
                    <a:gridCol w="1794881"/>
                    <a:gridCol w="1794881"/>
                  </a:tblGrid>
                  <a:tr h="6021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000" dirty="0" smtClean="0">
                              <a:solidFill>
                                <a:srgbClr val="8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Calibri" pitchFamily="34" charset="0"/>
                            </a:rPr>
                            <a:t>a</a:t>
                          </a:r>
                          <a:endParaRPr lang="cs-CZ" sz="2000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b="1" kern="1200" dirty="0" smtClean="0">
                              <a:solidFill>
                                <a:srgbClr val="8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Calibri" pitchFamily="34" charset="0"/>
                            </a:rPr>
                            <a:t>a</a:t>
                          </a:r>
                          <a:r>
                            <a:rPr kumimoji="0" lang="cs-CZ" b="1" kern="1200" baseline="30000" dirty="0" smtClean="0">
                              <a:solidFill>
                                <a:srgbClr val="8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Calibri" pitchFamily="34" charset="0"/>
                            </a:rPr>
                            <a:t>2</a:t>
                          </a:r>
                          <a:endParaRPr kumimoji="0" lang="cs-CZ" b="1" kern="1200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algn="ctr" rtl="0" eaLnBrk="1" latinLnBrk="0" hangingPunct="1"/>
                          <a:r>
                            <a:rPr kumimoji="0" lang="cs-CZ" sz="2000" b="1" kern="1200" dirty="0" smtClean="0">
                              <a:solidFill>
                                <a:srgbClr val="8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Calibri" pitchFamily="34" charset="0"/>
                            </a:rPr>
                            <a:t>b</a:t>
                          </a:r>
                          <a:endParaRPr kumimoji="0" lang="cs-CZ" sz="2000" b="1" kern="1200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 dirty="0">
                            <a:latin typeface="Cambria Math" pitchFamily="18" charset="0"/>
                            <a:ea typeface="Cambria Math" pitchFamily="18" charset="0"/>
                          </a:endParaRPr>
                        </a:p>
                      </a:txBody>
                      <a:tcPr anchor="ctr">
                        <a:blipFill rotWithShape="1">
                          <a:blip r:embed="rId2"/>
                          <a:stretch>
                            <a:fillRect l="-301103" t="-6579" r="-368" b="-603947"/>
                          </a:stretch>
                        </a:blipFill>
                      </a:tcPr>
                    </a:tc>
                  </a:tr>
                  <a:tr h="60212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81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400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  <a:tr h="60212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20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16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49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  <a:tr h="60212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12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20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25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121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  <a:tr h="60212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14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25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36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10 000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  <a:tr h="60212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8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64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169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  <a:tr h="60212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9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25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144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5" name="Tabulk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2182996541"/>
                  </p:ext>
                </p:extLst>
              </p:nvPr>
            </p:nvGraphicFramePr>
            <p:xfrm>
              <a:off x="982238" y="1428737"/>
              <a:ext cx="7179524" cy="425610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94881"/>
                    <a:gridCol w="1794881"/>
                    <a:gridCol w="1794881"/>
                    <a:gridCol w="1794881"/>
                  </a:tblGrid>
                  <a:tr h="6021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000" dirty="0" smtClean="0">
                              <a:solidFill>
                                <a:srgbClr val="8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Calibri" pitchFamily="34" charset="0"/>
                            </a:rPr>
                            <a:t>a</a:t>
                          </a:r>
                          <a:endParaRPr lang="cs-CZ" sz="2000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b="1" kern="1200" dirty="0" smtClean="0">
                              <a:solidFill>
                                <a:srgbClr val="8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Calibri" pitchFamily="34" charset="0"/>
                            </a:rPr>
                            <a:t>a</a:t>
                          </a:r>
                          <a:r>
                            <a:rPr kumimoji="0" lang="cs-CZ" b="1" kern="1200" baseline="30000" dirty="0" smtClean="0">
                              <a:solidFill>
                                <a:srgbClr val="8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Calibri" pitchFamily="34" charset="0"/>
                            </a:rPr>
                            <a:t>2</a:t>
                          </a:r>
                          <a:endParaRPr kumimoji="0" lang="cs-CZ" b="1" kern="1200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algn="ctr" rtl="0" eaLnBrk="1" latinLnBrk="0" hangingPunct="1"/>
                          <a:r>
                            <a:rPr kumimoji="0" lang="cs-CZ" sz="2000" b="1" kern="1200" dirty="0" smtClean="0">
                              <a:solidFill>
                                <a:srgbClr val="8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Calibri" pitchFamily="34" charset="0"/>
                            </a:rPr>
                            <a:t>b</a:t>
                          </a:r>
                          <a:endParaRPr kumimoji="0" lang="cs-CZ" sz="2000" b="1" kern="1200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 dirty="0">
                            <a:latin typeface="Cambria Math" pitchFamily="18" charset="0"/>
                            <a:ea typeface="Cambria Math" pitchFamily="18" charset="0"/>
                          </a:endParaRPr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301103" t="-6579" r="-368" b="-603947"/>
                          </a:stretch>
                        </a:blipFill>
                      </a:tcPr>
                    </a:tc>
                  </a:tr>
                  <a:tr h="606806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t="-99000" r="-299322" b="-5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199661" t="-99000" r="-99661" b="-5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  <a:tr h="612331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t="-199000" r="-299322" b="-4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199661" t="-199000" r="-99661" b="-4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  <a:tr h="610553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t="-299000" r="-299322" b="-3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199661" t="-299000" r="-99661" b="-3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  <a:tr h="60687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t="-399000" r="-299322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199661" t="-399000" r="-99661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  <a:tr h="60687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t="-499000" r="-299322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199661" t="-499000" r="-99661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  <a:tr h="610553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t="-599000" r="-2993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199661" t="-599000" r="-9966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dirty="0"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Fallback>
      </mc:AlternateContent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501090" y="6000768"/>
            <a:ext cx="428628" cy="5715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pět nebo Předchozí 5">
            <a:hlinkClick r:id="" action="ppaction://hlinkshowjump?jump=previousslide" highlightClick="1"/>
          </p:cNvPr>
          <p:cNvSpPr/>
          <p:nvPr/>
        </p:nvSpPr>
        <p:spPr>
          <a:xfrm>
            <a:off x="8001024" y="6000768"/>
            <a:ext cx="428628" cy="57150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00925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" action="ppaction://hlinkshowjump?jump=previousslide" highlightClick="1"/>
          </p:cNvPr>
          <p:cNvSpPr/>
          <p:nvPr/>
        </p:nvSpPr>
        <p:spPr>
          <a:xfrm>
            <a:off x="8001024" y="6000768"/>
            <a:ext cx="428628" cy="57150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27584" y="836712"/>
            <a:ext cx="638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 Vypočítej zpaměti - výsledky</a:t>
            </a:r>
            <a:endParaRPr lang="cs-CZ" sz="24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5" name="Tabulk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55265294"/>
                  </p:ext>
                </p:extLst>
              </p:nvPr>
            </p:nvGraphicFramePr>
            <p:xfrm>
              <a:off x="982238" y="1428737"/>
              <a:ext cx="7179524" cy="425610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94881"/>
                    <a:gridCol w="1794881"/>
                    <a:gridCol w="1794881"/>
                    <a:gridCol w="1794881"/>
                  </a:tblGrid>
                  <a:tr h="6021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000" dirty="0" smtClean="0">
                              <a:solidFill>
                                <a:srgbClr val="8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Calibri" pitchFamily="34" charset="0"/>
                            </a:rPr>
                            <a:t>a</a:t>
                          </a:r>
                          <a:endParaRPr lang="cs-CZ" sz="2000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b="1" kern="1200" dirty="0" smtClean="0">
                              <a:solidFill>
                                <a:srgbClr val="8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Calibri" pitchFamily="34" charset="0"/>
                            </a:rPr>
                            <a:t>a</a:t>
                          </a:r>
                          <a:r>
                            <a:rPr kumimoji="0" lang="cs-CZ" b="1" kern="1200" baseline="30000" dirty="0" smtClean="0">
                              <a:solidFill>
                                <a:srgbClr val="8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Calibri" pitchFamily="34" charset="0"/>
                            </a:rPr>
                            <a:t>2</a:t>
                          </a:r>
                          <a:endParaRPr kumimoji="0" lang="cs-CZ" b="1" kern="1200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algn="ctr" rtl="0" eaLnBrk="1" latinLnBrk="0" hangingPunct="1"/>
                          <a:r>
                            <a:rPr kumimoji="0" lang="cs-CZ" sz="2000" b="1" kern="1200" dirty="0" smtClean="0">
                              <a:solidFill>
                                <a:srgbClr val="8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Calibri" pitchFamily="34" charset="0"/>
                            </a:rPr>
                            <a:t>b</a:t>
                          </a:r>
                          <a:endParaRPr kumimoji="0" lang="cs-CZ" sz="2000" b="1" kern="1200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 dirty="0">
                            <a:latin typeface="Cambria Math" pitchFamily="18" charset="0"/>
                            <a:ea typeface="Cambria Math" pitchFamily="18" charset="0"/>
                          </a:endParaRPr>
                        </a:p>
                      </a:txBody>
                      <a:tcPr anchor="ctr">
                        <a:blipFill rotWithShape="1">
                          <a:blip r:embed="rId2"/>
                          <a:stretch>
                            <a:fillRect l="-301103" t="-6579" r="-368" b="-603947"/>
                          </a:stretch>
                        </a:blipFill>
                      </a:tcPr>
                    </a:tc>
                  </a:tr>
                  <a:tr h="60212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4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49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81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400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9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20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  <a:tr h="60212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20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25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400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16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49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4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  <a:tr h="60212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12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20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144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400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25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121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  <a:tr h="60212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14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25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196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625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36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10 000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6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100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  <a:tr h="60212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8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64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225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64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169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8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  <a:tr h="60212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9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81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169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25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chemeClr val="tx2">
                                            <a:lumMod val="50000"/>
                                          </a:schemeClr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144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solidFill>
                              <a:schemeClr val="tx2">
                                <a:lumMod val="50000"/>
                              </a:schemeClr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cs-CZ" b="0" i="1" smtClean="0">
                                        <a:solidFill>
                                          <a:srgbClr val="800000"/>
                                        </a:solidFill>
                                        <a:latin typeface="Cambria Math"/>
                                        <a:ea typeface="Cambria Math" pitchFamily="18" charset="0"/>
                                        <a:cs typeface="Calibri" pitchFamily="34" charset="0"/>
                                      </a:rPr>
                                      <m:t>12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dirty="0"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5" name="Tabulk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3755265294"/>
                  </p:ext>
                </p:extLst>
              </p:nvPr>
            </p:nvGraphicFramePr>
            <p:xfrm>
              <a:off x="982238" y="1428737"/>
              <a:ext cx="7179524" cy="425610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94881"/>
                    <a:gridCol w="1794881"/>
                    <a:gridCol w="1794881"/>
                    <a:gridCol w="1794881"/>
                  </a:tblGrid>
                  <a:tr h="6021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000" dirty="0" smtClean="0">
                              <a:solidFill>
                                <a:srgbClr val="8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Calibri" pitchFamily="34" charset="0"/>
                            </a:rPr>
                            <a:t>a</a:t>
                          </a:r>
                          <a:endParaRPr lang="cs-CZ" sz="2000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b="1" kern="1200" dirty="0" smtClean="0">
                              <a:solidFill>
                                <a:srgbClr val="8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Calibri" pitchFamily="34" charset="0"/>
                            </a:rPr>
                            <a:t>a</a:t>
                          </a:r>
                          <a:r>
                            <a:rPr kumimoji="0" lang="cs-CZ" b="1" kern="1200" baseline="30000" dirty="0" smtClean="0">
                              <a:solidFill>
                                <a:srgbClr val="8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Calibri" pitchFamily="34" charset="0"/>
                            </a:rPr>
                            <a:t>2</a:t>
                          </a:r>
                          <a:endParaRPr kumimoji="0" lang="cs-CZ" b="1" kern="1200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algn="ctr" rtl="0" eaLnBrk="1" latinLnBrk="0" hangingPunct="1"/>
                          <a:r>
                            <a:rPr kumimoji="0" lang="cs-CZ" sz="2000" b="1" kern="1200" dirty="0" smtClean="0">
                              <a:solidFill>
                                <a:srgbClr val="8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Calibri" pitchFamily="34" charset="0"/>
                            </a:rPr>
                            <a:t>b</a:t>
                          </a:r>
                          <a:endParaRPr kumimoji="0" lang="cs-CZ" sz="2000" b="1" kern="1200" dirty="0">
                            <a:solidFill>
                              <a:srgbClr val="800000"/>
                            </a:solidFill>
                            <a:latin typeface="Cambria Math" pitchFamily="18" charset="0"/>
                            <a:ea typeface="Cambria Math" pitchFamily="18" charset="0"/>
                            <a:cs typeface="Calibri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 dirty="0">
                            <a:latin typeface="Cambria Math" pitchFamily="18" charset="0"/>
                            <a:ea typeface="Cambria Math" pitchFamily="18" charset="0"/>
                          </a:endParaRPr>
                        </a:p>
                      </a:txBody>
                      <a:tcPr anchor="ctr">
                        <a:blipFill rotWithShape="1">
                          <a:blip r:embed="rId2"/>
                          <a:stretch>
                            <a:fillRect l="-301103" t="-6579" r="-368" b="-603947"/>
                          </a:stretch>
                        </a:blipFill>
                      </a:tcPr>
                    </a:tc>
                  </a:tr>
                  <a:tr h="606806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t="-99000" r="-299322" b="-5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340" t="-99000" r="-200340" b="-5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99661" t="-99000" r="-99661" b="-5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300680" t="-99000" b="-500000"/>
                          </a:stretch>
                        </a:blipFill>
                      </a:tcPr>
                    </a:tc>
                  </a:tr>
                  <a:tr h="612331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t="-199000" r="-299322" b="-4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340" t="-199000" r="-200340" b="-4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99661" t="-199000" r="-99661" b="-4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300680" t="-199000" b="-400000"/>
                          </a:stretch>
                        </a:blipFill>
                      </a:tcPr>
                    </a:tc>
                  </a:tr>
                  <a:tr h="610553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t="-299000" r="-299322" b="-3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340" t="-299000" r="-200340" b="-3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99661" t="-299000" r="-99661" b="-3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300680" t="-299000" b="-300000"/>
                          </a:stretch>
                        </a:blipFill>
                      </a:tcPr>
                    </a:tc>
                  </a:tr>
                  <a:tr h="60687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t="-399000" r="-299322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340" t="-399000" r="-20034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99661" t="-399000" r="-99661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300680" t="-399000" b="-200000"/>
                          </a:stretch>
                        </a:blipFill>
                      </a:tcPr>
                    </a:tc>
                  </a:tr>
                  <a:tr h="60687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t="-499000" r="-299322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340" t="-499000" r="-200340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99661" t="-499000" r="-99661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300680" t="-499000" b="-100000"/>
                          </a:stretch>
                        </a:blipFill>
                      </a:tcPr>
                    </a:tc>
                  </a:tr>
                  <a:tr h="610553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t="-599000" r="-2993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340" t="-599000" r="-20034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99661" t="-599000" r="-9966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300680" t="-59900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501090" y="6000768"/>
            <a:ext cx="428628" cy="5715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28253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85869349"/>
              </p:ext>
            </p:extLst>
          </p:nvPr>
        </p:nvGraphicFramePr>
        <p:xfrm>
          <a:off x="971600" y="1412777"/>
          <a:ext cx="7200800" cy="43924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/>
                <a:gridCol w="1800200"/>
                <a:gridCol w="1800200"/>
                <a:gridCol w="1800200"/>
              </a:tblGrid>
              <a:tr h="627498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a</a:t>
                      </a:r>
                      <a:endParaRPr lang="cs-CZ" sz="2000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b="1" kern="1200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a</a:t>
                      </a:r>
                      <a:r>
                        <a:rPr kumimoji="0" lang="cs-CZ" b="1" kern="1200" baseline="30000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2</a:t>
                      </a:r>
                      <a:endParaRPr kumimoji="0" lang="cs-CZ" b="1" kern="1200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cs-CZ" sz="2000" b="1" kern="1200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b</a:t>
                      </a:r>
                      <a:endParaRPr kumimoji="0" lang="cs-CZ" sz="2000" b="1" kern="1200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blipFill rotWithShape="1">
                      <a:blip r:embed="rId2"/>
                      <a:stretch>
                        <a:fillRect l="-300000" b="-600980"/>
                      </a:stretch>
                    </a:blipFill>
                  </a:tcPr>
                </a:tc>
              </a:tr>
              <a:tr h="62749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2,48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12,23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  <a:tr h="62749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40,1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0,58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  <a:tr h="62749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970,31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0,006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  <a:tr h="62749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0,045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87,92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  <a:tr h="62749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7 610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87,4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  <a:tr h="62749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64,71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cs-CZ" kern="1200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5,3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868016" y="823443"/>
            <a:ext cx="34257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2. Vyhledej v tabulkách </a:t>
            </a:r>
            <a:endParaRPr lang="cs-CZ" sz="2400" dirty="0"/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8501090" y="6000768"/>
            <a:ext cx="428628" cy="5715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pět nebo Předchozí 5">
            <a:hlinkClick r:id="" action="ppaction://hlinkshowjump?jump=previousslide" highlightClick="1"/>
          </p:cNvPr>
          <p:cNvSpPr/>
          <p:nvPr/>
        </p:nvSpPr>
        <p:spPr>
          <a:xfrm>
            <a:off x="8001024" y="6000768"/>
            <a:ext cx="428628" cy="57150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49528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12648665"/>
              </p:ext>
            </p:extLst>
          </p:nvPr>
        </p:nvGraphicFramePr>
        <p:xfrm>
          <a:off x="971600" y="1412777"/>
          <a:ext cx="7200800" cy="43924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/>
                <a:gridCol w="1800200"/>
                <a:gridCol w="1800200"/>
                <a:gridCol w="1800200"/>
              </a:tblGrid>
              <a:tr h="627498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a</a:t>
                      </a:r>
                      <a:endParaRPr lang="cs-CZ" sz="2000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cs-CZ" b="1" kern="1200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a</a:t>
                      </a:r>
                      <a:r>
                        <a:rPr kumimoji="0" lang="cs-CZ" b="1" kern="1200" baseline="30000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2</a:t>
                      </a:r>
                      <a:endParaRPr kumimoji="0" lang="cs-CZ" b="1" kern="1200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cs-CZ" sz="2000" b="1" kern="1200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b</a:t>
                      </a:r>
                      <a:endParaRPr kumimoji="0" lang="cs-CZ" sz="2000" b="1" kern="1200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blipFill rotWithShape="1">
                      <a:blip r:embed="rId2"/>
                      <a:stretch>
                        <a:fillRect l="-300000" b="-600980"/>
                      </a:stretch>
                    </a:blipFill>
                  </a:tcPr>
                </a:tc>
              </a:tr>
              <a:tr h="62749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2,48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6,150 4</a:t>
                      </a:r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12,23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3,46</a:t>
                      </a:r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  <a:tr h="62749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40,1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1 608,01</a:t>
                      </a:r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0,58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0,762</a:t>
                      </a:r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  <a:tr h="62749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970,31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940 900</a:t>
                      </a:r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0,006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0,077 5</a:t>
                      </a:r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  <a:tr h="62749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0,045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0,002 025</a:t>
                      </a:r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87,92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9,38</a:t>
                      </a:r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  <a:tr h="62749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7 610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57 912 100</a:t>
                      </a:r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87,4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9,33</a:t>
                      </a:r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  <a:tr h="62749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64,71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4 </a:t>
                      </a:r>
                      <a:r>
                        <a:rPr kumimoji="0" lang="cs-CZ" kern="1200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225</a:t>
                      </a:r>
                      <a:endParaRPr kumimoji="0" lang="cs-CZ" kern="1200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5,3</a:t>
                      </a:r>
                      <a:endParaRPr lang="cs-CZ" dirty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800000"/>
                          </a:solidFill>
                          <a:latin typeface="Cambria Math" pitchFamily="18" charset="0"/>
                          <a:ea typeface="Cambria Math" pitchFamily="18" charset="0"/>
                          <a:cs typeface="Calibri" pitchFamily="34" charset="0"/>
                        </a:rPr>
                        <a:t>2,302</a:t>
                      </a:r>
                      <a:endParaRPr lang="cs-CZ" dirty="0">
                        <a:solidFill>
                          <a:srgbClr val="800000"/>
                        </a:solidFill>
                        <a:latin typeface="Cambria Math" pitchFamily="18" charset="0"/>
                        <a:ea typeface="Cambria Math" pitchFamily="18" charset="0"/>
                        <a:cs typeface="Calibri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868016" y="823443"/>
            <a:ext cx="48796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2. Vyhledej v tabulkách  - výsledky</a:t>
            </a:r>
            <a:endParaRPr lang="cs-CZ" sz="2400" dirty="0"/>
          </a:p>
        </p:txBody>
      </p:sp>
      <p:sp>
        <p:nvSpPr>
          <p:cNvPr id="5" name="Tlačítko akce: Zpět nebo Předchozí 4">
            <a:hlinkClick r:id="" action="ppaction://hlinkshowjump?jump=previousslide" highlightClick="1"/>
          </p:cNvPr>
          <p:cNvSpPr/>
          <p:nvPr/>
        </p:nvSpPr>
        <p:spPr>
          <a:xfrm>
            <a:off x="8001024" y="6000768"/>
            <a:ext cx="428628" cy="57150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3564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Citace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14282" y="2000240"/>
            <a:ext cx="8515352" cy="432511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Text: vlastní autorské dílo</a:t>
            </a:r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281</TotalTime>
  <Words>240</Words>
  <Application>Microsoft Office PowerPoint</Application>
  <PresentationFormat>Předvádění na obrazovce (4:3)</PresentationFormat>
  <Paragraphs>77</Paragraphs>
  <Slides>10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Urbanistický</vt:lpstr>
      <vt:lpstr>Rovnice</vt:lpstr>
      <vt:lpstr>Snímek 1</vt:lpstr>
      <vt:lpstr>Anotace</vt:lpstr>
      <vt:lpstr>Druhá mocnina  a odmocnina </vt:lpstr>
      <vt:lpstr>Druhá mocnina</vt:lpstr>
      <vt:lpstr>Druhá odmocnina</vt:lpstr>
      <vt:lpstr>Snímek 6</vt:lpstr>
      <vt:lpstr>Snímek 7</vt:lpstr>
      <vt:lpstr>Snímek 8</vt:lpstr>
      <vt:lpstr>Snímek 9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Hra</dc:title>
  <dc:creator>user</dc:creator>
  <cp:lastModifiedBy>ZŠ Uh.Ostroh</cp:lastModifiedBy>
  <cp:revision>38</cp:revision>
  <dcterms:created xsi:type="dcterms:W3CDTF">2011-05-14T09:27:52Z</dcterms:created>
  <dcterms:modified xsi:type="dcterms:W3CDTF">2011-11-03T11:39:13Z</dcterms:modified>
</cp:coreProperties>
</file>