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2"/>
  </p:notesMasterIdLst>
  <p:sldIdLst>
    <p:sldId id="263" r:id="rId2"/>
    <p:sldId id="276" r:id="rId3"/>
    <p:sldId id="270" r:id="rId4"/>
    <p:sldId id="264" r:id="rId5"/>
    <p:sldId id="265" r:id="rId6"/>
    <p:sldId id="271" r:id="rId7"/>
    <p:sldId id="272" r:id="rId8"/>
    <p:sldId id="274" r:id="rId9"/>
    <p:sldId id="273" r:id="rId10"/>
    <p:sldId id="27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NÁZEV:</a:t>
          </a:r>
          <a:r>
            <a:rPr lang="cs-CZ" sz="2000" baseline="0" dirty="0" smtClean="0">
              <a:latin typeface="Calibri" pitchFamily="34" charset="0"/>
              <a:cs typeface="Calibri" pitchFamily="34" charset="0"/>
            </a:rPr>
            <a:t> VY_42_INOVACE_02_Číslo a proměnná_14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>
              <a:latin typeface="Calibri" pitchFamily="34" charset="0"/>
              <a:cs typeface="Calibri" pitchFamily="34" charset="0"/>
            </a:rPr>
            <a:t>NÁZEV ŠKOLY: </a:t>
          </a:r>
          <a:r>
            <a:rPr lang="cs-CZ" sz="1000" dirty="0" smtClean="0">
              <a:latin typeface="Calibri" pitchFamily="34" charset="0"/>
              <a:cs typeface="Calibri" pitchFamily="34" charset="0"/>
            </a:rPr>
            <a:t>Základní škola, Uherský Ostroh, okres Uherské Hradiště, příspěvková organizace</a:t>
          </a:r>
          <a:endParaRPr lang="cs-CZ" sz="1000" dirty="0">
            <a:latin typeface="Calibri" pitchFamily="34" charset="0"/>
            <a:cs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AUTOR: RNDr. Ivana </a:t>
          </a:r>
          <a:r>
            <a:rPr lang="cs-CZ" sz="2000" dirty="0" err="1" smtClean="0">
              <a:latin typeface="Calibri" pitchFamily="34" charset="0"/>
              <a:cs typeface="Calibri" pitchFamily="34" charset="0"/>
            </a:rPr>
            <a:t>Bělohradová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TEMA: M – 8.A – Třetí mocnina a odmocnina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ČÍSLO PROJEKTU: CZ.1.07/1.4.00/21.1616 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530" custLinFactNeighborY="-118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989C5F-D02D-4B3D-BB25-5EB7F8170794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777B753-EB65-4935-9F5A-1EF88A172170}" type="presOf" srcId="{4C35D32F-0EAB-4CD7-82EE-45574DC2A586}" destId="{890E4F0B-2866-4A3F-A3C7-2A14B1797930}" srcOrd="1" destOrd="0" presId="urn:microsoft.com/office/officeart/2005/8/layout/target3"/>
    <dgm:cxn modelId="{7498303A-798B-4D4B-8FFF-1F95D99B63EE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8D47722-084D-43A0-9806-625B9D96BB39}" type="presOf" srcId="{D8197B8C-B260-4A16-BDF4-0947B075E274}" destId="{25B08C86-7E15-44DC-BE7F-FFB55DD49D12}" srcOrd="0" destOrd="0" presId="urn:microsoft.com/office/officeart/2005/8/layout/target3"/>
    <dgm:cxn modelId="{F07FC82C-E62D-42B7-9CAE-647F6531F07F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D978931-3472-40CD-A513-496163DA9A1D}" type="presOf" srcId="{D1D4F407-5343-4D3F-B5B9-D407B03CAEB4}" destId="{AED2198E-93D5-4001-81B4-73124B309672}" srcOrd="1" destOrd="0" presId="urn:microsoft.com/office/officeart/2005/8/layout/target3"/>
    <dgm:cxn modelId="{D3D174FB-093E-44C6-8F41-16402109C638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84D4938-F948-49EE-992A-21B76B4224BE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B1309ED-2DAC-4EE2-9E35-4EE36C9B29F3}" type="presOf" srcId="{D1B46980-6531-4606-95E6-44980827E919}" destId="{2BE915AB-18AA-4053-B92C-3BFC9ED204BB}" srcOrd="1" destOrd="0" presId="urn:microsoft.com/office/officeart/2005/8/layout/target3"/>
    <dgm:cxn modelId="{37DA33D1-408E-45CC-842A-AD303BD967CB}" type="presOf" srcId="{4C35D32F-0EAB-4CD7-82EE-45574DC2A586}" destId="{8BEBB6EC-1DAA-4CAC-8A25-BC0FCBD5DBD5}" srcOrd="0" destOrd="0" presId="urn:microsoft.com/office/officeart/2005/8/layout/target3"/>
    <dgm:cxn modelId="{A8081E60-E3A8-41F3-BA73-B7034A57CA56}" type="presOf" srcId="{D1B46980-6531-4606-95E6-44980827E919}" destId="{6140AFEC-043D-4C43-A2F9-D0F5331DF3A3}" srcOrd="0" destOrd="0" presId="urn:microsoft.com/office/officeart/2005/8/layout/target3"/>
    <dgm:cxn modelId="{753455E0-8098-43E8-ABB2-7F90BF04D7A0}" type="presParOf" srcId="{333A1088-737F-45CB-B68E-254E46348037}" destId="{F5ABB229-8D3B-4694-996A-96F23CF14429}" srcOrd="0" destOrd="0" presId="urn:microsoft.com/office/officeart/2005/8/layout/target3"/>
    <dgm:cxn modelId="{0404388B-7F7B-465D-835C-3C51AB5D4D19}" type="presParOf" srcId="{333A1088-737F-45CB-B68E-254E46348037}" destId="{F41139FD-01EE-4571-8B17-4FB00FC51163}" srcOrd="1" destOrd="0" presId="urn:microsoft.com/office/officeart/2005/8/layout/target3"/>
    <dgm:cxn modelId="{0C1C4F4B-2614-49DD-98D3-B181BBAAB5AE}" type="presParOf" srcId="{333A1088-737F-45CB-B68E-254E46348037}" destId="{D005CE8C-CC26-4C3E-AC11-E15060ECD759}" srcOrd="2" destOrd="0" presId="urn:microsoft.com/office/officeart/2005/8/layout/target3"/>
    <dgm:cxn modelId="{1B134B11-5137-4645-A71D-D91099AD5874}" type="presParOf" srcId="{333A1088-737F-45CB-B68E-254E46348037}" destId="{2C702D82-9B77-49B7-9568-BB8EB47C3372}" srcOrd="3" destOrd="0" presId="urn:microsoft.com/office/officeart/2005/8/layout/target3"/>
    <dgm:cxn modelId="{659AFD2D-E6E5-40F4-8711-6FCFE8040553}" type="presParOf" srcId="{333A1088-737F-45CB-B68E-254E46348037}" destId="{A52A0455-90FF-4808-ABD0-F02540D31D5A}" srcOrd="4" destOrd="0" presId="urn:microsoft.com/office/officeart/2005/8/layout/target3"/>
    <dgm:cxn modelId="{1B0B718A-168B-4B98-B397-F2335F62F52A}" type="presParOf" srcId="{333A1088-737F-45CB-B68E-254E46348037}" destId="{6140AFEC-043D-4C43-A2F9-D0F5331DF3A3}" srcOrd="5" destOrd="0" presId="urn:microsoft.com/office/officeart/2005/8/layout/target3"/>
    <dgm:cxn modelId="{803BBA73-73A3-4E78-BD4E-0F86884A7D50}" type="presParOf" srcId="{333A1088-737F-45CB-B68E-254E46348037}" destId="{9358AC05-5D7D-4327-9F80-1AD486AEA664}" srcOrd="6" destOrd="0" presId="urn:microsoft.com/office/officeart/2005/8/layout/target3"/>
    <dgm:cxn modelId="{775F3A25-10CE-49A6-B992-89DA727EF34C}" type="presParOf" srcId="{333A1088-737F-45CB-B68E-254E46348037}" destId="{313FC574-E1CD-4FB4-B054-0B805CE0447D}" srcOrd="7" destOrd="0" presId="urn:microsoft.com/office/officeart/2005/8/layout/target3"/>
    <dgm:cxn modelId="{91A4D197-9035-423F-BF31-E8B541FAC798}" type="presParOf" srcId="{333A1088-737F-45CB-B68E-254E46348037}" destId="{619D679B-A015-4ECF-8348-D1034C574F40}" srcOrd="8" destOrd="0" presId="urn:microsoft.com/office/officeart/2005/8/layout/target3"/>
    <dgm:cxn modelId="{8D5BE191-08A4-4C21-97A8-55DD9D2E241E}" type="presParOf" srcId="{333A1088-737F-45CB-B68E-254E46348037}" destId="{322283A8-4A27-4CDA-BAE3-F381106A9174}" srcOrd="9" destOrd="0" presId="urn:microsoft.com/office/officeart/2005/8/layout/target3"/>
    <dgm:cxn modelId="{8C009178-51D1-4EC6-AB20-9014319F716E}" type="presParOf" srcId="{333A1088-737F-45CB-B68E-254E46348037}" destId="{FFC9F71D-1B4F-4AD9-A4A6-86ADEFC8AF5C}" srcOrd="10" destOrd="0" presId="urn:microsoft.com/office/officeart/2005/8/layout/target3"/>
    <dgm:cxn modelId="{605C9940-83D9-4C04-B28E-B4A89ED28255}" type="presParOf" srcId="{333A1088-737F-45CB-B68E-254E46348037}" destId="{25B08C86-7E15-44DC-BE7F-FFB55DD49D12}" srcOrd="11" destOrd="0" presId="urn:microsoft.com/office/officeart/2005/8/layout/target3"/>
    <dgm:cxn modelId="{6F8BB5B4-BB7E-4E78-A46C-E421DBF4C816}" type="presParOf" srcId="{333A1088-737F-45CB-B68E-254E46348037}" destId="{76644BE8-9D7C-4C09-B250-3D10AF48CBB7}" srcOrd="12" destOrd="0" presId="urn:microsoft.com/office/officeart/2005/8/layout/target3"/>
    <dgm:cxn modelId="{426CD784-D8D1-41B4-ACC6-80DFEBCF5DFA}" type="presParOf" srcId="{333A1088-737F-45CB-B68E-254E46348037}" destId="{EE85B701-7295-41C0-BA7A-34D3756A2AE6}" srcOrd="13" destOrd="0" presId="urn:microsoft.com/office/officeart/2005/8/layout/target3"/>
    <dgm:cxn modelId="{AAC32EDB-82FC-41B4-9AF2-A14FAEA7E293}" type="presParOf" srcId="{333A1088-737F-45CB-B68E-254E46348037}" destId="{8BEBB6EC-1DAA-4CAC-8A25-BC0FCBD5DBD5}" srcOrd="14" destOrd="0" presId="urn:microsoft.com/office/officeart/2005/8/layout/target3"/>
    <dgm:cxn modelId="{3C990F76-730F-4BE8-A6DD-9BE40FEC2814}" type="presParOf" srcId="{333A1088-737F-45CB-B68E-254E46348037}" destId="{AED2198E-93D5-4001-81B4-73124B309672}" srcOrd="15" destOrd="0" presId="urn:microsoft.com/office/officeart/2005/8/layout/target3"/>
    <dgm:cxn modelId="{0251AD0E-78C0-42B9-8EFB-AF5613FEEC3D}" type="presParOf" srcId="{333A1088-737F-45CB-B68E-254E46348037}" destId="{2BE915AB-18AA-4053-B92C-3BFC9ED204BB}" srcOrd="16" destOrd="0" presId="urn:microsoft.com/office/officeart/2005/8/layout/target3"/>
    <dgm:cxn modelId="{D8FC12E8-2E1C-495B-999E-46AFA346E3FA}" type="presParOf" srcId="{333A1088-737F-45CB-B68E-254E46348037}" destId="{6BB5E863-4638-4E1D-BFDE-399D028AC4ED}" srcOrd="17" destOrd="0" presId="urn:microsoft.com/office/officeart/2005/8/layout/target3"/>
    <dgm:cxn modelId="{25851824-E246-40C0-950B-49A632110D6E}" type="presParOf" srcId="{333A1088-737F-45CB-B68E-254E46348037}" destId="{5A5FFA88-C948-4069-8E93-59FA12366E83}" srcOrd="18" destOrd="0" presId="urn:microsoft.com/office/officeart/2005/8/layout/target3"/>
    <dgm:cxn modelId="{2C774169-1E17-42B9-A108-ABCE59D141E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Calibri" pitchFamily="34" charset="0"/>
              <a:cs typeface="Calibri" pitchFamily="34" charset="0"/>
            </a:rPr>
            <a:t>NÁZEV ŠKOLY: </a:t>
          </a:r>
          <a:r>
            <a:rPr lang="cs-CZ" sz="1000" kern="1200" dirty="0" smtClean="0">
              <a:latin typeface="Calibri" pitchFamily="34" charset="0"/>
              <a:cs typeface="Calibri" pitchFamily="34" charset="0"/>
            </a:rPr>
            <a:t>Základní škola, Uherský Ostroh, okres Uherské Hradiště, příspěvková organizace</a:t>
          </a:r>
          <a:endParaRPr lang="cs-CZ" sz="1000" kern="1200" dirty="0">
            <a:latin typeface="Calibri" pitchFamily="34" charset="0"/>
            <a:cs typeface="Calibri" pitchFamily="34" charset="0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AUTOR: RNDr. Ivana </a:t>
          </a:r>
          <a:r>
            <a:rPr lang="cs-CZ" sz="2000" kern="1200" dirty="0" err="1" smtClean="0">
              <a:latin typeface="Calibri" pitchFamily="34" charset="0"/>
              <a:cs typeface="Calibri" pitchFamily="34" charset="0"/>
            </a:rPr>
            <a:t>Bělohradová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NÁZEV:</a:t>
          </a:r>
          <a:r>
            <a:rPr lang="cs-CZ" sz="2000" kern="1200" baseline="0" dirty="0" smtClean="0">
              <a:latin typeface="Calibri" pitchFamily="34" charset="0"/>
              <a:cs typeface="Calibri" pitchFamily="34" charset="0"/>
            </a:rPr>
            <a:t> VY_42_INOVACE_02_Číslo a proměnná_14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TEMA: M – 8.A – Třetí mocnina a odmocnina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82061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ČÍSLO PROJEKTU: CZ.1.07/1.4.00/21.1616 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273857" y="1582061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1B21FD4-1ECD-475A-B09B-CC170DEB0E9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906761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1FD4-1ECD-475A-B09B-CC170DEB0E9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1FD4-1ECD-475A-B09B-CC170DEB0E9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1FD4-1ECD-475A-B09B-CC170DEB0E9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1FD4-1ECD-475A-B09B-CC170DEB0E9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15848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1FD4-1ECD-475A-B09B-CC170DEB0E9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1FD4-1ECD-475A-B09B-CC170DEB0E9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15848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21FD4-1ECD-475A-B09B-CC170DEB0E9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1584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B3106FE-F400-4DF4-9397-071A158170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97052-3AFC-4DAB-A360-0CF2AA772A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0140D-93F5-4CA3-ABD5-73D0DB9967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6132F-1A71-4226-A001-919F5607F3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6899E18-F647-4BCB-8B62-B6C0255675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77D1998F-2582-44F1-8B72-BE9E1BB9D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455F0-BEC8-4587-9C6E-726374828D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E54AF-2A32-4184-9350-178793A3EE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87510-D042-40B8-9CA9-6F0B2A1B9A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31E2D-6867-469E-AE73-AE7353490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F41BC-9E62-42FE-8FA4-305F12654D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07374C3D-AC5C-40F6-AB4E-57724EEEA31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slide" Target="slide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xmlns="" val="2639436470"/>
              </p:ext>
            </p:extLst>
          </p:nvPr>
        </p:nvGraphicFramePr>
        <p:xfrm>
          <a:off x="642910" y="50004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142984"/>
            <a:ext cx="8229600" cy="1066800"/>
          </a:xfrm>
        </p:spPr>
        <p:txBody>
          <a:bodyPr>
            <a:normAutofit/>
          </a:bodyPr>
          <a:lstStyle/>
          <a:p>
            <a:r>
              <a:rPr lang="cs-CZ" dirty="0" smtClean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800000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Prezentace je určena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 seznámení žáků s novým učivem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druhou mocninou a odmocninou. Uvedené příklady jsou vhodné k samostatnému či skupinovému procvičení s následnou kontrolou a případným vysvětlením chyb. Materiál lze výhodně využít i v rámci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shrnutí učiva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Prezentace je doplněna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tabulkami pro doplnění 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ve 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Wordu.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Práce s tímto materiálem byla pěkným a užitečným zpestřením hodiny, podle odezvy žáků bylo vše srozumitelné a dokonce i zábavné.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2733684"/>
          </a:xfrm>
        </p:spPr>
        <p:txBody>
          <a:bodyPr/>
          <a:lstStyle/>
          <a:p>
            <a:pPr algn="ctr"/>
            <a:r>
              <a:rPr lang="cs-CZ" sz="5400" dirty="0" smtClean="0">
                <a:solidFill>
                  <a:srgbClr val="800000"/>
                </a:solidFill>
                <a:latin typeface="Arial" pitchFamily="34" charset="0"/>
                <a:cs typeface="Arial" pitchFamily="34" charset="0"/>
              </a:rPr>
              <a:t>Třetí mocnina </a:t>
            </a:r>
            <a:br>
              <a:rPr lang="cs-CZ" sz="5400" dirty="0" smtClean="0">
                <a:solidFill>
                  <a:srgbClr val="8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5400" dirty="0" smtClean="0">
                <a:solidFill>
                  <a:srgbClr val="800000"/>
                </a:solidFill>
                <a:latin typeface="Arial" pitchFamily="34" charset="0"/>
                <a:cs typeface="Arial" pitchFamily="34" charset="0"/>
              </a:rPr>
              <a:t>a odmocnina</a:t>
            </a:r>
            <a:r>
              <a:rPr lang="cs-CZ" sz="5400" dirty="0" smtClean="0">
                <a:solidFill>
                  <a:srgbClr val="800000"/>
                </a:solidFill>
              </a:rPr>
              <a:t/>
            </a:r>
            <a:br>
              <a:rPr lang="cs-CZ" sz="5400" dirty="0" smtClean="0">
                <a:solidFill>
                  <a:srgbClr val="800000"/>
                </a:solidFill>
              </a:rPr>
            </a:br>
            <a:endParaRPr lang="cs-CZ" sz="5400" dirty="0">
              <a:solidFill>
                <a:srgbClr val="80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4857760"/>
            <a:ext cx="7772400" cy="785818"/>
          </a:xfrm>
        </p:spPr>
        <p:txBody>
          <a:bodyPr/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(jednoduché příklady a vyhledávání v tabulkách)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429652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/>
          </p:cNvSpPr>
          <p:nvPr>
            <p:ph type="title"/>
          </p:nvPr>
        </p:nvSpPr>
        <p:spPr>
          <a:xfrm>
            <a:off x="571472" y="1142984"/>
            <a:ext cx="7072330" cy="1066800"/>
          </a:xfrm>
        </p:spPr>
        <p:txBody>
          <a:bodyPr>
            <a:normAutofit/>
          </a:bodyPr>
          <a:lstStyle/>
          <a:p>
            <a:r>
              <a:rPr lang="cs-CZ" dirty="0" smtClean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800000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Třetí mocnina</a:t>
            </a:r>
          </a:p>
        </p:txBody>
      </p:sp>
      <p:sp>
        <p:nvSpPr>
          <p:cNvPr id="15364" name="Rectangle 4"/>
          <p:cNvSpPr>
            <a:spLocks/>
          </p:cNvSpPr>
          <p:nvPr/>
        </p:nvSpPr>
        <p:spPr bwMode="auto">
          <a:xfrm>
            <a:off x="2702927" y="5429264"/>
            <a:ext cx="3738146" cy="604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buFont typeface="Arial" charset="0"/>
              <a:buNone/>
            </a:pPr>
            <a:r>
              <a:rPr lang="cs-CZ" sz="3200" dirty="0" smtClean="0"/>
              <a:t>a ∙ </a:t>
            </a:r>
            <a:r>
              <a:rPr lang="cs-CZ" sz="3200" dirty="0"/>
              <a:t>a ∙ a = </a:t>
            </a:r>
            <a:r>
              <a:rPr lang="cs-CZ" sz="3200" dirty="0" smtClean="0"/>
              <a:t>a</a:t>
            </a:r>
            <a:r>
              <a:rPr lang="cs-CZ" sz="3200" baseline="30000" dirty="0"/>
              <a:t>3</a:t>
            </a:r>
            <a:endParaRPr lang="cs-CZ" sz="3200" dirty="0"/>
          </a:p>
        </p:txBody>
      </p:sp>
      <p:sp>
        <p:nvSpPr>
          <p:cNvPr id="15365" name="Rectangle 5"/>
          <p:cNvSpPr>
            <a:spLocks/>
          </p:cNvSpPr>
          <p:nvPr/>
        </p:nvSpPr>
        <p:spPr bwMode="auto">
          <a:xfrm>
            <a:off x="3714744" y="2643182"/>
            <a:ext cx="1643074" cy="1500198"/>
          </a:xfrm>
          <a:prstGeom prst="rect">
            <a:avLst/>
          </a:prstGeom>
          <a:gradFill>
            <a:gsLst>
              <a:gs pos="0">
                <a:schemeClr val="tx2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buFont typeface="Arial" charset="0"/>
              <a:buNone/>
            </a:pPr>
            <a:r>
              <a:rPr lang="cs-CZ" sz="8000" dirty="0" smtClean="0"/>
              <a:t>a</a:t>
            </a:r>
            <a:r>
              <a:rPr lang="cs-CZ" sz="8000" baseline="30000" dirty="0"/>
              <a:t>3</a:t>
            </a:r>
            <a:endParaRPr lang="cs-CZ" sz="8000" dirty="0"/>
          </a:p>
        </p:txBody>
      </p:sp>
      <p:sp>
        <p:nvSpPr>
          <p:cNvPr id="15366" name="Line 6"/>
          <p:cNvSpPr>
            <a:spLocks noChangeShapeType="1"/>
          </p:cNvSpPr>
          <p:nvPr/>
        </p:nvSpPr>
        <p:spPr bwMode="auto">
          <a:xfrm flipH="1" flipV="1">
            <a:off x="2643173" y="3000371"/>
            <a:ext cx="1500199" cy="357189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5367" name="Line 7"/>
          <p:cNvSpPr>
            <a:spLocks noChangeShapeType="1"/>
          </p:cNvSpPr>
          <p:nvPr/>
        </p:nvSpPr>
        <p:spPr bwMode="auto">
          <a:xfrm flipV="1">
            <a:off x="5000628" y="2786058"/>
            <a:ext cx="1000132" cy="28575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5369" name="Line 9"/>
          <p:cNvSpPr>
            <a:spLocks noChangeShapeType="1"/>
          </p:cNvSpPr>
          <p:nvPr/>
        </p:nvSpPr>
        <p:spPr bwMode="auto">
          <a:xfrm>
            <a:off x="4500562" y="3929066"/>
            <a:ext cx="214315" cy="42862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5370" name="Rectangle 10"/>
          <p:cNvSpPr>
            <a:spLocks/>
          </p:cNvSpPr>
          <p:nvPr/>
        </p:nvSpPr>
        <p:spPr bwMode="auto">
          <a:xfrm>
            <a:off x="785786" y="2500306"/>
            <a:ext cx="2232025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buFont typeface="Arial" charset="0"/>
              <a:buNone/>
            </a:pPr>
            <a:r>
              <a:rPr lang="cs-CZ" sz="3200" dirty="0"/>
              <a:t>základ</a:t>
            </a:r>
          </a:p>
          <a:p>
            <a:pPr marL="342900" indent="-342900" algn="ctr">
              <a:spcBef>
                <a:spcPct val="20000"/>
              </a:spcBef>
              <a:buFont typeface="Arial" charset="0"/>
              <a:buNone/>
            </a:pPr>
            <a:r>
              <a:rPr lang="cs-CZ" sz="3200" dirty="0"/>
              <a:t>mocniny</a:t>
            </a:r>
          </a:p>
        </p:txBody>
      </p:sp>
      <p:sp>
        <p:nvSpPr>
          <p:cNvPr id="15371" name="Rectangle 11"/>
          <p:cNvSpPr>
            <a:spLocks/>
          </p:cNvSpPr>
          <p:nvPr/>
        </p:nvSpPr>
        <p:spPr bwMode="auto">
          <a:xfrm>
            <a:off x="5643570" y="2285992"/>
            <a:ext cx="2230438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buFont typeface="Arial" charset="0"/>
              <a:buNone/>
            </a:pPr>
            <a:r>
              <a:rPr lang="cs-CZ" sz="3200" dirty="0"/>
              <a:t>mocnitel</a:t>
            </a:r>
          </a:p>
          <a:p>
            <a:pPr marL="342900" indent="-342900" algn="ctr">
              <a:spcBef>
                <a:spcPct val="20000"/>
              </a:spcBef>
              <a:buFont typeface="Arial" charset="0"/>
              <a:buNone/>
            </a:pPr>
            <a:r>
              <a:rPr lang="cs-CZ" sz="3200" dirty="0"/>
              <a:t>(exponent)</a:t>
            </a:r>
          </a:p>
        </p:txBody>
      </p:sp>
      <p:sp>
        <p:nvSpPr>
          <p:cNvPr id="15372" name="Rectangle 12"/>
          <p:cNvSpPr>
            <a:spLocks/>
          </p:cNvSpPr>
          <p:nvPr/>
        </p:nvSpPr>
        <p:spPr bwMode="auto">
          <a:xfrm>
            <a:off x="3071802" y="4286256"/>
            <a:ext cx="2951163" cy="1214446"/>
          </a:xfrm>
          <a:prstGeom prst="rect">
            <a:avLst/>
          </a:prstGeom>
          <a:noFill/>
          <a:ln w="0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buFont typeface="Arial" charset="0"/>
              <a:buNone/>
            </a:pPr>
            <a:r>
              <a:rPr lang="cs-CZ" sz="3200" dirty="0" smtClean="0">
                <a:solidFill>
                  <a:schemeClr val="tx2"/>
                </a:solidFill>
              </a:rPr>
              <a:t>třetí </a:t>
            </a:r>
            <a:r>
              <a:rPr lang="cs-CZ" sz="3200" dirty="0">
                <a:solidFill>
                  <a:schemeClr val="tx2"/>
                </a:solidFill>
              </a:rPr>
              <a:t>mocnina čísla </a:t>
            </a:r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8429652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Zpět nebo Předchozí 11">
            <a:hlinkClick r:id="" action="ppaction://hlinkshowjump?jump=previousslide" highlightClick="1"/>
          </p:cNvPr>
          <p:cNvSpPr/>
          <p:nvPr/>
        </p:nvSpPr>
        <p:spPr>
          <a:xfrm>
            <a:off x="7929586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3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3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4" grpId="0"/>
      <p:bldP spid="15365" grpId="0" animBg="1"/>
      <p:bldP spid="15366" grpId="0" animBg="1"/>
      <p:bldP spid="15367" grpId="0" animBg="1"/>
      <p:bldP spid="15369" grpId="0" animBg="1"/>
      <p:bldP spid="15370" grpId="0"/>
      <p:bldP spid="15371" grpId="0"/>
      <p:bldP spid="15372" grpId="0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800000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Třetí odmocnina</a:t>
            </a:r>
          </a:p>
        </p:txBody>
      </p:sp>
      <p:sp>
        <p:nvSpPr>
          <p:cNvPr id="20489" name="Rectangle 9"/>
          <p:cNvSpPr>
            <a:spLocks noChangeArrowheads="1"/>
          </p:cNvSpPr>
          <p:nvPr/>
        </p:nvSpPr>
        <p:spPr bwMode="auto">
          <a:xfrm>
            <a:off x="0" y="32004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496" name="Rectangle 16"/>
          <p:cNvSpPr>
            <a:spLocks/>
          </p:cNvSpPr>
          <p:nvPr/>
        </p:nvSpPr>
        <p:spPr bwMode="auto">
          <a:xfrm>
            <a:off x="6156325" y="1773238"/>
            <a:ext cx="2232025" cy="1223962"/>
          </a:xfrm>
          <a:prstGeom prst="rect">
            <a:avLst/>
          </a:prstGeom>
          <a:noFill/>
          <a:ln w="0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buFont typeface="Arial" charset="0"/>
              <a:buNone/>
            </a:pPr>
            <a:r>
              <a:rPr lang="cs-CZ" sz="3200" dirty="0"/>
              <a:t>základ</a:t>
            </a:r>
          </a:p>
          <a:p>
            <a:pPr marL="342900" indent="-342900" algn="ctr">
              <a:spcBef>
                <a:spcPct val="20000"/>
              </a:spcBef>
              <a:buFont typeface="Arial" charset="0"/>
              <a:buNone/>
            </a:pPr>
            <a:r>
              <a:rPr lang="cs-CZ" sz="3200" dirty="0"/>
              <a:t>odmocniny</a:t>
            </a:r>
          </a:p>
        </p:txBody>
      </p:sp>
      <p:sp>
        <p:nvSpPr>
          <p:cNvPr id="20497" name="Rectangle 17"/>
          <p:cNvSpPr>
            <a:spLocks/>
          </p:cNvSpPr>
          <p:nvPr/>
        </p:nvSpPr>
        <p:spPr bwMode="auto">
          <a:xfrm>
            <a:off x="285720" y="2857496"/>
            <a:ext cx="23764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buFont typeface="Arial" charset="0"/>
              <a:buNone/>
            </a:pPr>
            <a:r>
              <a:rPr lang="cs-CZ" sz="3200" dirty="0"/>
              <a:t>odmocnítko</a:t>
            </a:r>
          </a:p>
        </p:txBody>
      </p:sp>
      <p:sp>
        <p:nvSpPr>
          <p:cNvPr id="20498" name="Rectangle 18"/>
          <p:cNvSpPr>
            <a:spLocks/>
          </p:cNvSpPr>
          <p:nvPr/>
        </p:nvSpPr>
        <p:spPr bwMode="auto">
          <a:xfrm>
            <a:off x="2571736" y="4429132"/>
            <a:ext cx="352901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buFont typeface="Arial" charset="0"/>
              <a:buNone/>
            </a:pPr>
            <a:r>
              <a:rPr lang="cs-CZ" sz="3200" dirty="0" smtClean="0">
                <a:solidFill>
                  <a:schemeClr val="tx2"/>
                </a:solidFill>
              </a:rPr>
              <a:t>třetí </a:t>
            </a:r>
            <a:r>
              <a:rPr lang="cs-CZ" sz="3200" dirty="0">
                <a:solidFill>
                  <a:schemeClr val="tx2"/>
                </a:solidFill>
              </a:rPr>
              <a:t>odmocnina čísla </a:t>
            </a:r>
            <a:r>
              <a:rPr lang="cs-CZ" sz="3200" dirty="0" smtClean="0"/>
              <a:t>a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Rectangle 5"/>
              <p:cNvSpPr>
                <a:spLocks/>
              </p:cNvSpPr>
              <p:nvPr/>
            </p:nvSpPr>
            <p:spPr bwMode="auto">
              <a:xfrm>
                <a:off x="3750463" y="2795582"/>
                <a:ext cx="1643074" cy="1500198"/>
              </a:xfrm>
              <a:prstGeom prst="rect">
                <a:avLst/>
              </a:prstGeom>
              <a:gradFill>
                <a:gsLst>
                  <a:gs pos="0">
                    <a:schemeClr val="tx2"/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marL="342900" indent="-342900" algn="ctr">
                  <a:spcBef>
                    <a:spcPct val="20000"/>
                  </a:spcBef>
                  <a:buFont typeface="Arial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ctrlPr>
                            <a:rPr lang="cs-CZ" sz="800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a:rPr lang="cs-CZ" sz="800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sz="8000" b="0" i="1" smtClean="0">
                              <a:latin typeface="Cambria Math"/>
                            </a:rPr>
                            <m:t>𝑎</m:t>
                          </m:r>
                        </m:e>
                      </m:rad>
                    </m:oMath>
                  </m:oMathPara>
                </a14:m>
                <a:endParaRPr lang="cs-CZ" sz="8000" dirty="0"/>
              </a:p>
            </p:txBody>
          </p:sp>
        </mc:Choice>
        <mc:Fallback>
          <p:sp>
            <p:nvSpPr>
              <p:cNvPr id="13" name="Rectangle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750463" y="2795582"/>
                <a:ext cx="1643074" cy="150019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494" name="Line 14"/>
          <p:cNvSpPr>
            <a:spLocks noChangeShapeType="1"/>
          </p:cNvSpPr>
          <p:nvPr/>
        </p:nvSpPr>
        <p:spPr bwMode="auto">
          <a:xfrm flipH="1" flipV="1">
            <a:off x="2786049" y="3286124"/>
            <a:ext cx="1084258" cy="28575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0493" name="Line 13"/>
          <p:cNvSpPr>
            <a:spLocks noChangeShapeType="1"/>
          </p:cNvSpPr>
          <p:nvPr/>
        </p:nvSpPr>
        <p:spPr bwMode="auto">
          <a:xfrm flipH="1">
            <a:off x="3786180" y="4071942"/>
            <a:ext cx="357192" cy="42862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0495" name="Line 15"/>
          <p:cNvSpPr>
            <a:spLocks noChangeShapeType="1"/>
          </p:cNvSpPr>
          <p:nvPr/>
        </p:nvSpPr>
        <p:spPr bwMode="auto">
          <a:xfrm flipV="1">
            <a:off x="5072066" y="2500304"/>
            <a:ext cx="1143008" cy="714381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8429652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Zpět nebo Předchozí 11">
            <a:hlinkClick r:id="" action="ppaction://hlinkshowjump?jump=previousslide" highlightClick="1"/>
          </p:cNvPr>
          <p:cNvSpPr/>
          <p:nvPr/>
        </p:nvSpPr>
        <p:spPr>
          <a:xfrm>
            <a:off x="7929586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4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4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4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4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4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4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4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4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4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4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4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4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96" grpId="0"/>
      <p:bldP spid="20497" grpId="0"/>
      <p:bldP spid="20498" grpId="0"/>
      <p:bldP spid="13" grpId="0" animBg="1"/>
      <p:bldP spid="20494" grpId="0" animBg="1"/>
      <p:bldP spid="20493" grpId="0" animBg="1"/>
      <p:bldP spid="20495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714356"/>
            <a:ext cx="2944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Vypočítej zpaměti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graphicFrame>
            <p:nvGraphicFramePr>
              <p:cNvPr id="3" name="Tabulka 2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152901773"/>
                  </p:ext>
                </p:extLst>
              </p:nvPr>
            </p:nvGraphicFramePr>
            <p:xfrm>
              <a:off x="1004796" y="1268760"/>
              <a:ext cx="7134408" cy="460851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767004"/>
                    <a:gridCol w="1800200"/>
                    <a:gridCol w="1783602"/>
                    <a:gridCol w="1783602"/>
                  </a:tblGrid>
                  <a:tr h="658359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1" i="1" dirty="0" smtClean="0">
                                    <a:latin typeface="Cambria Math"/>
                                    <a:ea typeface="Cambria Math" pitchFamily="18" charset="0"/>
                                  </a:rPr>
                                  <m:t>𝒂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cs-CZ" i="1" smtClean="0">
                                        <a:latin typeface="Cambria Math"/>
                                        <a:ea typeface="Cambria Math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1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𝒂</m:t>
                                    </m:r>
                                  </m:e>
                                  <m:sup>
                                    <m:r>
                                      <a:rPr lang="cs-CZ" b="1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𝟑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"/>
                              </m:oMathParaPr>
                              <m:oMath xmlns:m="http://schemas.openxmlformats.org/officeDocument/2006/math">
                                <m:r>
                                  <a:rPr lang="cs-CZ" b="1" i="1" dirty="0" smtClean="0">
                                    <a:latin typeface="Cambria Math"/>
                                    <a:ea typeface="Cambria Math" pitchFamily="18" charset="0"/>
                                  </a:rPr>
                                  <m:t>𝒃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ad>
                                  <m:radPr>
                                    <m:ctrlPr>
                                      <a:rPr lang="cs-CZ" i="1" smtClean="0">
                                        <a:latin typeface="Cambria Math"/>
                                        <a:ea typeface="Cambria Math" pitchFamily="18" charset="0"/>
                                      </a:rPr>
                                    </m:ctrlPr>
                                  </m:radPr>
                                  <m:deg>
                                    <m:r>
                                      <m:rPr>
                                        <m:brk m:alnAt="7"/>
                                      </m:rPr>
                                      <a:rPr lang="cs-CZ" b="1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𝟑</m:t>
                                    </m:r>
                                  </m:deg>
                                  <m:e>
                                    <m:r>
                                      <a:rPr lang="cs-CZ" b="1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𝒃</m:t>
                                    </m:r>
                                  </m:e>
                                </m:rad>
                              </m:oMath>
                            </m:oMathPara>
                          </a14:m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  <a:ea typeface="Cambria Math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  <a:ea typeface="Cambria Math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64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729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800" b="0" i="1" smtClean="0">
                                    <a:latin typeface="Cambria Math" pitchFamily="18" charset="0"/>
                                    <a:ea typeface="Cambria Math" pitchFamily="18" charset="0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  <a:ea typeface="Cambria Math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2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5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800" b="0" i="1" smtClean="0">
                                    <a:latin typeface="Cambria Math" pitchFamily="18" charset="0"/>
                                    <a:ea typeface="Cambria Math" pitchFamily="18" charset="0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  <a:ea typeface="Cambria Math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8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343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  <a:ea typeface="Cambria Math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8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10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  <a:ea typeface="Cambria Math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125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512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 pitchFamily="18" charset="0"/>
                                    <a:ea typeface="Cambria Math" pitchFamily="18" charset="0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i="1" smtClean="0">
                                        <a:latin typeface="Cambria Math"/>
                                        <a:ea typeface="Cambria Math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6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7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  <a:ea typeface="Cambria Math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27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1 000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 pitchFamily="18" charset="0"/>
                                    <a:ea typeface="Cambria Math" pitchFamily="18" charset="0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i="1" smtClean="0">
                                        <a:latin typeface="Cambria Math"/>
                                        <a:ea typeface="Cambria Math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3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4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  <a:ea typeface="Cambria Math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8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27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b="1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  <a:ea typeface="Cambria Math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10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11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800" b="0" i="1" smtClean="0">
                                    <a:latin typeface="Cambria Math" pitchFamily="18" charset="0"/>
                                    <a:ea typeface="Cambria Math" pitchFamily="18" charset="0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  <a:ea typeface="Cambria Math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2</m:t>
                                    </m:r>
                                    <m:r>
                                      <a:rPr lang="cs-CZ" sz="1800" b="0" i="1" smtClean="0">
                                        <a:latin typeface="Cambria Math"/>
                                        <a:ea typeface="Cambria Math" pitchFamily="18" charset="0"/>
                                      </a:rPr>
                                      <m:t>1</m:t>
                                    </m:r>
                                    <m:r>
                                      <a:rPr lang="cs-CZ" sz="1800" b="0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6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512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3" name="Tabulka 2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a14="http://schemas.microsoft.com/office/drawing/2010/main" xmlns="" xmlns:p14="http://schemas.microsoft.com/office/powerpoint/2010/main" val="1152901773"/>
                  </p:ext>
                </p:extLst>
              </p:nvPr>
            </p:nvGraphicFramePr>
            <p:xfrm>
              <a:off x="1004796" y="1268760"/>
              <a:ext cx="7134408" cy="460851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767004"/>
                    <a:gridCol w="1800200"/>
                    <a:gridCol w="1783602"/>
                    <a:gridCol w="1783602"/>
                  </a:tblGrid>
                  <a:tr h="658359"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345" r="-303793" b="-6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98644" r="-198644" b="-6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200000" r="-100000" b="-6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301027" r="-342" b="-600926"/>
                          </a:stretch>
                        </a:blipFill>
                      </a:tcPr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345" t="-100000" r="-303793" b="-5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200000" t="-100000" r="-100000" b="-5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345" t="-200000" r="-303793" b="-4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200000" t="-200000" r="-100000" b="-4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345" t="-300000" r="-303793" b="-3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200000" t="-300000" r="-100000" b="-3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345" t="-400000" r="-303793" b="-2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200000" t="-400000" r="-100000" b="-2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345" t="-500000" r="-303793" b="-1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200000" t="-500000" r="-100000" b="-1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345" t="-600000" r="-303793" b="-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200000" t="-600000" r="-100000" b="-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</a:tbl>
              </a:graphicData>
            </a:graphic>
          </p:graphicFrame>
        </mc:Fallback>
      </mc:AlternateContent>
      <p:sp>
        <p:nvSpPr>
          <p:cNvPr id="8" name="Tlačítko akce: Dopředu nebo Další 7">
            <a:hlinkClick r:id="rId4" action="ppaction://hlinksldjump" highlightClick="1"/>
          </p:cNvPr>
          <p:cNvSpPr/>
          <p:nvPr/>
        </p:nvSpPr>
        <p:spPr>
          <a:xfrm>
            <a:off x="8429652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929586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94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71472" y="714356"/>
            <a:ext cx="43987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Vypočítej zpaměti - výsledky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graphicFrame>
            <p:nvGraphicFramePr>
              <p:cNvPr id="2" name="Tabulka 1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201217417"/>
                  </p:ext>
                </p:extLst>
              </p:nvPr>
            </p:nvGraphicFramePr>
            <p:xfrm>
              <a:off x="1004796" y="1268760"/>
              <a:ext cx="7134408" cy="460851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767004"/>
                    <a:gridCol w="1800200"/>
                    <a:gridCol w="1783602"/>
                    <a:gridCol w="1783602"/>
                  </a:tblGrid>
                  <a:tr h="658359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1" i="1" dirty="0" smtClean="0">
                                    <a:latin typeface="Cambria Math"/>
                                    <a:ea typeface="Cambria Math" pitchFamily="18" charset="0"/>
                                  </a:rPr>
                                  <m:t>𝒂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𝒂</m:t>
                                    </m:r>
                                  </m:e>
                                  <m:sup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𝟑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1" i="1" dirty="0" smtClean="0">
                                    <a:latin typeface="Cambria Math"/>
                                    <a:ea typeface="Cambria Math" pitchFamily="18" charset="0"/>
                                  </a:rPr>
                                  <m:t>𝒃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ad>
                                  <m:rad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radPr>
                                  <m:deg>
                                    <m:r>
                                      <m:rPr>
                                        <m:brk m:alnAt="7"/>
                                      </m:rPr>
                                      <a:rPr lang="cs-CZ" b="1" i="1" smtClean="0">
                                        <a:latin typeface="Cambria Math"/>
                                      </a:rPr>
                                      <m:t>𝟑</m:t>
                                    </m:r>
                                  </m:deg>
                                  <m:e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𝒃</m:t>
                                    </m:r>
                                  </m:e>
                                </m:rad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  <m:t>27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solidFill>
                              <a:srgbClr val="800000"/>
                            </a:solidFill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64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729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  <m:t>4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  <m:t>9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solidFill>
                              <a:srgbClr val="800000"/>
                            </a:solidFill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800" b="0" i="1" smtClean="0">
                                    <a:latin typeface="Cambria Math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2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5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800" b="0" i="1" smtClean="0">
                                    <a:solidFill>
                                      <a:srgbClr val="800000"/>
                                    </a:solidFill>
                                    <a:latin typeface="Cambria Math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80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  <m:t>8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  <m:t>125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solidFill>
                              <a:srgbClr val="800000"/>
                            </a:solidFill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800" b="0" i="1" smtClean="0">
                                    <a:latin typeface="Cambria Math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8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343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800" b="0" i="1" smtClean="0">
                                    <a:solidFill>
                                      <a:srgbClr val="800000"/>
                                    </a:solidFill>
                                    <a:latin typeface="Cambria Math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80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  <m:t>2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  <m:t>7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solidFill>
                              <a:srgbClr val="800000"/>
                            </a:solidFill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8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10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  <m:t>512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  <m:t>1 000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solidFill>
                              <a:srgbClr val="800000"/>
                            </a:solidFill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125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512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  <m:t>5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  <m:t>8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solidFill>
                              <a:srgbClr val="800000"/>
                            </a:solidFill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6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7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800" b="0" i="1" smtClean="0">
                                    <a:solidFill>
                                      <a:srgbClr val="800000"/>
                                    </a:solidFill>
                                    <a:latin typeface="Cambria Math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80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  <m:t>216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  <m:t>343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solidFill>
                              <a:srgbClr val="800000"/>
                            </a:solidFill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27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1 000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  <m:t>3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  <m:t>10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solidFill>
                              <a:srgbClr val="800000"/>
                            </a:solidFill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3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4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800" b="0" i="1" smtClean="0">
                                    <a:solidFill>
                                      <a:srgbClr val="800000"/>
                                    </a:solidFill>
                                    <a:latin typeface="Cambria Math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80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  <m:t>27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  <m:t>64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solidFill>
                              <a:srgbClr val="800000"/>
                            </a:solidFill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8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27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b="1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  <m:t>2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  <m:t>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solidFill>
                              <a:srgbClr val="800000"/>
                            </a:solidFill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10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11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  <m:t>1 000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  <m:t>1 331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solidFill>
                              <a:srgbClr val="800000"/>
                            </a:solidFill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800" b="0" i="1" smtClean="0">
                                    <a:latin typeface="Cambria Math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216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512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800" b="0" i="1" smtClean="0">
                                    <a:solidFill>
                                      <a:srgbClr val="800000"/>
                                    </a:solidFill>
                                    <a:latin typeface="Cambria Math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80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  <m:t>6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solidFill>
                                          <a:srgbClr val="800000"/>
                                        </a:solidFill>
                                        <a:latin typeface="Cambria Math"/>
                                      </a:rPr>
                                      <m:t>8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solidFill>
                              <a:srgbClr val="800000"/>
                            </a:solidFill>
                          </a:endParaRPr>
                        </a:p>
                      </a:txBody>
                      <a:tcPr anchor="ctr"/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2" name="Tabulka 1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a14="http://schemas.microsoft.com/office/drawing/2010/main" xmlns="" xmlns:p14="http://schemas.microsoft.com/office/powerpoint/2010/main" val="3201217417"/>
                  </p:ext>
                </p:extLst>
              </p:nvPr>
            </p:nvGraphicFramePr>
            <p:xfrm>
              <a:off x="1004796" y="1268760"/>
              <a:ext cx="7134408" cy="460851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767004"/>
                    <a:gridCol w="1800200"/>
                    <a:gridCol w="1783602"/>
                    <a:gridCol w="1783602"/>
                  </a:tblGrid>
                  <a:tr h="658359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345" r="-303793" b="-6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98644" r="-198644" b="-6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200000" r="-100000" b="-6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301027" r="-342" b="-600926"/>
                          </a:stretch>
                        </a:blipFill>
                      </a:tcPr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345" t="-100000" r="-303793" b="-5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98644" t="-100000" r="-198644" b="-5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200000" t="-100000" r="-100000" b="-5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301027" t="-100000" r="-342" b="-500926"/>
                          </a:stretch>
                        </a:blipFill>
                      </a:tcPr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345" t="-200000" r="-303793" b="-4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98644" t="-200000" r="-198644" b="-4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200000" t="-200000" r="-100000" b="-4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301027" t="-200000" r="-342" b="-400926"/>
                          </a:stretch>
                        </a:blipFill>
                      </a:tcPr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345" t="-300000" r="-303793" b="-3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98644" t="-300000" r="-198644" b="-3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200000" t="-300000" r="-100000" b="-3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301027" t="-300000" r="-342" b="-300926"/>
                          </a:stretch>
                        </a:blipFill>
                      </a:tcPr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345" t="-400000" r="-303793" b="-2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98644" t="-400000" r="-198644" b="-2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200000" t="-400000" r="-100000" b="-2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301027" t="-400000" r="-342" b="-200926"/>
                          </a:stretch>
                        </a:blipFill>
                      </a:tcPr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345" t="-500000" r="-303793" b="-1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98644" t="-500000" r="-198644" b="-1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200000" t="-500000" r="-100000" b="-1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301027" t="-500000" r="-342" b="-100926"/>
                          </a:stretch>
                        </a:blipFill>
                      </a:tcPr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345" t="-600000" r="-303793" b="-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98644" t="-600000" r="-198644" b="-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200000" t="-600000" r="-100000" b="-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301027" t="-600000" r="-342" b="-926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6" name="Tlačítko akce: Dopředu nebo Další 5">
            <a:hlinkClick r:id="rId4" action="ppaction://hlinksldjump" highlightClick="1"/>
          </p:cNvPr>
          <p:cNvSpPr/>
          <p:nvPr/>
        </p:nvSpPr>
        <p:spPr>
          <a:xfrm>
            <a:off x="8429652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Zpět nebo Předchozí 7">
            <a:hlinkClick r:id="" action="ppaction://hlinkshowjump?jump=previousslide" highlightClick="1"/>
          </p:cNvPr>
          <p:cNvSpPr/>
          <p:nvPr/>
        </p:nvSpPr>
        <p:spPr>
          <a:xfrm>
            <a:off x="7929586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5929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714356"/>
            <a:ext cx="33407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Vyhledej v tabulkách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graphicFrame>
            <p:nvGraphicFramePr>
              <p:cNvPr id="3" name="Tabulka 2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371965587"/>
                  </p:ext>
                </p:extLst>
              </p:nvPr>
            </p:nvGraphicFramePr>
            <p:xfrm>
              <a:off x="1004796" y="1268760"/>
              <a:ext cx="7134408" cy="460851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767004"/>
                    <a:gridCol w="1800200"/>
                    <a:gridCol w="1783602"/>
                    <a:gridCol w="1783602"/>
                  </a:tblGrid>
                  <a:tr h="658359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1" i="1" dirty="0" smtClean="0">
                                    <a:latin typeface="Cambria Math"/>
                                    <a:ea typeface="Cambria Math" pitchFamily="18" charset="0"/>
                                  </a:rPr>
                                  <m:t>𝒂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cs-CZ" i="1" smtClean="0">
                                        <a:latin typeface="Cambria Math"/>
                                        <a:ea typeface="Cambria Math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1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𝒂</m:t>
                                    </m:r>
                                  </m:e>
                                  <m:sup>
                                    <m:r>
                                      <a:rPr lang="cs-CZ" b="1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𝟑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"/>
                              </m:oMathParaPr>
                              <m:oMath xmlns:m="http://schemas.openxmlformats.org/officeDocument/2006/math">
                                <m:r>
                                  <a:rPr lang="cs-CZ" b="1" i="1" dirty="0" smtClean="0">
                                    <a:latin typeface="Cambria Math"/>
                                    <a:ea typeface="Cambria Math" pitchFamily="18" charset="0"/>
                                  </a:rPr>
                                  <m:t>𝒃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ad>
                                  <m:radPr>
                                    <m:ctrlPr>
                                      <a:rPr lang="cs-CZ" i="1" smtClean="0">
                                        <a:latin typeface="Cambria Math"/>
                                        <a:ea typeface="Cambria Math" pitchFamily="18" charset="0"/>
                                      </a:rPr>
                                    </m:ctrlPr>
                                  </m:radPr>
                                  <m:deg>
                                    <m:r>
                                      <m:rPr>
                                        <m:brk m:alnAt="7"/>
                                      </m:rPr>
                                      <a:rPr lang="cs-CZ" b="1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𝟑</m:t>
                                    </m:r>
                                  </m:deg>
                                  <m:e>
                                    <m:r>
                                      <a:rPr lang="cs-CZ" b="1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𝒃</m:t>
                                    </m:r>
                                  </m:e>
                                </m:rad>
                              </m:oMath>
                            </m:oMathPara>
                          </a14:m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1,34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12,23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20,5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0,58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630,4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0,006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0,47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87,92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7,61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87,4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28,77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5,3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3" name="Tabulka 2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="" xmlns:p14="http://schemas.microsoft.com/office/powerpoint/2010/main" xmlns:a14="http://schemas.microsoft.com/office/drawing/2010/main" val="1371965587"/>
                  </p:ext>
                </p:extLst>
              </p:nvPr>
            </p:nvGraphicFramePr>
            <p:xfrm>
              <a:off x="1004796" y="1268760"/>
              <a:ext cx="7134408" cy="460851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767004"/>
                    <a:gridCol w="1800200"/>
                    <a:gridCol w="1783602"/>
                    <a:gridCol w="1783602"/>
                  </a:tblGrid>
                  <a:tr h="658359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345" r="-303793" b="-6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98644" r="-198644" b="-6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200000" r="-100000" b="-6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301027" r="-342" b="-600926"/>
                          </a:stretch>
                        </a:blipFill>
                      </a:tcPr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1,34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12,23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20,5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0,58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630,4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0,006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0,47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87,92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7,61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87,4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28,77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5,3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1800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</a:tbl>
              </a:graphicData>
            </a:graphic>
          </p:graphicFrame>
        </mc:Fallback>
      </mc:AlternateContent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429652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Zpět nebo Předchozí 6">
            <a:hlinkClick r:id="" action="ppaction://hlinkshowjump?jump=previousslide" highlightClick="1"/>
          </p:cNvPr>
          <p:cNvSpPr/>
          <p:nvPr/>
        </p:nvSpPr>
        <p:spPr>
          <a:xfrm>
            <a:off x="7929586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9693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714356"/>
            <a:ext cx="47947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Vyhledej v tabulkách - výsledky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graphicFrame>
            <p:nvGraphicFramePr>
              <p:cNvPr id="3" name="Tabulka 2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521462432"/>
                  </p:ext>
                </p:extLst>
              </p:nvPr>
            </p:nvGraphicFramePr>
            <p:xfrm>
              <a:off x="1004796" y="1268760"/>
              <a:ext cx="7134408" cy="460851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767004"/>
                    <a:gridCol w="1800200"/>
                    <a:gridCol w="1783602"/>
                    <a:gridCol w="1783602"/>
                  </a:tblGrid>
                  <a:tr h="658359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1" i="1" dirty="0" smtClean="0">
                                    <a:latin typeface="Cambria Math"/>
                                    <a:ea typeface="Cambria Math" pitchFamily="18" charset="0"/>
                                  </a:rPr>
                                  <m:t>𝒂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cs-CZ" i="1" smtClean="0">
                                        <a:latin typeface="Cambria Math"/>
                                        <a:ea typeface="Cambria Math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1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𝒂</m:t>
                                    </m:r>
                                  </m:e>
                                  <m:sup>
                                    <m:r>
                                      <a:rPr lang="cs-CZ" b="1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𝟑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"/>
                              </m:oMathParaPr>
                              <m:oMath xmlns:m="http://schemas.openxmlformats.org/officeDocument/2006/math">
                                <m:r>
                                  <a:rPr lang="cs-CZ" b="1" i="1" dirty="0" smtClean="0">
                                    <a:latin typeface="Cambria Math"/>
                                    <a:ea typeface="Cambria Math" pitchFamily="18" charset="0"/>
                                  </a:rPr>
                                  <m:t>𝒃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ad>
                                  <m:radPr>
                                    <m:ctrlPr>
                                      <a:rPr lang="cs-CZ" i="1" smtClean="0">
                                        <a:latin typeface="Cambria Math"/>
                                        <a:ea typeface="Cambria Math" pitchFamily="18" charset="0"/>
                                      </a:rPr>
                                    </m:ctrlPr>
                                  </m:radPr>
                                  <m:deg>
                                    <m:r>
                                      <m:rPr>
                                        <m:brk m:alnAt="7"/>
                                      </m:rPr>
                                      <a:rPr lang="cs-CZ" b="1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𝟑</m:t>
                                    </m:r>
                                  </m:deg>
                                  <m:e>
                                    <m:r>
                                      <a:rPr lang="cs-CZ" b="1" i="1" smtClean="0">
                                        <a:latin typeface="Cambria Math" pitchFamily="18" charset="0"/>
                                        <a:ea typeface="Cambria Math" pitchFamily="18" charset="0"/>
                                      </a:rPr>
                                      <m:t>𝒃</m:t>
                                    </m:r>
                                  </m:e>
                                </m:rad>
                              </m:oMath>
                            </m:oMathPara>
                          </a14:m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1,34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rgbClr val="800000"/>
                              </a:solidFill>
                              <a:latin typeface="Cambria" pitchFamily="18" charset="0"/>
                              <a:ea typeface="Cambria Math" pitchFamily="18" charset="0"/>
                            </a:rPr>
                            <a:t>2,406 104</a:t>
                          </a:r>
                          <a:endParaRPr lang="cs-CZ" dirty="0">
                            <a:solidFill>
                              <a:srgbClr val="800000"/>
                            </a:solidFill>
                            <a:latin typeface="Cambria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12,23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rgbClr val="800000"/>
                              </a:solidFill>
                              <a:latin typeface="Cambria" pitchFamily="18" charset="0"/>
                              <a:ea typeface="Cambria Math" pitchFamily="18" charset="0"/>
                            </a:rPr>
                            <a:t>2,29</a:t>
                          </a:r>
                          <a:endParaRPr lang="cs-CZ" dirty="0">
                            <a:solidFill>
                              <a:srgbClr val="800000"/>
                            </a:solidFill>
                            <a:latin typeface="Cambria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20,5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rgbClr val="800000"/>
                              </a:solidFill>
                              <a:latin typeface="Cambria" pitchFamily="18" charset="0"/>
                              <a:ea typeface="Cambria Math" pitchFamily="18" charset="0"/>
                            </a:rPr>
                            <a:t>8 615,125</a:t>
                          </a:r>
                          <a:endParaRPr lang="cs-CZ" dirty="0">
                            <a:solidFill>
                              <a:srgbClr val="800000"/>
                            </a:solidFill>
                            <a:latin typeface="Cambria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0,58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rgbClr val="800000"/>
                              </a:solidFill>
                              <a:latin typeface="Cambria" pitchFamily="18" charset="0"/>
                              <a:ea typeface="Cambria Math" pitchFamily="18" charset="0"/>
                            </a:rPr>
                            <a:t>0,834</a:t>
                          </a:r>
                          <a:endParaRPr lang="cs-CZ" dirty="0">
                            <a:solidFill>
                              <a:srgbClr val="800000"/>
                            </a:solidFill>
                            <a:latin typeface="Cambria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630,4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rgbClr val="800000"/>
                              </a:solidFill>
                              <a:latin typeface="Cambria" pitchFamily="18" charset="0"/>
                              <a:ea typeface="Cambria Math" pitchFamily="18" charset="0"/>
                            </a:rPr>
                            <a:t>250 047 000</a:t>
                          </a:r>
                          <a:endParaRPr lang="cs-CZ" dirty="0">
                            <a:solidFill>
                              <a:srgbClr val="800000"/>
                            </a:solidFill>
                            <a:latin typeface="Cambria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0,006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rgbClr val="800000"/>
                              </a:solidFill>
                              <a:latin typeface="Cambria" pitchFamily="18" charset="0"/>
                              <a:ea typeface="Cambria Math" pitchFamily="18" charset="0"/>
                            </a:rPr>
                            <a:t>0,182</a:t>
                          </a:r>
                          <a:endParaRPr lang="cs-CZ" dirty="0">
                            <a:solidFill>
                              <a:srgbClr val="800000"/>
                            </a:solidFill>
                            <a:latin typeface="Cambria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0,47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rgbClr val="800000"/>
                              </a:solidFill>
                              <a:latin typeface="Cambria" pitchFamily="18" charset="0"/>
                              <a:ea typeface="Cambria Math" pitchFamily="18" charset="0"/>
                            </a:rPr>
                            <a:t>0,103 823</a:t>
                          </a:r>
                          <a:endParaRPr lang="cs-CZ" dirty="0">
                            <a:solidFill>
                              <a:srgbClr val="800000"/>
                            </a:solidFill>
                            <a:latin typeface="Cambria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87,92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rgbClr val="800000"/>
                              </a:solidFill>
                              <a:latin typeface="Cambria" pitchFamily="18" charset="0"/>
                              <a:ea typeface="Cambria Math" pitchFamily="18" charset="0"/>
                            </a:rPr>
                            <a:t>4,45</a:t>
                          </a:r>
                          <a:endParaRPr lang="cs-CZ" dirty="0">
                            <a:solidFill>
                              <a:srgbClr val="800000"/>
                            </a:solidFill>
                            <a:latin typeface="Cambria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7,61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rgbClr val="800000"/>
                              </a:solidFill>
                              <a:latin typeface="Cambria" pitchFamily="18" charset="0"/>
                              <a:ea typeface="Cambria Math" pitchFamily="18" charset="0"/>
                            </a:rPr>
                            <a:t>440,711 081</a:t>
                          </a:r>
                          <a:endParaRPr lang="cs-CZ" dirty="0">
                            <a:solidFill>
                              <a:srgbClr val="800000"/>
                            </a:solidFill>
                            <a:latin typeface="Cambria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87,4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rgbClr val="800000"/>
                              </a:solidFill>
                              <a:latin typeface="Cambria" pitchFamily="18" charset="0"/>
                              <a:ea typeface="Cambria Math" pitchFamily="18" charset="0"/>
                            </a:rPr>
                            <a:t>4,43</a:t>
                          </a:r>
                          <a:endParaRPr lang="cs-CZ" dirty="0">
                            <a:solidFill>
                              <a:srgbClr val="800000"/>
                            </a:solidFill>
                            <a:latin typeface="Cambria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28,77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rgbClr val="800000"/>
                              </a:solidFill>
                              <a:latin typeface="Cambria" pitchFamily="18" charset="0"/>
                              <a:ea typeface="Cambria Math" pitchFamily="18" charset="0"/>
                            </a:rPr>
                            <a:t>23 887,872</a:t>
                          </a:r>
                          <a:endParaRPr lang="cs-CZ" dirty="0">
                            <a:solidFill>
                              <a:srgbClr val="800000"/>
                            </a:solidFill>
                            <a:latin typeface="Cambria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5,3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rgbClr val="800000"/>
                              </a:solidFill>
                              <a:latin typeface="Cambria" pitchFamily="18" charset="0"/>
                              <a:ea typeface="Cambria Math" pitchFamily="18" charset="0"/>
                            </a:rPr>
                            <a:t>1,71</a:t>
                          </a:r>
                          <a:endParaRPr lang="cs-CZ" dirty="0">
                            <a:solidFill>
                              <a:srgbClr val="800000"/>
                            </a:solidFill>
                            <a:latin typeface="Cambria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3" name="Tabulka 2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="" xmlns:p14="http://schemas.microsoft.com/office/powerpoint/2010/main" xmlns:a14="http://schemas.microsoft.com/office/drawing/2010/main" val="2521462432"/>
                  </p:ext>
                </p:extLst>
              </p:nvPr>
            </p:nvGraphicFramePr>
            <p:xfrm>
              <a:off x="1004796" y="1268760"/>
              <a:ext cx="7134408" cy="460851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767004"/>
                    <a:gridCol w="1800200"/>
                    <a:gridCol w="1783602"/>
                    <a:gridCol w="1783602"/>
                  </a:tblGrid>
                  <a:tr h="658359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345" r="-303793" b="-6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98644" r="-198644" b="-6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200000" r="-100000" b="-6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3"/>
                          <a:stretch>
                            <a:fillRect l="-301027" r="-342" b="-600926"/>
                          </a:stretch>
                        </a:blipFill>
                      </a:tcPr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1,34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rgbClr val="800000"/>
                              </a:solidFill>
                              <a:latin typeface="Cambria" pitchFamily="18" charset="0"/>
                              <a:ea typeface="Cambria Math" pitchFamily="18" charset="0"/>
                            </a:rPr>
                            <a:t>2,406 104</a:t>
                          </a:r>
                          <a:endParaRPr lang="cs-CZ" dirty="0">
                            <a:solidFill>
                              <a:srgbClr val="800000"/>
                            </a:solidFill>
                            <a:latin typeface="Cambria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12,23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rgbClr val="800000"/>
                              </a:solidFill>
                              <a:latin typeface="Cambria" pitchFamily="18" charset="0"/>
                              <a:ea typeface="Cambria Math" pitchFamily="18" charset="0"/>
                            </a:rPr>
                            <a:t>2,29</a:t>
                          </a:r>
                          <a:endParaRPr lang="cs-CZ" dirty="0">
                            <a:solidFill>
                              <a:srgbClr val="800000"/>
                            </a:solidFill>
                            <a:latin typeface="Cambria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20,5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rgbClr val="800000"/>
                              </a:solidFill>
                              <a:latin typeface="Cambria" pitchFamily="18" charset="0"/>
                              <a:ea typeface="Cambria Math" pitchFamily="18" charset="0"/>
                            </a:rPr>
                            <a:t>8 615,125</a:t>
                          </a:r>
                          <a:endParaRPr lang="cs-CZ" dirty="0">
                            <a:solidFill>
                              <a:srgbClr val="800000"/>
                            </a:solidFill>
                            <a:latin typeface="Cambria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0,58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rgbClr val="800000"/>
                              </a:solidFill>
                              <a:latin typeface="Cambria" pitchFamily="18" charset="0"/>
                              <a:ea typeface="Cambria Math" pitchFamily="18" charset="0"/>
                            </a:rPr>
                            <a:t>0,834</a:t>
                          </a:r>
                          <a:endParaRPr lang="cs-CZ" dirty="0">
                            <a:solidFill>
                              <a:srgbClr val="800000"/>
                            </a:solidFill>
                            <a:latin typeface="Cambria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630,4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rgbClr val="800000"/>
                              </a:solidFill>
                              <a:latin typeface="Cambria" pitchFamily="18" charset="0"/>
                              <a:ea typeface="Cambria Math" pitchFamily="18" charset="0"/>
                            </a:rPr>
                            <a:t>250 047 000</a:t>
                          </a:r>
                          <a:endParaRPr lang="cs-CZ" dirty="0">
                            <a:solidFill>
                              <a:srgbClr val="800000"/>
                            </a:solidFill>
                            <a:latin typeface="Cambria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0,006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rgbClr val="800000"/>
                              </a:solidFill>
                              <a:latin typeface="Cambria" pitchFamily="18" charset="0"/>
                              <a:ea typeface="Cambria Math" pitchFamily="18" charset="0"/>
                            </a:rPr>
                            <a:t>0,182</a:t>
                          </a:r>
                          <a:endParaRPr lang="cs-CZ" dirty="0">
                            <a:solidFill>
                              <a:srgbClr val="800000"/>
                            </a:solidFill>
                            <a:latin typeface="Cambria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0,47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rgbClr val="800000"/>
                              </a:solidFill>
                              <a:latin typeface="Cambria" pitchFamily="18" charset="0"/>
                              <a:ea typeface="Cambria Math" pitchFamily="18" charset="0"/>
                            </a:rPr>
                            <a:t>0,103 823</a:t>
                          </a:r>
                          <a:endParaRPr lang="cs-CZ" dirty="0">
                            <a:solidFill>
                              <a:srgbClr val="800000"/>
                            </a:solidFill>
                            <a:latin typeface="Cambria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87,92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rgbClr val="800000"/>
                              </a:solidFill>
                              <a:latin typeface="Cambria" pitchFamily="18" charset="0"/>
                              <a:ea typeface="Cambria Math" pitchFamily="18" charset="0"/>
                            </a:rPr>
                            <a:t>4,45</a:t>
                          </a:r>
                          <a:endParaRPr lang="cs-CZ" dirty="0">
                            <a:solidFill>
                              <a:srgbClr val="800000"/>
                            </a:solidFill>
                            <a:latin typeface="Cambria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7,61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rgbClr val="800000"/>
                              </a:solidFill>
                              <a:latin typeface="Cambria" pitchFamily="18" charset="0"/>
                              <a:ea typeface="Cambria Math" pitchFamily="18" charset="0"/>
                            </a:rPr>
                            <a:t>440,711 081</a:t>
                          </a:r>
                          <a:endParaRPr lang="cs-CZ" dirty="0">
                            <a:solidFill>
                              <a:srgbClr val="800000"/>
                            </a:solidFill>
                            <a:latin typeface="Cambria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87,4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rgbClr val="800000"/>
                              </a:solidFill>
                              <a:latin typeface="Cambria" pitchFamily="18" charset="0"/>
                              <a:ea typeface="Cambria Math" pitchFamily="18" charset="0"/>
                            </a:rPr>
                            <a:t>4,43</a:t>
                          </a:r>
                          <a:endParaRPr lang="cs-CZ" dirty="0">
                            <a:solidFill>
                              <a:srgbClr val="800000"/>
                            </a:solidFill>
                            <a:latin typeface="Cambria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  <a:tr h="65835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28,77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rgbClr val="800000"/>
                              </a:solidFill>
                              <a:latin typeface="Cambria" pitchFamily="18" charset="0"/>
                              <a:ea typeface="Cambria Math" pitchFamily="18" charset="0"/>
                            </a:rPr>
                            <a:t>23 887,872</a:t>
                          </a:r>
                          <a:endParaRPr lang="cs-CZ" dirty="0">
                            <a:solidFill>
                              <a:srgbClr val="800000"/>
                            </a:solidFill>
                            <a:latin typeface="Cambria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latin typeface="Cambria Math" pitchFamily="18" charset="0"/>
                              <a:ea typeface="Cambria Math" pitchFamily="18" charset="0"/>
                            </a:rPr>
                            <a:t>5,3</a:t>
                          </a:r>
                          <a:endParaRPr lang="cs-CZ" dirty="0">
                            <a:latin typeface="Cambria Math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rgbClr val="800000"/>
                              </a:solidFill>
                              <a:latin typeface="Cambria" pitchFamily="18" charset="0"/>
                              <a:ea typeface="Cambria Math" pitchFamily="18" charset="0"/>
                            </a:rPr>
                            <a:t>1,71</a:t>
                          </a:r>
                          <a:endParaRPr lang="cs-CZ" dirty="0">
                            <a:solidFill>
                              <a:srgbClr val="800000"/>
                            </a:solidFill>
                            <a:latin typeface="Cambria" pitchFamily="18" charset="0"/>
                            <a:ea typeface="Cambria Math" pitchFamily="18" charset="0"/>
                          </a:endParaRPr>
                        </a:p>
                      </a:txBody>
                      <a:tcPr anchor="ctr"/>
                    </a:tc>
                  </a:tr>
                </a:tbl>
              </a:graphicData>
            </a:graphic>
          </p:graphicFrame>
        </mc:Fallback>
      </mc:AlternateContent>
      <p:sp>
        <p:nvSpPr>
          <p:cNvPr id="8" name="Tlačítko akce: Zpět nebo Předchozí 7">
            <a:hlinkClick r:id="" action="ppaction://hlinkshowjump?jump=previousslide" highlightClick="1"/>
          </p:cNvPr>
          <p:cNvSpPr/>
          <p:nvPr/>
        </p:nvSpPr>
        <p:spPr>
          <a:xfrm>
            <a:off x="7929586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4998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142984"/>
            <a:ext cx="8229600" cy="1066800"/>
          </a:xfrm>
        </p:spPr>
        <p:txBody>
          <a:bodyPr>
            <a:normAutofit/>
          </a:bodyPr>
          <a:lstStyle/>
          <a:p>
            <a:r>
              <a:rPr lang="cs-CZ" dirty="0" smtClean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800000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Citace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Text: vlastní autorské dílo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325</TotalTime>
  <Words>234</Words>
  <Application>Microsoft Office PowerPoint</Application>
  <PresentationFormat>Předvádění na obrazovce (4:3)</PresentationFormat>
  <Paragraphs>73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Urbanistický</vt:lpstr>
      <vt:lpstr>Snímek 1</vt:lpstr>
      <vt:lpstr>Anotace</vt:lpstr>
      <vt:lpstr>Třetí mocnina  a odmocnina </vt:lpstr>
      <vt:lpstr>Třetí mocnina</vt:lpstr>
      <vt:lpstr>Třetí odmocnina</vt:lpstr>
      <vt:lpstr>Snímek 6</vt:lpstr>
      <vt:lpstr>Snímek 7</vt:lpstr>
      <vt:lpstr>Snímek 8</vt:lpstr>
      <vt:lpstr>Snímek 9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</dc:title>
  <dc:creator>user</dc:creator>
  <cp:lastModifiedBy>ZŠ Uh.Ostroh</cp:lastModifiedBy>
  <cp:revision>45</cp:revision>
  <dcterms:created xsi:type="dcterms:W3CDTF">2011-05-14T09:27:52Z</dcterms:created>
  <dcterms:modified xsi:type="dcterms:W3CDTF">2011-11-03T11:39:38Z</dcterms:modified>
</cp:coreProperties>
</file>