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58" r:id="rId3"/>
    <p:sldId id="260" r:id="rId4"/>
    <p:sldId id="259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36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Bc. Leona Vejrostová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VY_32_INOVACE_19_13_ Dělení des. </a:t>
          </a:r>
          <a:r>
            <a:rPr lang="cs-CZ" sz="1200" baseline="0" dirty="0" smtClean="0"/>
            <a:t>čísla </a:t>
          </a:r>
          <a:r>
            <a:rPr lang="cs-CZ" sz="1200" baseline="0" dirty="0" smtClean="0"/>
            <a:t>čísly 10,100,1 000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Matematika </a:t>
          </a:r>
          <a:r>
            <a:rPr lang="cs-CZ" sz="1200" dirty="0" smtClean="0"/>
            <a:t> 5.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C770DB8-DD14-4511-AA94-B303A5141549}" type="presOf" srcId="{A4836DAF-3E6B-4198-A089-B3C0D0384F2B}" destId="{36B74B1E-3C18-4C06-BA03-CB2EB266F8FF}" srcOrd="1" destOrd="0" presId="urn:microsoft.com/office/officeart/2005/8/layout/target3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BC6779A3-3CF5-4233-9910-EBEDFEC5E6BD}" type="presOf" srcId="{ABD4D77B-BA54-4DFB-A762-4C734220F9AA}" destId="{A6703DA5-6D74-4C8B-9C82-31DC93531BC2}" srcOrd="1" destOrd="0" presId="urn:microsoft.com/office/officeart/2005/8/layout/target3"/>
    <dgm:cxn modelId="{C64B1308-3CFA-45F1-A001-8022357D8C55}" type="presOf" srcId="{DAAD5A11-3EBC-47AE-AB1C-4F1B938732A7}" destId="{2D933DCE-BBEA-46A5-98BC-CA41A7DBB761}" srcOrd="0" destOrd="0" presId="urn:microsoft.com/office/officeart/2005/8/layout/target3"/>
    <dgm:cxn modelId="{69276506-6C65-402E-9F9E-87BF224270B3}" type="presOf" srcId="{ABD4D77B-BA54-4DFB-A762-4C734220F9AA}" destId="{AAB7E4A6-9D01-402C-9D7A-6D30767F0B58}" srcOrd="0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FE55C277-89A6-49C9-8F6B-46DE6E8F87DB}" type="presOf" srcId="{FFA013E9-5C5D-404D-8688-08171EA7A387}" destId="{E1DA18CB-4B0A-4D0C-9459-15C4B327891F}" srcOrd="0" destOrd="0" presId="urn:microsoft.com/office/officeart/2005/8/layout/target3"/>
    <dgm:cxn modelId="{FE8161BF-2EB1-4E71-80E1-7E4FF28CC06A}" type="presOf" srcId="{1D895EAB-76A7-41C6-9C6C-7D303AD4C23C}" destId="{94413E88-B296-45A5-9057-6B5765B63A8F}" srcOrd="1" destOrd="0" presId="urn:microsoft.com/office/officeart/2005/8/layout/target3"/>
    <dgm:cxn modelId="{9EC98D22-A5F8-4CFF-A6B7-19A9F3BC1D09}" type="presOf" srcId="{1D895EAB-76A7-41C6-9C6C-7D303AD4C23C}" destId="{347D85BD-7382-4413-9298-D06CC996458A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1757597A-F411-47EA-AD74-15ECF6952D16}" type="presOf" srcId="{A4836DAF-3E6B-4198-A089-B3C0D0384F2B}" destId="{4F0AD45D-7E6A-4C4A-90DF-90E27C4B175D}" srcOrd="0" destOrd="0" presId="urn:microsoft.com/office/officeart/2005/8/layout/target3"/>
    <dgm:cxn modelId="{21C90D60-5C52-43AC-8F02-9E3937040185}" type="presOf" srcId="{D9242A4C-F33A-42E2-BFA4-EC80805DCD32}" destId="{5A434D34-FA65-40B0-A4CE-3A1E2B14A215}" srcOrd="1" destOrd="0" presId="urn:microsoft.com/office/officeart/2005/8/layout/target3"/>
    <dgm:cxn modelId="{7DF8A681-3A76-4DE6-B226-E12097E6AA70}" type="presOf" srcId="{FFA013E9-5C5D-404D-8688-08171EA7A387}" destId="{359A210A-E8C9-4FD6-9BC7-434F4455A6B5}" srcOrd="1" destOrd="0" presId="urn:microsoft.com/office/officeart/2005/8/layout/target3"/>
    <dgm:cxn modelId="{135A5751-CCBE-4BD0-8D67-3F4BF12C2286}" type="presOf" srcId="{D9242A4C-F33A-42E2-BFA4-EC80805DCD32}" destId="{7DDB6D97-C311-42E1-B77C-B194BAE75773}" srcOrd="0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AC3C49F1-6821-4AB6-A9CB-0BDB642B417E}" type="presParOf" srcId="{2D933DCE-BBEA-46A5-98BC-CA41A7DBB761}" destId="{D3A73299-62A4-4767-8E25-C16133A0B902}" srcOrd="0" destOrd="0" presId="urn:microsoft.com/office/officeart/2005/8/layout/target3"/>
    <dgm:cxn modelId="{BCEBE705-6EC5-4410-9A11-6E5021C7CDFC}" type="presParOf" srcId="{2D933DCE-BBEA-46A5-98BC-CA41A7DBB761}" destId="{EE30B2AF-DDC9-42DB-9092-5595C6257A57}" srcOrd="1" destOrd="0" presId="urn:microsoft.com/office/officeart/2005/8/layout/target3"/>
    <dgm:cxn modelId="{77E63C7C-1760-49CB-ACE8-B684A7430846}" type="presParOf" srcId="{2D933DCE-BBEA-46A5-98BC-CA41A7DBB761}" destId="{E1DA18CB-4B0A-4D0C-9459-15C4B327891F}" srcOrd="2" destOrd="0" presId="urn:microsoft.com/office/officeart/2005/8/layout/target3"/>
    <dgm:cxn modelId="{8A95527A-3DFD-4918-9FB1-D91DA836CCF7}" type="presParOf" srcId="{2D933DCE-BBEA-46A5-98BC-CA41A7DBB761}" destId="{29996EEB-8589-4AED-9C98-E2204A026234}" srcOrd="3" destOrd="0" presId="urn:microsoft.com/office/officeart/2005/8/layout/target3"/>
    <dgm:cxn modelId="{E6765FFB-6A05-4FBA-A5A1-EBB912DCB65D}" type="presParOf" srcId="{2D933DCE-BBEA-46A5-98BC-CA41A7DBB761}" destId="{056AE7B2-579D-40D1-A57C-4E33BFED76BE}" srcOrd="4" destOrd="0" presId="urn:microsoft.com/office/officeart/2005/8/layout/target3"/>
    <dgm:cxn modelId="{EB70BB70-F4AC-41E3-8818-1C56EBDA1BCE}" type="presParOf" srcId="{2D933DCE-BBEA-46A5-98BC-CA41A7DBB761}" destId="{4F0AD45D-7E6A-4C4A-90DF-90E27C4B175D}" srcOrd="5" destOrd="0" presId="urn:microsoft.com/office/officeart/2005/8/layout/target3"/>
    <dgm:cxn modelId="{EA0668BF-0723-44CF-B5C4-BC18941E3E46}" type="presParOf" srcId="{2D933DCE-BBEA-46A5-98BC-CA41A7DBB761}" destId="{1804A346-BBD3-438B-AE0F-7BEBB1E2AF96}" srcOrd="6" destOrd="0" presId="urn:microsoft.com/office/officeart/2005/8/layout/target3"/>
    <dgm:cxn modelId="{44F5A1A7-BDCE-4E4E-89C0-C2491079A804}" type="presParOf" srcId="{2D933DCE-BBEA-46A5-98BC-CA41A7DBB761}" destId="{60CB9877-708D-4C64-AA73-CFD3F3076BC2}" srcOrd="7" destOrd="0" presId="urn:microsoft.com/office/officeart/2005/8/layout/target3"/>
    <dgm:cxn modelId="{57B90631-52FB-4B41-B9C9-3B08AB3D804B}" type="presParOf" srcId="{2D933DCE-BBEA-46A5-98BC-CA41A7DBB761}" destId="{347D85BD-7382-4413-9298-D06CC996458A}" srcOrd="8" destOrd="0" presId="urn:microsoft.com/office/officeart/2005/8/layout/target3"/>
    <dgm:cxn modelId="{ADDA3AE8-23C0-4BA6-A236-F0EFABDB2CF7}" type="presParOf" srcId="{2D933DCE-BBEA-46A5-98BC-CA41A7DBB761}" destId="{C4DD5B9C-4D9E-449D-A063-107A759DF3D1}" srcOrd="9" destOrd="0" presId="urn:microsoft.com/office/officeart/2005/8/layout/target3"/>
    <dgm:cxn modelId="{6B4EAFF6-E963-4CD9-817D-F3CAFA849D64}" type="presParOf" srcId="{2D933DCE-BBEA-46A5-98BC-CA41A7DBB761}" destId="{CD515E15-5457-47F2-8109-A2A59D66C930}" srcOrd="10" destOrd="0" presId="urn:microsoft.com/office/officeart/2005/8/layout/target3"/>
    <dgm:cxn modelId="{08B8C6B8-A977-470C-BFEE-BE191B3A0E96}" type="presParOf" srcId="{2D933DCE-BBEA-46A5-98BC-CA41A7DBB761}" destId="{7DDB6D97-C311-42E1-B77C-B194BAE75773}" srcOrd="11" destOrd="0" presId="urn:microsoft.com/office/officeart/2005/8/layout/target3"/>
    <dgm:cxn modelId="{9833885C-D9B0-4D74-A13A-6F6859A061A4}" type="presParOf" srcId="{2D933DCE-BBEA-46A5-98BC-CA41A7DBB761}" destId="{DE2B4424-17B1-4404-A13F-04051C43B79D}" srcOrd="12" destOrd="0" presId="urn:microsoft.com/office/officeart/2005/8/layout/target3"/>
    <dgm:cxn modelId="{3BA394C6-8522-4B3F-B2FF-40C087542EB7}" type="presParOf" srcId="{2D933DCE-BBEA-46A5-98BC-CA41A7DBB761}" destId="{555607BD-8A1D-4EBB-825A-8C74A1FB0FFC}" srcOrd="13" destOrd="0" presId="urn:microsoft.com/office/officeart/2005/8/layout/target3"/>
    <dgm:cxn modelId="{756376AC-35ED-4388-B4F0-665432AB9E5A}" type="presParOf" srcId="{2D933DCE-BBEA-46A5-98BC-CA41A7DBB761}" destId="{AAB7E4A6-9D01-402C-9D7A-6D30767F0B58}" srcOrd="14" destOrd="0" presId="urn:microsoft.com/office/officeart/2005/8/layout/target3"/>
    <dgm:cxn modelId="{16B5B08C-F7F9-4702-8BC9-DC6EBD198DD8}" type="presParOf" srcId="{2D933DCE-BBEA-46A5-98BC-CA41A7DBB761}" destId="{359A210A-E8C9-4FD6-9BC7-434F4455A6B5}" srcOrd="15" destOrd="0" presId="urn:microsoft.com/office/officeart/2005/8/layout/target3"/>
    <dgm:cxn modelId="{297DA915-9FD0-4B7E-BA6C-66A1D6608B75}" type="presParOf" srcId="{2D933DCE-BBEA-46A5-98BC-CA41A7DBB761}" destId="{36B74B1E-3C18-4C06-BA03-CB2EB266F8FF}" srcOrd="16" destOrd="0" presId="urn:microsoft.com/office/officeart/2005/8/layout/target3"/>
    <dgm:cxn modelId="{4D52F97F-52B3-4F51-A115-8437C5407D9E}" type="presParOf" srcId="{2D933DCE-BBEA-46A5-98BC-CA41A7DBB761}" destId="{94413E88-B296-45A5-9057-6B5765B63A8F}" srcOrd="17" destOrd="0" presId="urn:microsoft.com/office/officeart/2005/8/layout/target3"/>
    <dgm:cxn modelId="{4E0E2385-6EDA-4288-911D-0C58916CAD35}" type="presParOf" srcId="{2D933DCE-BBEA-46A5-98BC-CA41A7DBB761}" destId="{5A434D34-FA65-40B0-A4CE-3A1E2B14A215}" srcOrd="18" destOrd="0" presId="urn:microsoft.com/office/officeart/2005/8/layout/target3"/>
    <dgm:cxn modelId="{73B79EF4-6126-455D-8E68-A9EFC96E0680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Bc. Leona Vejrostová 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VY_32_INOVACE_19_13_ Dělení des. </a:t>
          </a:r>
          <a:r>
            <a:rPr lang="cs-CZ" sz="1200" kern="1200" baseline="0" dirty="0" smtClean="0"/>
            <a:t>čísla </a:t>
          </a:r>
          <a:r>
            <a:rPr lang="cs-CZ" sz="1200" kern="1200" baseline="0" dirty="0" smtClean="0"/>
            <a:t>čísly 10,100,1 000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36104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Matematika </a:t>
          </a:r>
          <a:r>
            <a:rPr lang="cs-CZ" sz="1200" kern="1200" dirty="0" smtClean="0"/>
            <a:t> 5. ročník  </a:t>
          </a:r>
          <a:endParaRPr lang="cs-CZ" sz="1200" kern="1200" dirty="0"/>
        </a:p>
      </dsp:txBody>
      <dsp:txXfrm>
        <a:off x="1005902" y="936104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010846-1559-4171-A05B-A24A9B052D03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27B358C-637C-485A-93CF-202CA6FCFE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47098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77F18-B1E9-4141-A3FB-C8DCE1BB2FE2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E934A-A483-45D4-A3B7-6136C19EBE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32817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77F18-B1E9-4141-A3FB-C8DCE1BB2FE2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E934A-A483-45D4-A3B7-6136C19EBE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12105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77F18-B1E9-4141-A3FB-C8DCE1BB2FE2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E934A-A483-45D4-A3B7-6136C19EBE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40009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77F18-B1E9-4141-A3FB-C8DCE1BB2FE2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E934A-A483-45D4-A3B7-6136C19EBE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69661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77F18-B1E9-4141-A3FB-C8DCE1BB2FE2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E934A-A483-45D4-A3B7-6136C19EBE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37067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77F18-B1E9-4141-A3FB-C8DCE1BB2FE2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E934A-A483-45D4-A3B7-6136C19EBE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02413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77F18-B1E9-4141-A3FB-C8DCE1BB2FE2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E934A-A483-45D4-A3B7-6136C19EBE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94039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77F18-B1E9-4141-A3FB-C8DCE1BB2FE2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E934A-A483-45D4-A3B7-6136C19EBE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27333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77F18-B1E9-4141-A3FB-C8DCE1BB2FE2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E934A-A483-45D4-A3B7-6136C19EBE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18264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77F18-B1E9-4141-A3FB-C8DCE1BB2FE2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E934A-A483-45D4-A3B7-6136C19EBE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15421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77F18-B1E9-4141-A3FB-C8DCE1BB2FE2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E934A-A483-45D4-A3B7-6136C19EBE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7053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777F18-B1E9-4141-A3FB-C8DCE1BB2FE2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CE934A-A483-45D4-A3B7-6136C19EBE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56551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81735447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98587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slouží jako doplněk učiva v rámci tématu Matematika a její aplikace.</a:t>
            </a:r>
          </a:p>
          <a:p>
            <a:r>
              <a:rPr lang="cs-CZ" dirty="0" smtClean="0"/>
              <a:t>Materiál slouží k procvičení učiva </a:t>
            </a:r>
            <a:r>
              <a:rPr lang="cs-CZ" b="1" u="sng" dirty="0" smtClean="0"/>
              <a:t>Dělení desetinného </a:t>
            </a:r>
            <a:r>
              <a:rPr lang="cs-CZ" b="1" u="sng" dirty="0"/>
              <a:t>č</a:t>
            </a:r>
            <a:r>
              <a:rPr lang="cs-CZ" b="1" u="sng" dirty="0" smtClean="0"/>
              <a:t>ísla čísly 10, 100, 1 000.</a:t>
            </a:r>
            <a:endParaRPr lang="cs-CZ" b="1" u="sng" dirty="0"/>
          </a:p>
          <a:p>
            <a:r>
              <a:rPr lang="cs-CZ" dirty="0" smtClean="0"/>
              <a:t>Vytvořeno jako DUM do předmětu matematika pro pátý ročník základní školy.</a:t>
            </a:r>
          </a:p>
          <a:p>
            <a:r>
              <a:rPr lang="cs-CZ" dirty="0" smtClean="0"/>
              <a:t>Materiál doporučuji prezentovat pomocí dataprojektoru.</a:t>
            </a:r>
          </a:p>
          <a:p>
            <a:r>
              <a:rPr lang="cs-CZ" dirty="0" smtClean="0"/>
              <a:t>Materiál byl vytvořen a pilotován ve druhém  pololetí školního roku 2012/2013.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89106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Pamatuj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dirty="0" smtClean="0"/>
              <a:t>Desetinné číslo dělíme číslem 10 tak, že desetinnou čárku tohoto čísla posuneme o jedno desetinné místo doleva.</a:t>
            </a:r>
          </a:p>
          <a:p>
            <a:pPr marL="0" indent="0">
              <a:buNone/>
            </a:pPr>
            <a:r>
              <a:rPr lang="cs-CZ" dirty="0" err="1" smtClean="0"/>
              <a:t>Př</a:t>
            </a:r>
            <a:r>
              <a:rPr lang="cs-CZ" dirty="0" smtClean="0"/>
              <a:t>: 34,5 : 10 = 3,45</a:t>
            </a:r>
          </a:p>
          <a:p>
            <a:pPr marL="0" indent="0">
              <a:buNone/>
            </a:pPr>
            <a:r>
              <a:rPr lang="cs-CZ" dirty="0" smtClean="0"/>
              <a:t>Desetinné číslo dělíme číslem 100 tak, že desetinnou čárku tohoto čísla posuneme o dvě desetinná místa doleva.</a:t>
            </a:r>
          </a:p>
          <a:p>
            <a:pPr marL="0" indent="0">
              <a:buNone/>
            </a:pPr>
            <a:r>
              <a:rPr lang="cs-CZ" dirty="0" err="1" smtClean="0"/>
              <a:t>Př</a:t>
            </a:r>
            <a:r>
              <a:rPr lang="cs-CZ" dirty="0" smtClean="0"/>
              <a:t>: 34,5 : 100 = 0,345</a:t>
            </a:r>
          </a:p>
          <a:p>
            <a:pPr marL="0" indent="0">
              <a:buNone/>
            </a:pPr>
            <a:r>
              <a:rPr lang="cs-CZ" dirty="0" smtClean="0"/>
              <a:t>Desetinné číslo dělíme číslem 1 000 tak, že desetinnou čárku tohoto čísla posuneme o tři desetinná místa doleva.</a:t>
            </a:r>
          </a:p>
          <a:p>
            <a:pPr marL="0" indent="0">
              <a:buNone/>
            </a:pPr>
            <a:r>
              <a:rPr lang="cs-CZ" dirty="0" err="1" smtClean="0"/>
              <a:t>Př</a:t>
            </a:r>
            <a:r>
              <a:rPr lang="cs-CZ" dirty="0" smtClean="0"/>
              <a:t>: 3451 : 1 000 = 3,451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338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tabulku.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41089791"/>
              </p:ext>
            </p:extLst>
          </p:nvPr>
        </p:nvGraphicFramePr>
        <p:xfrm>
          <a:off x="3203848" y="1556792"/>
          <a:ext cx="2088232" cy="51206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8823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3,9 : 10</a:t>
                      </a:r>
                      <a:r>
                        <a:rPr lang="cs-CZ" baseline="0" dirty="0" smtClean="0"/>
                        <a:t> =</a:t>
                      </a:r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54,8 : 100 =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0,09 : 10 =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678 : 1 000 =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7,3 : 100 =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567,34</a:t>
                      </a:r>
                      <a:r>
                        <a:rPr lang="cs-CZ" baseline="0" dirty="0" smtClean="0"/>
                        <a:t> : 10 =</a:t>
                      </a:r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1 025,5</a:t>
                      </a:r>
                      <a:r>
                        <a:rPr lang="cs-CZ" baseline="0" dirty="0" smtClean="0"/>
                        <a:t> : 1 000 =</a:t>
                      </a:r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67,9 : 10 =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85101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 a doplň do tabulky.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01745613"/>
              </p:ext>
            </p:extLst>
          </p:nvPr>
        </p:nvGraphicFramePr>
        <p:xfrm>
          <a:off x="457200" y="1600200"/>
          <a:ext cx="8229600" cy="38404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86408"/>
                <a:gridCol w="4899992"/>
                <a:gridCol w="27432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Deset mýdel stálo 56,70 Kč. Kolik stálo jedno mýdlo?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Sto čokolád stálo 1700 Kč. Kolik stála jedna čokoláda?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Za</a:t>
                      </a:r>
                      <a:r>
                        <a:rPr lang="cs-CZ" baseline="0" dirty="0" smtClean="0"/>
                        <a:t> 10 kg jablek zaplatila paní Nováková 175 Kč. Kolik korun zaplatila  za jeden kilogram jablek?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 prkna dlouhého  35 m bylo</a:t>
                      </a:r>
                      <a:r>
                        <a:rPr lang="cs-CZ" baseline="0" dirty="0" smtClean="0"/>
                        <a:t> nařezáno 10 stejně dlouhých parket. Vypočítej délku jedné parkety.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 hrnečků má hmotnost </a:t>
                      </a:r>
                      <a:r>
                        <a:rPr lang="cs-CZ" baseline="0" dirty="0" smtClean="0"/>
                        <a:t> 1</a:t>
                      </a:r>
                      <a:r>
                        <a:rPr lang="cs-CZ" dirty="0" smtClean="0"/>
                        <a:t>1,50 kg. Kolik váží jeden  hrneček?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Deset</a:t>
                      </a:r>
                      <a:r>
                        <a:rPr lang="cs-CZ" baseline="0" dirty="0" smtClean="0"/>
                        <a:t> králíků má hmotnost 28 kg. Vypočítej hmotnost jednoho králíka.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07794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Prázdné místo nahraď takovými dělenci, aby vzniklé zápisy dělení byly správné.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_____ : 10 = 0,78</a:t>
            </a:r>
          </a:p>
          <a:p>
            <a:pPr marL="0" indent="0">
              <a:buNone/>
            </a:pPr>
            <a:r>
              <a:rPr lang="cs-CZ" dirty="0" smtClean="0"/>
              <a:t>_____ : 10 = 1,54</a:t>
            </a:r>
          </a:p>
          <a:p>
            <a:pPr marL="0" indent="0">
              <a:buNone/>
            </a:pPr>
            <a:r>
              <a:rPr lang="cs-CZ" dirty="0" smtClean="0"/>
              <a:t>_____ : 10 = 0,07</a:t>
            </a:r>
          </a:p>
          <a:p>
            <a:pPr marL="0" indent="0">
              <a:buNone/>
            </a:pPr>
            <a:r>
              <a:rPr lang="cs-CZ" dirty="0" smtClean="0"/>
              <a:t>_____ : 10 = 4,65</a:t>
            </a:r>
          </a:p>
          <a:p>
            <a:pPr marL="0" indent="0">
              <a:buNone/>
            </a:pPr>
            <a:r>
              <a:rPr lang="cs-CZ" dirty="0" smtClean="0"/>
              <a:t>_____ : 100 = 67,67</a:t>
            </a:r>
          </a:p>
          <a:p>
            <a:pPr marL="0" indent="0">
              <a:buNone/>
            </a:pPr>
            <a:r>
              <a:rPr lang="cs-CZ" dirty="0" smtClean="0"/>
              <a:t>_____ : 100 = 0,008</a:t>
            </a:r>
          </a:p>
          <a:p>
            <a:pPr marL="0" indent="0">
              <a:buNone/>
            </a:pPr>
            <a:r>
              <a:rPr lang="cs-CZ" dirty="0" smtClean="0"/>
              <a:t>_____ : 100 = 345,2</a:t>
            </a:r>
          </a:p>
          <a:p>
            <a:pPr marL="0" indent="0">
              <a:buNone/>
            </a:pPr>
            <a:r>
              <a:rPr lang="cs-CZ" dirty="0" smtClean="0"/>
              <a:t>_____ : 100 = 123,6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6901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&gt;, &lt;, =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5,78 . 10_____578 : 100</a:t>
            </a:r>
          </a:p>
          <a:p>
            <a:r>
              <a:rPr lang="cs-CZ" dirty="0" smtClean="0"/>
              <a:t>7,8 : 10______87 : 10</a:t>
            </a:r>
          </a:p>
          <a:p>
            <a:r>
              <a:rPr lang="cs-CZ" dirty="0" smtClean="0"/>
              <a:t>0,33 . 100_____330 : 10</a:t>
            </a:r>
          </a:p>
          <a:p>
            <a:r>
              <a:rPr lang="cs-CZ" dirty="0" smtClean="0"/>
              <a:t>82 : 10______820 : 100</a:t>
            </a:r>
          </a:p>
          <a:p>
            <a:r>
              <a:rPr lang="cs-CZ" dirty="0" smtClean="0"/>
              <a:t>30,3 : 10_____0,303 . 100</a:t>
            </a:r>
          </a:p>
          <a:p>
            <a:r>
              <a:rPr lang="cs-CZ" dirty="0" smtClean="0"/>
              <a:t>327 : 100_____32,7 : 10</a:t>
            </a:r>
          </a:p>
          <a:p>
            <a:r>
              <a:rPr lang="cs-CZ" dirty="0" smtClean="0"/>
              <a:t>67,5 : 10_____ 675 : 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4144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Vypočítej.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10 </m:t>
                        </m:r>
                      </m:den>
                    </m:f>
                  </m:oMath>
                </a14:m>
                <a:r>
                  <a:rPr lang="cs-CZ" dirty="0" smtClean="0"/>
                  <a:t> z čísel : 45;  23,9;  675;  135,2;  78,8;  0,9</a:t>
                </a: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100</m:t>
                        </m:r>
                      </m:den>
                    </m:f>
                  </m:oMath>
                </a14:m>
                <a:r>
                  <a:rPr lang="cs-CZ" dirty="0" smtClean="0"/>
                  <a:t> z čísel : 67,45;  345;  768,89;  3 456;  0,7</a:t>
                </a: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1 000</m:t>
                        </m:r>
                      </m:den>
                    </m:f>
                  </m:oMath>
                </a14:m>
                <a:r>
                  <a:rPr lang="cs-CZ" dirty="0" smtClean="0"/>
                  <a:t> z čísel : 4 576;  435;  45,67;  </a:t>
                </a:r>
                <a:r>
                  <a:rPr lang="cs-CZ" smtClean="0"/>
                  <a:t>1 000;  2,34</a:t>
                </a:r>
                <a:endParaRPr lang="cs-CZ" dirty="0"/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523712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</TotalTime>
  <Words>510</Words>
  <Application>Microsoft Office PowerPoint</Application>
  <PresentationFormat>Předvádění na obrazovce (4:3)</PresentationFormat>
  <Paragraphs>65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Pamatuj</vt:lpstr>
      <vt:lpstr>Doplň tabulku.</vt:lpstr>
      <vt:lpstr>Vypočítej a doplň do tabulky.</vt:lpstr>
      <vt:lpstr>Prázdné místo nahraď takovými dělenci, aby vzniklé zápisy dělení byly správné.</vt:lpstr>
      <vt:lpstr>Doplň &gt;, &lt;, =</vt:lpstr>
      <vt:lpstr>Vypočítej.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Leona</dc:creator>
  <cp:lastModifiedBy>Leona</cp:lastModifiedBy>
  <cp:revision>7</cp:revision>
  <dcterms:created xsi:type="dcterms:W3CDTF">2013-03-11T16:58:58Z</dcterms:created>
  <dcterms:modified xsi:type="dcterms:W3CDTF">2013-03-15T15:06:56Z</dcterms:modified>
</cp:coreProperties>
</file>