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VY_32_INOVACE_19_14_ Násobení des. č. </a:t>
          </a:r>
          <a:r>
            <a:rPr lang="cs-CZ" sz="1200" baseline="0" dirty="0" err="1" smtClean="0"/>
            <a:t>jednocif</a:t>
          </a:r>
          <a:r>
            <a:rPr lang="cs-CZ" sz="1200" baseline="0" dirty="0" smtClean="0"/>
            <a:t>. </a:t>
          </a:r>
          <a:r>
            <a:rPr lang="cs-CZ" sz="1200" baseline="0" dirty="0" err="1" smtClean="0"/>
            <a:t>přir</a:t>
          </a:r>
          <a:r>
            <a:rPr lang="cs-CZ" sz="1200" baseline="0" dirty="0" smtClean="0"/>
            <a:t>. čísly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3AF16B-29BD-4AC9-90BC-0BB600DC9603}" type="presOf" srcId="{D9242A4C-F33A-42E2-BFA4-EC80805DCD32}" destId="{5A434D34-FA65-40B0-A4CE-3A1E2B14A215}" srcOrd="1" destOrd="0" presId="urn:microsoft.com/office/officeart/2005/8/layout/target3"/>
    <dgm:cxn modelId="{C7F35518-4003-4E68-9DED-71BF0475F708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F8976C2-5E6B-44EF-AE43-F8B02133493C}" type="presOf" srcId="{FFA013E9-5C5D-404D-8688-08171EA7A387}" destId="{359A210A-E8C9-4FD6-9BC7-434F4455A6B5}" srcOrd="1" destOrd="0" presId="urn:microsoft.com/office/officeart/2005/8/layout/target3"/>
    <dgm:cxn modelId="{59BB9C4C-451B-4D6A-A79F-C00BE96C556D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31BC0E1-7219-4D99-A59D-68A3E5EC95AD}" type="presOf" srcId="{FFA013E9-5C5D-404D-8688-08171EA7A387}" destId="{E1DA18CB-4B0A-4D0C-9459-15C4B327891F}" srcOrd="0" destOrd="0" presId="urn:microsoft.com/office/officeart/2005/8/layout/target3"/>
    <dgm:cxn modelId="{CD725700-3999-4ED7-9570-8741A586C50C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8164E42-C1F4-448F-804F-30E967741853}" type="presOf" srcId="{ABD4D77B-BA54-4DFB-A762-4C734220F9AA}" destId="{A6703DA5-6D74-4C8B-9C82-31DC93531BC2}" srcOrd="1" destOrd="0" presId="urn:microsoft.com/office/officeart/2005/8/layout/target3"/>
    <dgm:cxn modelId="{4A9F4905-2507-46BD-AE30-0672E8C29ADF}" type="presOf" srcId="{1D895EAB-76A7-41C6-9C6C-7D303AD4C23C}" destId="{94413E88-B296-45A5-9057-6B5765B63A8F}" srcOrd="1" destOrd="0" presId="urn:microsoft.com/office/officeart/2005/8/layout/target3"/>
    <dgm:cxn modelId="{39067FF6-727E-4445-8819-A6A4A173642E}" type="presOf" srcId="{DAAD5A11-3EBC-47AE-AB1C-4F1B938732A7}" destId="{2D933DCE-BBEA-46A5-98BC-CA41A7DBB761}" srcOrd="0" destOrd="0" presId="urn:microsoft.com/office/officeart/2005/8/layout/target3"/>
    <dgm:cxn modelId="{BEF12A48-D8B1-4CB5-8DBA-F99F0D5A624A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7D5BBAD-4D08-4BD6-87DE-3928A22AF58B}" type="presOf" srcId="{D9242A4C-F33A-42E2-BFA4-EC80805DCD32}" destId="{7DDB6D97-C311-42E1-B77C-B194BAE75773}" srcOrd="0" destOrd="0" presId="urn:microsoft.com/office/officeart/2005/8/layout/target3"/>
    <dgm:cxn modelId="{F3AD4E5B-2E58-4294-BC44-75B3C3CBD3F1}" type="presParOf" srcId="{2D933DCE-BBEA-46A5-98BC-CA41A7DBB761}" destId="{D3A73299-62A4-4767-8E25-C16133A0B902}" srcOrd="0" destOrd="0" presId="urn:microsoft.com/office/officeart/2005/8/layout/target3"/>
    <dgm:cxn modelId="{2D1A6BF4-E98B-4FA1-BBA3-D74A419DB52F}" type="presParOf" srcId="{2D933DCE-BBEA-46A5-98BC-CA41A7DBB761}" destId="{EE30B2AF-DDC9-42DB-9092-5595C6257A57}" srcOrd="1" destOrd="0" presId="urn:microsoft.com/office/officeart/2005/8/layout/target3"/>
    <dgm:cxn modelId="{DA5738CE-DFC4-493E-A942-04D5975B3BBB}" type="presParOf" srcId="{2D933DCE-BBEA-46A5-98BC-CA41A7DBB761}" destId="{E1DA18CB-4B0A-4D0C-9459-15C4B327891F}" srcOrd="2" destOrd="0" presId="urn:microsoft.com/office/officeart/2005/8/layout/target3"/>
    <dgm:cxn modelId="{0AFA038D-10A9-456A-876E-C304B6EAD7AD}" type="presParOf" srcId="{2D933DCE-BBEA-46A5-98BC-CA41A7DBB761}" destId="{29996EEB-8589-4AED-9C98-E2204A026234}" srcOrd="3" destOrd="0" presId="urn:microsoft.com/office/officeart/2005/8/layout/target3"/>
    <dgm:cxn modelId="{BF23CD3B-35BE-4442-8512-2B8398162A78}" type="presParOf" srcId="{2D933DCE-BBEA-46A5-98BC-CA41A7DBB761}" destId="{056AE7B2-579D-40D1-A57C-4E33BFED76BE}" srcOrd="4" destOrd="0" presId="urn:microsoft.com/office/officeart/2005/8/layout/target3"/>
    <dgm:cxn modelId="{638AA3C6-67BF-43C8-9349-F3A7D4FE509E}" type="presParOf" srcId="{2D933DCE-BBEA-46A5-98BC-CA41A7DBB761}" destId="{4F0AD45D-7E6A-4C4A-90DF-90E27C4B175D}" srcOrd="5" destOrd="0" presId="urn:microsoft.com/office/officeart/2005/8/layout/target3"/>
    <dgm:cxn modelId="{ADAF3A7F-EE51-41F8-ABD7-BFA1737E8649}" type="presParOf" srcId="{2D933DCE-BBEA-46A5-98BC-CA41A7DBB761}" destId="{1804A346-BBD3-438B-AE0F-7BEBB1E2AF96}" srcOrd="6" destOrd="0" presId="urn:microsoft.com/office/officeart/2005/8/layout/target3"/>
    <dgm:cxn modelId="{D1E85B7B-85C0-4289-900E-69A2114BDD4C}" type="presParOf" srcId="{2D933DCE-BBEA-46A5-98BC-CA41A7DBB761}" destId="{60CB9877-708D-4C64-AA73-CFD3F3076BC2}" srcOrd="7" destOrd="0" presId="urn:microsoft.com/office/officeart/2005/8/layout/target3"/>
    <dgm:cxn modelId="{044C210E-9E33-4497-A0B6-5B9B8B91D196}" type="presParOf" srcId="{2D933DCE-BBEA-46A5-98BC-CA41A7DBB761}" destId="{347D85BD-7382-4413-9298-D06CC996458A}" srcOrd="8" destOrd="0" presId="urn:microsoft.com/office/officeart/2005/8/layout/target3"/>
    <dgm:cxn modelId="{C7AA17FF-452C-444B-B2D7-0E3F0965D944}" type="presParOf" srcId="{2D933DCE-BBEA-46A5-98BC-CA41A7DBB761}" destId="{C4DD5B9C-4D9E-449D-A063-107A759DF3D1}" srcOrd="9" destOrd="0" presId="urn:microsoft.com/office/officeart/2005/8/layout/target3"/>
    <dgm:cxn modelId="{29E14487-8CC5-4739-B02A-7D949AA2880F}" type="presParOf" srcId="{2D933DCE-BBEA-46A5-98BC-CA41A7DBB761}" destId="{CD515E15-5457-47F2-8109-A2A59D66C930}" srcOrd="10" destOrd="0" presId="urn:microsoft.com/office/officeart/2005/8/layout/target3"/>
    <dgm:cxn modelId="{154987E0-429D-4B9C-B26A-9E99154D34E5}" type="presParOf" srcId="{2D933DCE-BBEA-46A5-98BC-CA41A7DBB761}" destId="{7DDB6D97-C311-42E1-B77C-B194BAE75773}" srcOrd="11" destOrd="0" presId="urn:microsoft.com/office/officeart/2005/8/layout/target3"/>
    <dgm:cxn modelId="{DFB142C4-B5CF-4F92-A1BC-6F3A68FAE567}" type="presParOf" srcId="{2D933DCE-BBEA-46A5-98BC-CA41A7DBB761}" destId="{DE2B4424-17B1-4404-A13F-04051C43B79D}" srcOrd="12" destOrd="0" presId="urn:microsoft.com/office/officeart/2005/8/layout/target3"/>
    <dgm:cxn modelId="{A1604688-17E7-49C3-A579-CCD13D8F5843}" type="presParOf" srcId="{2D933DCE-BBEA-46A5-98BC-CA41A7DBB761}" destId="{555607BD-8A1D-4EBB-825A-8C74A1FB0FFC}" srcOrd="13" destOrd="0" presId="urn:microsoft.com/office/officeart/2005/8/layout/target3"/>
    <dgm:cxn modelId="{2F8ACD8C-82B5-4553-A678-0F2F455B0BEF}" type="presParOf" srcId="{2D933DCE-BBEA-46A5-98BC-CA41A7DBB761}" destId="{AAB7E4A6-9D01-402C-9D7A-6D30767F0B58}" srcOrd="14" destOrd="0" presId="urn:microsoft.com/office/officeart/2005/8/layout/target3"/>
    <dgm:cxn modelId="{0C76CED0-74F9-4DEA-8C60-3856ACC5A4FD}" type="presParOf" srcId="{2D933DCE-BBEA-46A5-98BC-CA41A7DBB761}" destId="{359A210A-E8C9-4FD6-9BC7-434F4455A6B5}" srcOrd="15" destOrd="0" presId="urn:microsoft.com/office/officeart/2005/8/layout/target3"/>
    <dgm:cxn modelId="{F84EC26E-99B1-49F4-B960-10740A03E277}" type="presParOf" srcId="{2D933DCE-BBEA-46A5-98BC-CA41A7DBB761}" destId="{36B74B1E-3C18-4C06-BA03-CB2EB266F8FF}" srcOrd="16" destOrd="0" presId="urn:microsoft.com/office/officeart/2005/8/layout/target3"/>
    <dgm:cxn modelId="{7446343D-AD99-469B-B14D-4521037A4A91}" type="presParOf" srcId="{2D933DCE-BBEA-46A5-98BC-CA41A7DBB761}" destId="{94413E88-B296-45A5-9057-6B5765B63A8F}" srcOrd="17" destOrd="0" presId="urn:microsoft.com/office/officeart/2005/8/layout/target3"/>
    <dgm:cxn modelId="{E33D2227-6A27-4C2C-9A09-2E60494778EC}" type="presParOf" srcId="{2D933DCE-BBEA-46A5-98BC-CA41A7DBB761}" destId="{5A434D34-FA65-40B0-A4CE-3A1E2B14A215}" srcOrd="18" destOrd="0" presId="urn:microsoft.com/office/officeart/2005/8/layout/target3"/>
    <dgm:cxn modelId="{A24C9205-9958-4FBD-8366-89752238AE6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VY_32_INOVACE_19_14_ Násobení des. č. </a:t>
          </a:r>
          <a:r>
            <a:rPr lang="cs-CZ" sz="1200" kern="1200" baseline="0" dirty="0" err="1" smtClean="0"/>
            <a:t>jednocif</a:t>
          </a:r>
          <a:r>
            <a:rPr lang="cs-CZ" sz="1200" kern="1200" baseline="0" dirty="0" smtClean="0"/>
            <a:t>. </a:t>
          </a:r>
          <a:r>
            <a:rPr lang="cs-CZ" sz="1200" kern="1200" baseline="0" dirty="0" err="1" smtClean="0"/>
            <a:t>přir</a:t>
          </a:r>
          <a:r>
            <a:rPr lang="cs-CZ" sz="1200" kern="1200" baseline="0" dirty="0" smtClean="0"/>
            <a:t>. čísly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3ECA83-B1F7-406E-99DB-108071FA43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AB2A9-41F3-4953-9128-3A3D5CA591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64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646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64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655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47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56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50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083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0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922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693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715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68E69-AA1A-4136-A6FC-49C40CFD9B2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D33A1-B341-458F-8E34-D4D4ED5461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365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584182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867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desetinných </a:t>
            </a:r>
            <a:r>
              <a:rPr lang="cs-CZ" b="1" u="sng" smtClean="0"/>
              <a:t>čísel </a:t>
            </a:r>
            <a:r>
              <a:rPr lang="cs-CZ" b="1" u="sng" smtClean="0"/>
              <a:t>jednociferným přirozeným číslem.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320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 násobení desetinného čísla jednociferným přirozeným číslem postupujeme stejně jako při násobení dvou přirozených čísel. V součinu oddělíme tolik desetinných míst, kolik jich má desetinné číslo.</a:t>
            </a:r>
          </a:p>
          <a:p>
            <a:pPr marL="0" indent="0">
              <a:buNone/>
            </a:pPr>
            <a:r>
              <a:rPr lang="cs-CZ" dirty="0" smtClean="0"/>
              <a:t>př.:  28,72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.          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143,6 0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015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382081"/>
              </p:ext>
            </p:extLst>
          </p:nvPr>
        </p:nvGraphicFramePr>
        <p:xfrm>
          <a:off x="395536" y="2780928"/>
          <a:ext cx="821926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23,8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321,9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4,07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45,61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3,33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a . 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30339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983249"/>
              </p:ext>
            </p:extLst>
          </p:nvPr>
        </p:nvGraphicFramePr>
        <p:xfrm>
          <a:off x="323528" y="2636912"/>
          <a:ext cx="821926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792088"/>
                <a:gridCol w="720080"/>
                <a:gridCol w="792088"/>
                <a:gridCol w="648072"/>
                <a:gridCol w="648072"/>
                <a:gridCol w="720080"/>
                <a:gridCol w="792088"/>
                <a:gridCol w="720080"/>
                <a:gridCol w="586412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Počet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čokolád</a:t>
                      </a:r>
                    </a:p>
                    <a:p>
                      <a:r>
                        <a:rPr lang="cs-CZ" b="1" dirty="0" smtClean="0"/>
                        <a:t>/kusy/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 6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Cena v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16,40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1051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 písemně.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2,54           56,32          0,07          105,34</a:t>
            </a:r>
          </a:p>
          <a:p>
            <a:pPr marL="0" indent="0">
              <a:buNone/>
            </a:pPr>
            <a:r>
              <a:rPr lang="cs-CZ" u="sng" dirty="0" smtClean="0"/>
              <a:t>  .      6</a:t>
            </a:r>
            <a:r>
              <a:rPr lang="cs-CZ" dirty="0" smtClean="0"/>
              <a:t>         </a:t>
            </a:r>
            <a:r>
              <a:rPr lang="cs-CZ" u="sng" dirty="0" smtClean="0"/>
              <a:t>.        5</a:t>
            </a:r>
            <a:r>
              <a:rPr lang="cs-CZ" dirty="0" smtClean="0"/>
              <a:t>         </a:t>
            </a:r>
            <a:r>
              <a:rPr lang="cs-CZ" u="sng" dirty="0" smtClean="0"/>
              <a:t>.     3</a:t>
            </a:r>
            <a:r>
              <a:rPr lang="cs-CZ" dirty="0" smtClean="0"/>
              <a:t>          </a:t>
            </a:r>
            <a:r>
              <a:rPr lang="cs-CZ" u="sng" dirty="0" smtClean="0"/>
              <a:t>.          8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870,9          67,02          8 987,4           6,87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u="sng" dirty="0" smtClean="0"/>
              <a:t>.        4</a:t>
            </a:r>
            <a:r>
              <a:rPr lang="cs-CZ" dirty="0" smtClean="0"/>
              <a:t>         </a:t>
            </a:r>
            <a:r>
              <a:rPr lang="cs-CZ" u="sng" dirty="0" smtClean="0"/>
              <a:t>.       </a:t>
            </a:r>
            <a:r>
              <a:rPr lang="cs-CZ" u="sng" dirty="0"/>
              <a:t> </a:t>
            </a:r>
            <a:r>
              <a:rPr lang="cs-CZ" u="sng" dirty="0" smtClean="0"/>
              <a:t>9</a:t>
            </a:r>
            <a:r>
              <a:rPr lang="cs-CZ" dirty="0" smtClean="0"/>
              <a:t>         </a:t>
            </a:r>
            <a:r>
              <a:rPr lang="cs-CZ" u="sng" dirty="0" smtClean="0"/>
              <a:t>.           8  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u="sng" dirty="0" smtClean="0"/>
              <a:t>.     2      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9524864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0,3 . 5 + 4,5 =</a:t>
            </a:r>
          </a:p>
          <a:p>
            <a:r>
              <a:rPr lang="cs-CZ" dirty="0" smtClean="0"/>
              <a:t>9,4 . 2 – 6,8 =</a:t>
            </a:r>
          </a:p>
          <a:p>
            <a:r>
              <a:rPr lang="cs-CZ" dirty="0" smtClean="0"/>
              <a:t>(5,5 + 4,5) . 56,7 =</a:t>
            </a:r>
          </a:p>
          <a:p>
            <a:r>
              <a:rPr lang="cs-CZ" dirty="0" smtClean="0"/>
              <a:t>0,5 . 8 – 0,4 =</a:t>
            </a:r>
          </a:p>
          <a:p>
            <a:r>
              <a:rPr lang="cs-CZ" dirty="0" smtClean="0"/>
              <a:t>(1,2 – 0,7) . 5 =</a:t>
            </a:r>
          </a:p>
          <a:p>
            <a:r>
              <a:rPr lang="cs-CZ" dirty="0" smtClean="0"/>
              <a:t>3 . (0,7 + 0,2) =</a:t>
            </a:r>
          </a:p>
          <a:p>
            <a:r>
              <a:rPr lang="cs-CZ" dirty="0" smtClean="0"/>
              <a:t>8,8 . 3 + 2,2 =</a:t>
            </a:r>
          </a:p>
          <a:p>
            <a:r>
              <a:rPr lang="cs-CZ" dirty="0" smtClean="0"/>
              <a:t>0,9 . 8 – 0,2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483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Liborovu útratu za nákup. Proveď výpočet a odpověď.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Libor si koupil 6 rohlíků po 2,20 Kč, 4 jogurty     po 7,30 Kč, sýr za 10,60 Kč, 2 kg cukru po 24,50 Kč za 1 kg a 2 balíčky sušenek po 18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10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Bystření rozumu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Maminka měla pro Janu vybrané oblečení za   2 578 Kč. U pokladny jí obchodník poskytl slevu, která činila dvě desetiny z celkové ceny oblečení.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Oblečení stálo:_______</a:t>
            </a:r>
          </a:p>
          <a:p>
            <a:pPr marL="0" indent="0">
              <a:buNone/>
            </a:pPr>
            <a:r>
              <a:rPr lang="cs-CZ" dirty="0" smtClean="0"/>
              <a:t>Ušetřili jsme:________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1582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373</Words>
  <Application>Microsoft Office PowerPoint</Application>
  <PresentationFormat>Předvádění na obrazovce (4:3)</PresentationFormat>
  <Paragraphs>68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Pamatuj</vt:lpstr>
      <vt:lpstr>Vypočítej.</vt:lpstr>
      <vt:lpstr>Doplň.</vt:lpstr>
      <vt:lpstr>Násob písemně.</vt:lpstr>
      <vt:lpstr>Vypočítej.</vt:lpstr>
      <vt:lpstr>Vypočítej Liborovu útratu za nákup. Proveď výpočet a odpověď.</vt:lpstr>
      <vt:lpstr>Bystření rozumu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8</cp:revision>
  <dcterms:created xsi:type="dcterms:W3CDTF">2013-03-11T16:58:05Z</dcterms:created>
  <dcterms:modified xsi:type="dcterms:W3CDTF">2013-03-15T15:30:44Z</dcterms:modified>
</cp:coreProperties>
</file>