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2.xml" ContentType="application/vnd.openxmlformats-officedocument.drawingml.diagramLayou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6" r:id="rId2"/>
    <p:sldId id="267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NÁZEV:</a:t>
          </a:r>
          <a:r>
            <a:rPr lang="cs-CZ" sz="2000" baseline="0" dirty="0" smtClean="0">
              <a:solidFill>
                <a:schemeClr val="tx2"/>
              </a:solidFill>
            </a:rPr>
            <a:t> VY_42_INOVACE_02_ČÍSLO A PROMĚNNÁ_23</a:t>
          </a:r>
          <a:endParaRPr lang="cs-CZ" sz="2000" dirty="0">
            <a:solidFill>
              <a:schemeClr val="tx2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aseline="0" dirty="0" smtClean="0">
              <a:solidFill>
                <a:schemeClr val="tx2"/>
              </a:solidFill>
            </a:rPr>
            <a:t>NÁZEV ŠKOLY: </a:t>
          </a:r>
          <a:r>
            <a:rPr lang="cs-CZ" sz="10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baseline="0" dirty="0">
            <a:solidFill>
              <a:schemeClr val="tx2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AUTOR: Mgr. Jana </a:t>
          </a:r>
          <a:r>
            <a:rPr lang="cs-CZ" sz="2000" dirty="0" err="1" smtClean="0">
              <a:solidFill>
                <a:schemeClr val="tx2"/>
              </a:solidFill>
            </a:rPr>
            <a:t>Pulcová</a:t>
          </a:r>
          <a:endParaRPr lang="cs-CZ" sz="2000" dirty="0">
            <a:solidFill>
              <a:schemeClr val="tx2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>
              <a:solidFill>
                <a:schemeClr val="tx2"/>
              </a:solidFill>
            </a:rPr>
            <a:t>TÉMA: 7.B - </a:t>
          </a:r>
          <a:r>
            <a:rPr lang="cs-CZ" sz="2000" dirty="0" smtClean="0">
              <a:solidFill>
                <a:schemeClr val="tx2"/>
              </a:solidFill>
            </a:rPr>
            <a:t>Souhrnné opakování celých čísel</a:t>
          </a:r>
          <a:endParaRPr lang="cs-CZ" sz="2000" dirty="0">
            <a:solidFill>
              <a:schemeClr val="tx2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ČÍSLO PROJEKTU: CZ.1.07/1.4.00/21.1616 </a:t>
          </a:r>
          <a:endParaRPr lang="cs-CZ" sz="2000" dirty="0">
            <a:solidFill>
              <a:schemeClr val="tx2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0CEA8AF-FB21-4F4E-9892-3B49C7189384}" type="presOf" srcId="{B651F6E3-6281-48DB-9319-2AEAFDAE7572}" destId="{619D679B-A015-4ECF-8348-D1034C574F40}" srcOrd="0" destOrd="0" presId="urn:microsoft.com/office/officeart/2005/8/layout/target3"/>
    <dgm:cxn modelId="{010B2F8F-EF39-485C-926A-28889CE4AB1E}" type="presOf" srcId="{D1B46980-6531-4606-95E6-44980827E919}" destId="{2BE915AB-18AA-4053-B92C-3BFC9ED204BB}" srcOrd="1" destOrd="0" presId="urn:microsoft.com/office/officeart/2005/8/layout/target3"/>
    <dgm:cxn modelId="{D4F7FFEF-8F68-4CE3-95B8-B7363886792C}" type="presOf" srcId="{B651F6E3-6281-48DB-9319-2AEAFDAE7572}" destId="{6BB5E863-4638-4E1D-BFDE-399D028AC4ED}" srcOrd="1" destOrd="0" presId="urn:microsoft.com/office/officeart/2005/8/layout/target3"/>
    <dgm:cxn modelId="{048CDDD8-6076-483D-934D-591DEBC0F33C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43C46D5-C9C3-44BA-BC4B-70BA6A43481B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A94276D-ADC3-4ECB-8605-F79E6BEAE57B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622F14-553C-4607-9DBC-9D6D620F2EF4}" type="presOf" srcId="{D1D4F407-5343-4D3F-B5B9-D407B03CAEB4}" destId="{AED2198E-93D5-4001-81B4-73124B309672}" srcOrd="1" destOrd="0" presId="urn:microsoft.com/office/officeart/2005/8/layout/target3"/>
    <dgm:cxn modelId="{14235800-48C2-487E-80F6-67B053C1A109}" type="presOf" srcId="{757F3AB3-0718-4624-B441-E567A8F0AB56}" destId="{333A1088-737F-45CB-B68E-254E46348037}" srcOrd="0" destOrd="0" presId="urn:microsoft.com/office/officeart/2005/8/layout/target3"/>
    <dgm:cxn modelId="{8EE57466-4340-4B39-974E-5B53FD33A9CE}" type="presOf" srcId="{D8197B8C-B260-4A16-BDF4-0947B075E274}" destId="{5A5FFA88-C948-4069-8E93-59FA12366E83}" srcOrd="1" destOrd="0" presId="urn:microsoft.com/office/officeart/2005/8/layout/target3"/>
    <dgm:cxn modelId="{50DEEFED-713B-4633-A5A1-741E9B03704F}" type="presOf" srcId="{D1B46980-6531-4606-95E6-44980827E919}" destId="{6140AFEC-043D-4C43-A2F9-D0F5331DF3A3}" srcOrd="0" destOrd="0" presId="urn:microsoft.com/office/officeart/2005/8/layout/target3"/>
    <dgm:cxn modelId="{D3335BEF-F121-4BC5-91CB-D10AB1BB5874}" type="presOf" srcId="{D1D4F407-5343-4D3F-B5B9-D407B03CAEB4}" destId="{D005CE8C-CC26-4C3E-AC11-E15060ECD759}" srcOrd="0" destOrd="0" presId="urn:microsoft.com/office/officeart/2005/8/layout/target3"/>
    <dgm:cxn modelId="{67068FC7-72EA-45A7-9B59-5E978954F8AE}" type="presParOf" srcId="{333A1088-737F-45CB-B68E-254E46348037}" destId="{F5ABB229-8D3B-4694-996A-96F23CF14429}" srcOrd="0" destOrd="0" presId="urn:microsoft.com/office/officeart/2005/8/layout/target3"/>
    <dgm:cxn modelId="{2F393BD4-7C60-4BF5-A8FE-1A72D4BF4A72}" type="presParOf" srcId="{333A1088-737F-45CB-B68E-254E46348037}" destId="{F41139FD-01EE-4571-8B17-4FB00FC51163}" srcOrd="1" destOrd="0" presId="urn:microsoft.com/office/officeart/2005/8/layout/target3"/>
    <dgm:cxn modelId="{A5B9C52B-F3AF-4ABF-985A-1D1B1AADC903}" type="presParOf" srcId="{333A1088-737F-45CB-B68E-254E46348037}" destId="{D005CE8C-CC26-4C3E-AC11-E15060ECD759}" srcOrd="2" destOrd="0" presId="urn:microsoft.com/office/officeart/2005/8/layout/target3"/>
    <dgm:cxn modelId="{34FA54BB-4300-4237-96C6-2EB167033ABA}" type="presParOf" srcId="{333A1088-737F-45CB-B68E-254E46348037}" destId="{2C702D82-9B77-49B7-9568-BB8EB47C3372}" srcOrd="3" destOrd="0" presId="urn:microsoft.com/office/officeart/2005/8/layout/target3"/>
    <dgm:cxn modelId="{2B564799-7B18-4DBE-AD20-18233B4C0A97}" type="presParOf" srcId="{333A1088-737F-45CB-B68E-254E46348037}" destId="{A52A0455-90FF-4808-ABD0-F02540D31D5A}" srcOrd="4" destOrd="0" presId="urn:microsoft.com/office/officeart/2005/8/layout/target3"/>
    <dgm:cxn modelId="{1B2232F6-30CA-4D5A-A935-8DB60007936D}" type="presParOf" srcId="{333A1088-737F-45CB-B68E-254E46348037}" destId="{6140AFEC-043D-4C43-A2F9-D0F5331DF3A3}" srcOrd="5" destOrd="0" presId="urn:microsoft.com/office/officeart/2005/8/layout/target3"/>
    <dgm:cxn modelId="{9587A0B8-1D5E-4A7C-9630-938512B83759}" type="presParOf" srcId="{333A1088-737F-45CB-B68E-254E46348037}" destId="{9358AC05-5D7D-4327-9F80-1AD486AEA664}" srcOrd="6" destOrd="0" presId="urn:microsoft.com/office/officeart/2005/8/layout/target3"/>
    <dgm:cxn modelId="{FDF51260-AEC4-481C-8CDF-9A95B1AE1C22}" type="presParOf" srcId="{333A1088-737F-45CB-B68E-254E46348037}" destId="{313FC574-E1CD-4FB4-B054-0B805CE0447D}" srcOrd="7" destOrd="0" presId="urn:microsoft.com/office/officeart/2005/8/layout/target3"/>
    <dgm:cxn modelId="{EC1A45A7-FAF2-40E6-B001-3B91C78DE522}" type="presParOf" srcId="{333A1088-737F-45CB-B68E-254E46348037}" destId="{619D679B-A015-4ECF-8348-D1034C574F40}" srcOrd="8" destOrd="0" presId="urn:microsoft.com/office/officeart/2005/8/layout/target3"/>
    <dgm:cxn modelId="{DDD52250-04C1-4D67-AF70-46459CF0DFE9}" type="presParOf" srcId="{333A1088-737F-45CB-B68E-254E46348037}" destId="{322283A8-4A27-4CDA-BAE3-F381106A9174}" srcOrd="9" destOrd="0" presId="urn:microsoft.com/office/officeart/2005/8/layout/target3"/>
    <dgm:cxn modelId="{0C56CDE1-1CAD-49EB-9F97-84B8C965CD08}" type="presParOf" srcId="{333A1088-737F-45CB-B68E-254E46348037}" destId="{FFC9F71D-1B4F-4AD9-A4A6-86ADEFC8AF5C}" srcOrd="10" destOrd="0" presId="urn:microsoft.com/office/officeart/2005/8/layout/target3"/>
    <dgm:cxn modelId="{15F22685-F1FE-410B-99FA-5D96F985DCEF}" type="presParOf" srcId="{333A1088-737F-45CB-B68E-254E46348037}" destId="{25B08C86-7E15-44DC-BE7F-FFB55DD49D12}" srcOrd="11" destOrd="0" presId="urn:microsoft.com/office/officeart/2005/8/layout/target3"/>
    <dgm:cxn modelId="{324C1D4D-E9CD-4F55-85BA-66A65C4BE533}" type="presParOf" srcId="{333A1088-737F-45CB-B68E-254E46348037}" destId="{76644BE8-9D7C-4C09-B250-3D10AF48CBB7}" srcOrd="12" destOrd="0" presId="urn:microsoft.com/office/officeart/2005/8/layout/target3"/>
    <dgm:cxn modelId="{1CAC8045-490B-4531-83EB-69B82EA07AC7}" type="presParOf" srcId="{333A1088-737F-45CB-B68E-254E46348037}" destId="{EE85B701-7295-41C0-BA7A-34D3756A2AE6}" srcOrd="13" destOrd="0" presId="urn:microsoft.com/office/officeart/2005/8/layout/target3"/>
    <dgm:cxn modelId="{1298CBE2-E76D-459B-A352-C8B4EE231AC0}" type="presParOf" srcId="{333A1088-737F-45CB-B68E-254E46348037}" destId="{8BEBB6EC-1DAA-4CAC-8A25-BC0FCBD5DBD5}" srcOrd="14" destOrd="0" presId="urn:microsoft.com/office/officeart/2005/8/layout/target3"/>
    <dgm:cxn modelId="{1C3E907B-6CE5-4FD2-A95C-189AB75E9B15}" type="presParOf" srcId="{333A1088-737F-45CB-B68E-254E46348037}" destId="{AED2198E-93D5-4001-81B4-73124B309672}" srcOrd="15" destOrd="0" presId="urn:microsoft.com/office/officeart/2005/8/layout/target3"/>
    <dgm:cxn modelId="{FD4D8D96-65AD-4819-AAEA-AA70F31A10A7}" type="presParOf" srcId="{333A1088-737F-45CB-B68E-254E46348037}" destId="{2BE915AB-18AA-4053-B92C-3BFC9ED204BB}" srcOrd="16" destOrd="0" presId="urn:microsoft.com/office/officeart/2005/8/layout/target3"/>
    <dgm:cxn modelId="{614BD527-39A0-4C1E-A6A9-4FDCCEB54F92}" type="presParOf" srcId="{333A1088-737F-45CB-B68E-254E46348037}" destId="{6BB5E863-4638-4E1D-BFDE-399D028AC4ED}" srcOrd="17" destOrd="0" presId="urn:microsoft.com/office/officeart/2005/8/layout/target3"/>
    <dgm:cxn modelId="{D81131A6-690F-455B-9CE5-E8467BFAF60D}" type="presParOf" srcId="{333A1088-737F-45CB-B68E-254E46348037}" destId="{5A5FFA88-C948-4069-8E93-59FA12366E83}" srcOrd="18" destOrd="0" presId="urn:microsoft.com/office/officeart/2005/8/layout/target3"/>
    <dgm:cxn modelId="{EC91437A-0C2A-4AF5-93B3-AE964CB8A63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D286D32-B15B-43B9-B671-F5C13A9FC439}" type="doc">
      <dgm:prSet loTypeId="urn:microsoft.com/office/officeart/2005/8/layout/chevron2" loCatId="process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0B64603E-7671-4F5F-8026-FE1E7144BE45}">
      <dgm:prSet phldrT="[Text]"/>
      <dgm:spPr/>
      <dgm:t>
        <a:bodyPr/>
        <a:lstStyle/>
        <a:p>
          <a:r>
            <a:rPr lang="cs-CZ" dirty="0" smtClean="0"/>
            <a:t>1)</a:t>
          </a:r>
          <a:endParaRPr lang="cs-CZ" dirty="0"/>
        </a:p>
      </dgm:t>
    </dgm:pt>
    <dgm:pt modelId="{36C3B0A6-239B-44AF-937E-B0DC23E38E91}" type="parTrans" cxnId="{396F44B4-E385-4502-B01C-5B488416A223}">
      <dgm:prSet/>
      <dgm:spPr/>
      <dgm:t>
        <a:bodyPr/>
        <a:lstStyle/>
        <a:p>
          <a:endParaRPr lang="cs-CZ"/>
        </a:p>
      </dgm:t>
    </dgm:pt>
    <dgm:pt modelId="{325728D7-C117-4CB7-A36D-95D5407F2856}" type="sibTrans" cxnId="{396F44B4-E385-4502-B01C-5B488416A223}">
      <dgm:prSet/>
      <dgm:spPr/>
      <dgm:t>
        <a:bodyPr/>
        <a:lstStyle/>
        <a:p>
          <a:endParaRPr lang="cs-CZ"/>
        </a:p>
      </dgm:t>
    </dgm:pt>
    <dgm:pt modelId="{3B577D53-2CF7-4EA5-9619-193F4D373F86}">
      <dgm:prSet phldrT="[Text]"/>
      <dgm:spPr/>
      <dgm:t>
        <a:bodyPr/>
        <a:lstStyle/>
        <a:p>
          <a:r>
            <a:rPr lang="cs-CZ" dirty="0" smtClean="0">
              <a:solidFill>
                <a:schemeClr val="tx2"/>
              </a:solidFill>
            </a:rPr>
            <a:t>závorky</a:t>
          </a:r>
          <a:endParaRPr lang="cs-CZ" dirty="0">
            <a:solidFill>
              <a:schemeClr val="tx2"/>
            </a:solidFill>
          </a:endParaRPr>
        </a:p>
      </dgm:t>
    </dgm:pt>
    <dgm:pt modelId="{7520572C-5BF8-4B88-822E-7C26F2A189D7}" type="parTrans" cxnId="{37647C91-13BE-47F3-96DC-7E866E23A18D}">
      <dgm:prSet/>
      <dgm:spPr/>
      <dgm:t>
        <a:bodyPr/>
        <a:lstStyle/>
        <a:p>
          <a:endParaRPr lang="cs-CZ"/>
        </a:p>
      </dgm:t>
    </dgm:pt>
    <dgm:pt modelId="{44B80DC1-383F-4E20-99ED-E00FF8B5AE80}" type="sibTrans" cxnId="{37647C91-13BE-47F3-96DC-7E866E23A18D}">
      <dgm:prSet/>
      <dgm:spPr/>
      <dgm:t>
        <a:bodyPr/>
        <a:lstStyle/>
        <a:p>
          <a:endParaRPr lang="cs-CZ"/>
        </a:p>
      </dgm:t>
    </dgm:pt>
    <dgm:pt modelId="{D0D948B8-2EBC-47F5-B364-CC280384D798}">
      <dgm:prSet phldrT="[Text]"/>
      <dgm:spPr/>
      <dgm:t>
        <a:bodyPr/>
        <a:lstStyle/>
        <a:p>
          <a:r>
            <a:rPr lang="cs-CZ" dirty="0" smtClean="0"/>
            <a:t>2)</a:t>
          </a:r>
          <a:endParaRPr lang="cs-CZ" dirty="0"/>
        </a:p>
      </dgm:t>
    </dgm:pt>
    <dgm:pt modelId="{D312B72E-FD49-4F3D-8930-F6EBA3803AE0}" type="parTrans" cxnId="{F211C027-F779-45FA-ABEF-82CB4F36262A}">
      <dgm:prSet/>
      <dgm:spPr/>
      <dgm:t>
        <a:bodyPr/>
        <a:lstStyle/>
        <a:p>
          <a:endParaRPr lang="cs-CZ"/>
        </a:p>
      </dgm:t>
    </dgm:pt>
    <dgm:pt modelId="{CA130A70-7539-4833-89B2-AD3EC894BCD3}" type="sibTrans" cxnId="{F211C027-F779-45FA-ABEF-82CB4F36262A}">
      <dgm:prSet/>
      <dgm:spPr/>
      <dgm:t>
        <a:bodyPr/>
        <a:lstStyle/>
        <a:p>
          <a:endParaRPr lang="cs-CZ"/>
        </a:p>
      </dgm:t>
    </dgm:pt>
    <dgm:pt modelId="{F1E93120-B134-467F-9F7F-231A996C4AFD}">
      <dgm:prSet phldrT="[Text]"/>
      <dgm:spPr/>
      <dgm:t>
        <a:bodyPr/>
        <a:lstStyle/>
        <a:p>
          <a:r>
            <a:rPr lang="cs-CZ" dirty="0" smtClean="0">
              <a:solidFill>
                <a:schemeClr val="tx2"/>
              </a:solidFill>
            </a:rPr>
            <a:t>sčítání/odčítání</a:t>
          </a:r>
          <a:endParaRPr lang="cs-CZ" dirty="0">
            <a:solidFill>
              <a:schemeClr val="tx2"/>
            </a:solidFill>
          </a:endParaRPr>
        </a:p>
      </dgm:t>
    </dgm:pt>
    <dgm:pt modelId="{7ADF8FE3-D54C-4BC0-BBEC-936EE52202D2}" type="parTrans" cxnId="{46BD3845-DAE6-436B-97A7-69D353CB0FD8}">
      <dgm:prSet/>
      <dgm:spPr/>
      <dgm:t>
        <a:bodyPr/>
        <a:lstStyle/>
        <a:p>
          <a:endParaRPr lang="cs-CZ"/>
        </a:p>
      </dgm:t>
    </dgm:pt>
    <dgm:pt modelId="{BB4799C3-215F-4312-945B-76A0FA3A9D77}" type="sibTrans" cxnId="{46BD3845-DAE6-436B-97A7-69D353CB0FD8}">
      <dgm:prSet/>
      <dgm:spPr/>
      <dgm:t>
        <a:bodyPr/>
        <a:lstStyle/>
        <a:p>
          <a:endParaRPr lang="cs-CZ"/>
        </a:p>
      </dgm:t>
    </dgm:pt>
    <dgm:pt modelId="{C4F4D666-5044-4A01-8D86-8412EC9FEB5C}">
      <dgm:prSet phldrT="[Text]"/>
      <dgm:spPr/>
      <dgm:t>
        <a:bodyPr/>
        <a:lstStyle/>
        <a:p>
          <a:r>
            <a:rPr lang="cs-CZ" dirty="0" smtClean="0"/>
            <a:t>3)</a:t>
          </a:r>
          <a:endParaRPr lang="cs-CZ" dirty="0"/>
        </a:p>
      </dgm:t>
    </dgm:pt>
    <dgm:pt modelId="{1B94BC67-AAFC-4998-9F5B-C22EC099893C}" type="sibTrans" cxnId="{799A2652-111C-437A-91BF-EC752F96C73B}">
      <dgm:prSet/>
      <dgm:spPr/>
      <dgm:t>
        <a:bodyPr/>
        <a:lstStyle/>
        <a:p>
          <a:endParaRPr lang="cs-CZ"/>
        </a:p>
      </dgm:t>
    </dgm:pt>
    <dgm:pt modelId="{F2625E05-F7F7-4ED5-80DD-347CCEB09F9A}" type="parTrans" cxnId="{799A2652-111C-437A-91BF-EC752F96C73B}">
      <dgm:prSet/>
      <dgm:spPr/>
      <dgm:t>
        <a:bodyPr/>
        <a:lstStyle/>
        <a:p>
          <a:endParaRPr lang="cs-CZ"/>
        </a:p>
      </dgm:t>
    </dgm:pt>
    <dgm:pt modelId="{EB665240-972F-4AA2-8E3C-A3939FFAF12B}">
      <dgm:prSet phldrT="[Text]"/>
      <dgm:spPr/>
      <dgm:t>
        <a:bodyPr/>
        <a:lstStyle/>
        <a:p>
          <a:r>
            <a:rPr lang="cs-CZ" dirty="0" smtClean="0">
              <a:solidFill>
                <a:schemeClr val="tx2"/>
              </a:solidFill>
            </a:rPr>
            <a:t>násobení/dělení</a:t>
          </a:r>
          <a:endParaRPr lang="cs-CZ" dirty="0">
            <a:solidFill>
              <a:schemeClr val="tx2"/>
            </a:solidFill>
          </a:endParaRPr>
        </a:p>
      </dgm:t>
    </dgm:pt>
    <dgm:pt modelId="{3B27E63C-A5AC-4833-AD73-89D53160244D}" type="sibTrans" cxnId="{9EE46E87-0F87-43E0-94B7-ABA57FC5D12A}">
      <dgm:prSet/>
      <dgm:spPr/>
      <dgm:t>
        <a:bodyPr/>
        <a:lstStyle/>
        <a:p>
          <a:endParaRPr lang="cs-CZ"/>
        </a:p>
      </dgm:t>
    </dgm:pt>
    <dgm:pt modelId="{BD3B45BE-8DA4-4E51-9F84-17F2B710E072}" type="parTrans" cxnId="{9EE46E87-0F87-43E0-94B7-ABA57FC5D12A}">
      <dgm:prSet/>
      <dgm:spPr/>
      <dgm:t>
        <a:bodyPr/>
        <a:lstStyle/>
        <a:p>
          <a:endParaRPr lang="cs-CZ"/>
        </a:p>
      </dgm:t>
    </dgm:pt>
    <dgm:pt modelId="{A0D2F54F-BD01-48F6-B0E2-C440782578B4}" type="pres">
      <dgm:prSet presAssocID="{7D286D32-B15B-43B9-B671-F5C13A9FC439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903B3D8-4160-4F21-A78F-C37AC027113E}" type="pres">
      <dgm:prSet presAssocID="{0B64603E-7671-4F5F-8026-FE1E7144BE45}" presName="composite" presStyleCnt="0"/>
      <dgm:spPr/>
    </dgm:pt>
    <dgm:pt modelId="{B28F1130-70EF-4BC7-B6E1-3D0881FFC622}" type="pres">
      <dgm:prSet presAssocID="{0B64603E-7671-4F5F-8026-FE1E7144BE45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B25431-B8BC-4727-BBFF-EAD3DEFDC9E4}" type="pres">
      <dgm:prSet presAssocID="{0B64603E-7671-4F5F-8026-FE1E7144BE45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38A339-BC0B-4B28-8D41-49148C24F5DE}" type="pres">
      <dgm:prSet presAssocID="{325728D7-C117-4CB7-A36D-95D5407F2856}" presName="sp" presStyleCnt="0"/>
      <dgm:spPr/>
    </dgm:pt>
    <dgm:pt modelId="{BDE81B3C-FE7D-440A-A902-D100C92F5590}" type="pres">
      <dgm:prSet presAssocID="{D0D948B8-2EBC-47F5-B364-CC280384D798}" presName="composite" presStyleCnt="0"/>
      <dgm:spPr/>
    </dgm:pt>
    <dgm:pt modelId="{E8DB5055-212B-453F-B961-FD82FE934E37}" type="pres">
      <dgm:prSet presAssocID="{D0D948B8-2EBC-47F5-B364-CC280384D798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E53294-0091-479F-9798-A451084DB715}" type="pres">
      <dgm:prSet presAssocID="{D0D948B8-2EBC-47F5-B364-CC280384D798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A6D248-2E52-444F-8B0F-0807F793507E}" type="pres">
      <dgm:prSet presAssocID="{CA130A70-7539-4833-89B2-AD3EC894BCD3}" presName="sp" presStyleCnt="0"/>
      <dgm:spPr/>
    </dgm:pt>
    <dgm:pt modelId="{F0B025F8-3683-4C3A-8CDB-695B417769C5}" type="pres">
      <dgm:prSet presAssocID="{C4F4D666-5044-4A01-8D86-8412EC9FEB5C}" presName="composite" presStyleCnt="0"/>
      <dgm:spPr/>
    </dgm:pt>
    <dgm:pt modelId="{51B9BC4B-3EAC-45FD-B270-8C4DA19BB0AE}" type="pres">
      <dgm:prSet presAssocID="{C4F4D666-5044-4A01-8D86-8412EC9FEB5C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283795-0A87-4E05-B1E4-EDF25354F5C2}" type="pres">
      <dgm:prSet presAssocID="{C4F4D666-5044-4A01-8D86-8412EC9FEB5C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398250-A42C-441C-903A-9026354F0044}" type="presOf" srcId="{C4F4D666-5044-4A01-8D86-8412EC9FEB5C}" destId="{51B9BC4B-3EAC-45FD-B270-8C4DA19BB0AE}" srcOrd="0" destOrd="0" presId="urn:microsoft.com/office/officeart/2005/8/layout/chevron2"/>
    <dgm:cxn modelId="{396F44B4-E385-4502-B01C-5B488416A223}" srcId="{7D286D32-B15B-43B9-B671-F5C13A9FC439}" destId="{0B64603E-7671-4F5F-8026-FE1E7144BE45}" srcOrd="0" destOrd="0" parTransId="{36C3B0A6-239B-44AF-937E-B0DC23E38E91}" sibTransId="{325728D7-C117-4CB7-A36D-95D5407F2856}"/>
    <dgm:cxn modelId="{4067A7FB-2194-4BE7-9D57-D673854F83D3}" type="presOf" srcId="{3B577D53-2CF7-4EA5-9619-193F4D373F86}" destId="{7EB25431-B8BC-4727-BBFF-EAD3DEFDC9E4}" srcOrd="0" destOrd="0" presId="urn:microsoft.com/office/officeart/2005/8/layout/chevron2"/>
    <dgm:cxn modelId="{37647C91-13BE-47F3-96DC-7E866E23A18D}" srcId="{0B64603E-7671-4F5F-8026-FE1E7144BE45}" destId="{3B577D53-2CF7-4EA5-9619-193F4D373F86}" srcOrd="0" destOrd="0" parTransId="{7520572C-5BF8-4B88-822E-7C26F2A189D7}" sibTransId="{44B80DC1-383F-4E20-99ED-E00FF8B5AE80}"/>
    <dgm:cxn modelId="{41FB08B4-1DD1-4F71-8035-941AB9DFDA9C}" type="presOf" srcId="{D0D948B8-2EBC-47F5-B364-CC280384D798}" destId="{E8DB5055-212B-453F-B961-FD82FE934E37}" srcOrd="0" destOrd="0" presId="urn:microsoft.com/office/officeart/2005/8/layout/chevron2"/>
    <dgm:cxn modelId="{46BD3845-DAE6-436B-97A7-69D353CB0FD8}" srcId="{C4F4D666-5044-4A01-8D86-8412EC9FEB5C}" destId="{F1E93120-B134-467F-9F7F-231A996C4AFD}" srcOrd="0" destOrd="0" parTransId="{7ADF8FE3-D54C-4BC0-BBEC-936EE52202D2}" sibTransId="{BB4799C3-215F-4312-945B-76A0FA3A9D77}"/>
    <dgm:cxn modelId="{F211C027-F779-45FA-ABEF-82CB4F36262A}" srcId="{7D286D32-B15B-43B9-B671-F5C13A9FC439}" destId="{D0D948B8-2EBC-47F5-B364-CC280384D798}" srcOrd="1" destOrd="0" parTransId="{D312B72E-FD49-4F3D-8930-F6EBA3803AE0}" sibTransId="{CA130A70-7539-4833-89B2-AD3EC894BCD3}"/>
    <dgm:cxn modelId="{54C3AF58-09F5-46CC-BACA-6C7975E91C83}" type="presOf" srcId="{0B64603E-7671-4F5F-8026-FE1E7144BE45}" destId="{B28F1130-70EF-4BC7-B6E1-3D0881FFC622}" srcOrd="0" destOrd="0" presId="urn:microsoft.com/office/officeart/2005/8/layout/chevron2"/>
    <dgm:cxn modelId="{4D69423E-46D3-4F75-9059-329A0DB65662}" type="presOf" srcId="{EB665240-972F-4AA2-8E3C-A3939FFAF12B}" destId="{5DE53294-0091-479F-9798-A451084DB715}" srcOrd="0" destOrd="0" presId="urn:microsoft.com/office/officeart/2005/8/layout/chevron2"/>
    <dgm:cxn modelId="{799A2652-111C-437A-91BF-EC752F96C73B}" srcId="{7D286D32-B15B-43B9-B671-F5C13A9FC439}" destId="{C4F4D666-5044-4A01-8D86-8412EC9FEB5C}" srcOrd="2" destOrd="0" parTransId="{F2625E05-F7F7-4ED5-80DD-347CCEB09F9A}" sibTransId="{1B94BC67-AAFC-4998-9F5B-C22EC099893C}"/>
    <dgm:cxn modelId="{5365FBEB-6573-45C8-8D04-CA3A58922475}" type="presOf" srcId="{F1E93120-B134-467F-9F7F-231A996C4AFD}" destId="{24283795-0A87-4E05-B1E4-EDF25354F5C2}" srcOrd="0" destOrd="0" presId="urn:microsoft.com/office/officeart/2005/8/layout/chevron2"/>
    <dgm:cxn modelId="{9EE46E87-0F87-43E0-94B7-ABA57FC5D12A}" srcId="{D0D948B8-2EBC-47F5-B364-CC280384D798}" destId="{EB665240-972F-4AA2-8E3C-A3939FFAF12B}" srcOrd="0" destOrd="0" parTransId="{BD3B45BE-8DA4-4E51-9F84-17F2B710E072}" sibTransId="{3B27E63C-A5AC-4833-AD73-89D53160244D}"/>
    <dgm:cxn modelId="{107B6684-D303-4968-8DC5-91FCBCF3F7D7}" type="presOf" srcId="{7D286D32-B15B-43B9-B671-F5C13A9FC439}" destId="{A0D2F54F-BD01-48F6-B0E2-C440782578B4}" srcOrd="0" destOrd="0" presId="urn:microsoft.com/office/officeart/2005/8/layout/chevron2"/>
    <dgm:cxn modelId="{92A61EB7-09F5-41FA-B810-9340DBB8EBCE}" type="presParOf" srcId="{A0D2F54F-BD01-48F6-B0E2-C440782578B4}" destId="{0903B3D8-4160-4F21-A78F-C37AC027113E}" srcOrd="0" destOrd="0" presId="urn:microsoft.com/office/officeart/2005/8/layout/chevron2"/>
    <dgm:cxn modelId="{4F153568-1A4B-4AB6-A9F1-7BF2487CFC21}" type="presParOf" srcId="{0903B3D8-4160-4F21-A78F-C37AC027113E}" destId="{B28F1130-70EF-4BC7-B6E1-3D0881FFC622}" srcOrd="0" destOrd="0" presId="urn:microsoft.com/office/officeart/2005/8/layout/chevron2"/>
    <dgm:cxn modelId="{77BEB7A7-74C5-46C4-AF42-B5EC37A418F7}" type="presParOf" srcId="{0903B3D8-4160-4F21-A78F-C37AC027113E}" destId="{7EB25431-B8BC-4727-BBFF-EAD3DEFDC9E4}" srcOrd="1" destOrd="0" presId="urn:microsoft.com/office/officeart/2005/8/layout/chevron2"/>
    <dgm:cxn modelId="{F55F4EF6-D163-4FA5-B20E-4F94DBD9B05A}" type="presParOf" srcId="{A0D2F54F-BD01-48F6-B0E2-C440782578B4}" destId="{AC38A339-BC0B-4B28-8D41-49148C24F5DE}" srcOrd="1" destOrd="0" presId="urn:microsoft.com/office/officeart/2005/8/layout/chevron2"/>
    <dgm:cxn modelId="{18525E6A-56CD-4E06-B80E-2E9DDB39211E}" type="presParOf" srcId="{A0D2F54F-BD01-48F6-B0E2-C440782578B4}" destId="{BDE81B3C-FE7D-440A-A902-D100C92F5590}" srcOrd="2" destOrd="0" presId="urn:microsoft.com/office/officeart/2005/8/layout/chevron2"/>
    <dgm:cxn modelId="{554D49A6-6440-4C28-85E4-4D187246D0C2}" type="presParOf" srcId="{BDE81B3C-FE7D-440A-A902-D100C92F5590}" destId="{E8DB5055-212B-453F-B961-FD82FE934E37}" srcOrd="0" destOrd="0" presId="urn:microsoft.com/office/officeart/2005/8/layout/chevron2"/>
    <dgm:cxn modelId="{EBE284F7-051D-491C-B250-952ED2DAD930}" type="presParOf" srcId="{BDE81B3C-FE7D-440A-A902-D100C92F5590}" destId="{5DE53294-0091-479F-9798-A451084DB715}" srcOrd="1" destOrd="0" presId="urn:microsoft.com/office/officeart/2005/8/layout/chevron2"/>
    <dgm:cxn modelId="{6083B53A-A779-47A1-B6BD-CEAA2D577643}" type="presParOf" srcId="{A0D2F54F-BD01-48F6-B0E2-C440782578B4}" destId="{06A6D248-2E52-444F-8B0F-0807F793507E}" srcOrd="3" destOrd="0" presId="urn:microsoft.com/office/officeart/2005/8/layout/chevron2"/>
    <dgm:cxn modelId="{11801C68-7C79-4714-9623-A935F44B5F89}" type="presParOf" srcId="{A0D2F54F-BD01-48F6-B0E2-C440782578B4}" destId="{F0B025F8-3683-4C3A-8CDB-695B417769C5}" srcOrd="4" destOrd="0" presId="urn:microsoft.com/office/officeart/2005/8/layout/chevron2"/>
    <dgm:cxn modelId="{61DBFD37-9FCF-446C-8CD6-F42C28E29967}" type="presParOf" srcId="{F0B025F8-3683-4C3A-8CDB-695B417769C5}" destId="{51B9BC4B-3EAC-45FD-B270-8C4DA19BB0AE}" srcOrd="0" destOrd="0" presId="urn:microsoft.com/office/officeart/2005/8/layout/chevron2"/>
    <dgm:cxn modelId="{5E1FB41E-30F2-429C-922D-F1E6997F4040}" type="presParOf" srcId="{F0B025F8-3683-4C3A-8CDB-695B417769C5}" destId="{24283795-0A87-4E05-B1E4-EDF25354F5C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>
              <a:solidFill>
                <a:schemeClr val="tx2"/>
              </a:solidFill>
            </a:rPr>
            <a:t>NÁZEV ŠKOLY: </a:t>
          </a:r>
          <a:r>
            <a:rPr lang="cs-CZ" sz="1000" kern="12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kern="1200" baseline="0" dirty="0">
            <a:solidFill>
              <a:schemeClr val="tx2"/>
            </a:solidFill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AUTOR: Mgr. Jana </a:t>
          </a:r>
          <a:r>
            <a:rPr lang="cs-CZ" sz="2000" kern="1200" dirty="0" err="1" smtClean="0">
              <a:solidFill>
                <a:schemeClr val="tx2"/>
              </a:solidFill>
            </a:rPr>
            <a:t>Pulcová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NÁZEV:</a:t>
          </a:r>
          <a:r>
            <a:rPr lang="cs-CZ" sz="2000" kern="1200" baseline="0" dirty="0" smtClean="0">
              <a:solidFill>
                <a:schemeClr val="tx2"/>
              </a:solidFill>
            </a:rPr>
            <a:t> </a:t>
          </a:r>
          <a:r>
            <a:rPr lang="cs-CZ" sz="2000" kern="1200" baseline="0" dirty="0" smtClean="0">
              <a:solidFill>
                <a:schemeClr val="tx2"/>
              </a:solidFill>
            </a:rPr>
            <a:t>VY_42_INOVACE_02_M_23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TÉMA</a:t>
          </a:r>
          <a:r>
            <a:rPr lang="cs-CZ" sz="2000" kern="1200" dirty="0" smtClean="0">
              <a:solidFill>
                <a:schemeClr val="tx2"/>
              </a:solidFill>
            </a:rPr>
            <a:t>: Celá čísla, souhrnné opakování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ČÍSLO PROJEKTU: CZ.1.07/1.4.00/21.1616 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8F1130-70EF-4BC7-B6E1-3D0881FFC622}">
      <dsp:nvSpPr>
        <dsp:cNvPr id="0" name=""/>
        <dsp:cNvSpPr/>
      </dsp:nvSpPr>
      <dsp:spPr>
        <a:xfrm rot="5400000">
          <a:off x="-107879" y="108813"/>
          <a:ext cx="719193" cy="503435"/>
        </a:xfrm>
        <a:prstGeom prst="chevron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1)</a:t>
          </a:r>
          <a:endParaRPr lang="cs-CZ" sz="1400" kern="1200" dirty="0"/>
        </a:p>
      </dsp:txBody>
      <dsp:txXfrm rot="5400000">
        <a:off x="-107879" y="108813"/>
        <a:ext cx="719193" cy="503435"/>
      </dsp:txXfrm>
    </dsp:sp>
    <dsp:sp modelId="{7EB25431-B8BC-4727-BBFF-EAD3DEFDC9E4}">
      <dsp:nvSpPr>
        <dsp:cNvPr id="0" name=""/>
        <dsp:cNvSpPr/>
      </dsp:nvSpPr>
      <dsp:spPr>
        <a:xfrm rot="5400000">
          <a:off x="1661053" y="-1156684"/>
          <a:ext cx="467475" cy="278271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>
              <a:solidFill>
                <a:schemeClr val="tx2"/>
              </a:solidFill>
            </a:rPr>
            <a:t>závorky</a:t>
          </a:r>
          <a:endParaRPr lang="cs-CZ" sz="1700" kern="1200" dirty="0">
            <a:solidFill>
              <a:schemeClr val="tx2"/>
            </a:solidFill>
          </a:endParaRPr>
        </a:p>
      </dsp:txBody>
      <dsp:txXfrm rot="5400000">
        <a:off x="1661053" y="-1156684"/>
        <a:ext cx="467475" cy="2782712"/>
      </dsp:txXfrm>
    </dsp:sp>
    <dsp:sp modelId="{E8DB5055-212B-453F-B961-FD82FE934E37}">
      <dsp:nvSpPr>
        <dsp:cNvPr id="0" name=""/>
        <dsp:cNvSpPr/>
      </dsp:nvSpPr>
      <dsp:spPr>
        <a:xfrm rot="5400000">
          <a:off x="-107879" y="676976"/>
          <a:ext cx="719193" cy="503435"/>
        </a:xfrm>
        <a:prstGeom prst="chevron">
          <a:avLst/>
        </a:prstGeom>
        <a:solidFill>
          <a:schemeClr val="accent2">
            <a:shade val="80000"/>
            <a:hueOff val="-56252"/>
            <a:satOff val="538"/>
            <a:lumOff val="11560"/>
            <a:alphaOff val="0"/>
          </a:schemeClr>
        </a:solidFill>
        <a:ln w="40000" cap="flat" cmpd="sng" algn="ctr">
          <a:solidFill>
            <a:schemeClr val="accent2">
              <a:shade val="80000"/>
              <a:hueOff val="-56252"/>
              <a:satOff val="538"/>
              <a:lumOff val="115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2)</a:t>
          </a:r>
          <a:endParaRPr lang="cs-CZ" sz="1400" kern="1200" dirty="0"/>
        </a:p>
      </dsp:txBody>
      <dsp:txXfrm rot="5400000">
        <a:off x="-107879" y="676976"/>
        <a:ext cx="719193" cy="503435"/>
      </dsp:txXfrm>
    </dsp:sp>
    <dsp:sp modelId="{5DE53294-0091-479F-9798-A451084DB715}">
      <dsp:nvSpPr>
        <dsp:cNvPr id="0" name=""/>
        <dsp:cNvSpPr/>
      </dsp:nvSpPr>
      <dsp:spPr>
        <a:xfrm rot="5400000">
          <a:off x="1661053" y="-588521"/>
          <a:ext cx="467475" cy="278271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2">
              <a:shade val="80000"/>
              <a:hueOff val="-56252"/>
              <a:satOff val="538"/>
              <a:lumOff val="115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>
              <a:solidFill>
                <a:schemeClr val="tx2"/>
              </a:solidFill>
            </a:rPr>
            <a:t>násobení/dělení</a:t>
          </a:r>
          <a:endParaRPr lang="cs-CZ" sz="1700" kern="1200" dirty="0">
            <a:solidFill>
              <a:schemeClr val="tx2"/>
            </a:solidFill>
          </a:endParaRPr>
        </a:p>
      </dsp:txBody>
      <dsp:txXfrm rot="5400000">
        <a:off x="1661053" y="-588521"/>
        <a:ext cx="467475" cy="2782712"/>
      </dsp:txXfrm>
    </dsp:sp>
    <dsp:sp modelId="{51B9BC4B-3EAC-45FD-B270-8C4DA19BB0AE}">
      <dsp:nvSpPr>
        <dsp:cNvPr id="0" name=""/>
        <dsp:cNvSpPr/>
      </dsp:nvSpPr>
      <dsp:spPr>
        <a:xfrm rot="5400000">
          <a:off x="-107879" y="1245139"/>
          <a:ext cx="719193" cy="503435"/>
        </a:xfrm>
        <a:prstGeom prst="chevron">
          <a:avLst/>
        </a:prstGeom>
        <a:solidFill>
          <a:schemeClr val="accent2">
            <a:shade val="80000"/>
            <a:hueOff val="-112504"/>
            <a:satOff val="1077"/>
            <a:lumOff val="23121"/>
            <a:alphaOff val="0"/>
          </a:schemeClr>
        </a:solidFill>
        <a:ln w="40000" cap="flat" cmpd="sng" algn="ctr">
          <a:solidFill>
            <a:schemeClr val="accent2">
              <a:shade val="80000"/>
              <a:hueOff val="-112504"/>
              <a:satOff val="1077"/>
              <a:lumOff val="231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3)</a:t>
          </a:r>
          <a:endParaRPr lang="cs-CZ" sz="1400" kern="1200" dirty="0"/>
        </a:p>
      </dsp:txBody>
      <dsp:txXfrm rot="5400000">
        <a:off x="-107879" y="1245139"/>
        <a:ext cx="719193" cy="503435"/>
      </dsp:txXfrm>
    </dsp:sp>
    <dsp:sp modelId="{24283795-0A87-4E05-B1E4-EDF25354F5C2}">
      <dsp:nvSpPr>
        <dsp:cNvPr id="0" name=""/>
        <dsp:cNvSpPr/>
      </dsp:nvSpPr>
      <dsp:spPr>
        <a:xfrm rot="5400000">
          <a:off x="1661053" y="-20358"/>
          <a:ext cx="467475" cy="278271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2">
              <a:shade val="80000"/>
              <a:hueOff val="-112504"/>
              <a:satOff val="1077"/>
              <a:lumOff val="231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>
              <a:solidFill>
                <a:schemeClr val="tx2"/>
              </a:solidFill>
            </a:rPr>
            <a:t>sčítání/odčítání</a:t>
          </a:r>
          <a:endParaRPr lang="cs-CZ" sz="1700" kern="1200" dirty="0">
            <a:solidFill>
              <a:schemeClr val="tx2"/>
            </a:solidFill>
          </a:endParaRPr>
        </a:p>
      </dsp:txBody>
      <dsp:txXfrm rot="5400000">
        <a:off x="1661053" y="-20358"/>
        <a:ext cx="467475" cy="2782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A2839-8B59-4EB2-B2F4-AD56C8186007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361CAD-EB5A-4787-9EB0-E7763D740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132E67-41D6-4935-9A56-E56F652CA2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361CAD-EB5A-4787-9EB0-E7763D74035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361CAD-EB5A-4787-9EB0-E7763D74035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361CAD-EB5A-4787-9EB0-E7763D74035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361CAD-EB5A-4787-9EB0-E7763D74035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361CAD-EB5A-4787-9EB0-E7763D74035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361CAD-EB5A-4787-9EB0-E7763D74035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361CAD-EB5A-4787-9EB0-E7763D74035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361CAD-EB5A-4787-9EB0-E7763D74035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361CAD-EB5A-4787-9EB0-E7763D74035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361CAD-EB5A-4787-9EB0-E7763D74035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B1EF6DD-3D29-48E8-A9D0-25BBA62C6E0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AA1C9E-60BC-4DAA-A31E-314DED1D2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1EF6DD-3D29-48E8-A9D0-25BBA62C6E0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AA1C9E-60BC-4DAA-A31E-314DED1D2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B1EF6DD-3D29-48E8-A9D0-25BBA62C6E0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AA1C9E-60BC-4DAA-A31E-314DED1D2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1EF6DD-3D29-48E8-A9D0-25BBA62C6E0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AA1C9E-60BC-4DAA-A31E-314DED1D2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1EF6DD-3D29-48E8-A9D0-25BBA62C6E0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AA1C9E-60BC-4DAA-A31E-314DED1D2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1EF6DD-3D29-48E8-A9D0-25BBA62C6E0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AA1C9E-60BC-4DAA-A31E-314DED1D2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B1EF6DD-3D29-48E8-A9D0-25BBA62C6E0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AA1C9E-60BC-4DAA-A31E-314DED1D2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1EF6DD-3D29-48E8-A9D0-25BBA62C6E0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AA1C9E-60BC-4DAA-A31E-314DED1D2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1EF6DD-3D29-48E8-A9D0-25BBA62C6E0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AA1C9E-60BC-4DAA-A31E-314DED1D27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1EF6DD-3D29-48E8-A9D0-25BBA62C6E0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AA1C9E-60BC-4DAA-A31E-314DED1D2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B1EF6DD-3D29-48E8-A9D0-25BBA62C6E0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AA1C9E-60BC-4DAA-A31E-314DED1D2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B1EF6DD-3D29-48E8-A9D0-25BBA62C6E0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AA1C9E-60BC-4DAA-A31E-314DED1D2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18" Type="http://schemas.openxmlformats.org/officeDocument/2006/relationships/image" Target="../media/image3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17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9416"/>
            <a:ext cx="7786742" cy="48463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Tento digitální učební materiál je určený pro souhrnné opakování celku celá čísla, je určen pro žáky 7. ročníku.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vytvořen v programu Microsoft PowerPoint.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Obsahuje základní přehled učiva, obsahuje také několik příkladů pro ucelení učiva. 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sz="4800" dirty="0" smtClean="0"/>
              <a:t>Celá čísla</a:t>
            </a:r>
            <a:r>
              <a:rPr lang="cs-CZ" dirty="0" smtClean="0"/>
              <a:t> souhrnné 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Pro 7. ročník základní školy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040"/>
            <a:ext cx="7632848" cy="588680"/>
          </a:xfrm>
        </p:spPr>
        <p:txBody>
          <a:bodyPr/>
          <a:lstStyle/>
          <a:p>
            <a:r>
              <a:rPr lang="cs-CZ" dirty="0" smtClean="0"/>
              <a:t>Čísla kladná, záporná a nula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060848"/>
            <a:ext cx="7704856" cy="460851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kladná celá čísla (přirozená čísla)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mohou a nemusí mít před sebou znaménko +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např.: +5, 3, +108, 1 atd.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záporná celá čísla 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musí před sebou mít znaménko –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např.: -6, -9, -1, -150 atd.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nula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není ani kladná, ani záporná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stojí uprostřed mezi kladnými a zápornými čísly</a:t>
            </a:r>
            <a:endParaRPr lang="cs-CZ" dirty="0">
              <a:solidFill>
                <a:schemeClr val="accent4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95536" y="1196752"/>
            <a:ext cx="7128792" cy="1588"/>
          </a:xfrm>
          <a:prstGeom prst="straightConnector1">
            <a:avLst/>
          </a:prstGeom>
          <a:ln>
            <a:solidFill>
              <a:schemeClr val="tx2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3671900" y="1160748"/>
            <a:ext cx="504056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635896" y="148478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0</a:t>
            </a:r>
            <a:endParaRPr lang="cs-CZ" sz="2400" dirty="0">
              <a:solidFill>
                <a:schemeClr val="tx2"/>
              </a:solidFill>
            </a:endParaRPr>
          </a:p>
        </p:txBody>
      </p:sp>
      <p:cxnSp>
        <p:nvCxnSpPr>
          <p:cNvPr id="23" name="Přímá spojovací šipka 22"/>
          <p:cNvCxnSpPr/>
          <p:nvPr/>
        </p:nvCxnSpPr>
        <p:spPr>
          <a:xfrm rot="10800000">
            <a:off x="827584" y="1412776"/>
            <a:ext cx="2880320" cy="1588"/>
          </a:xfrm>
          <a:prstGeom prst="straightConnector1">
            <a:avLst/>
          </a:prstGeom>
          <a:ln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755576" y="148478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ZÁPORNÁ CELÁ ČÍSLA</a:t>
            </a:r>
            <a:endParaRPr lang="cs-CZ" dirty="0">
              <a:solidFill>
                <a:schemeClr val="accent4"/>
              </a:solidFill>
            </a:endParaRPr>
          </a:p>
        </p:txBody>
      </p:sp>
      <p:cxnSp>
        <p:nvCxnSpPr>
          <p:cNvPr id="28" name="Přímá spojovací šipka 27"/>
          <p:cNvCxnSpPr/>
          <p:nvPr/>
        </p:nvCxnSpPr>
        <p:spPr>
          <a:xfrm>
            <a:off x="4139952" y="1412776"/>
            <a:ext cx="2952328" cy="1588"/>
          </a:xfrm>
          <a:prstGeom prst="straightConnector1">
            <a:avLst/>
          </a:prstGeom>
          <a:ln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355976" y="148478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KLADNÁ CELÁ ČÍSLA</a:t>
            </a:r>
            <a:endParaRPr lang="cs-CZ" dirty="0">
              <a:solidFill>
                <a:schemeClr val="accent4"/>
              </a:solidFill>
            </a:endParaRPr>
          </a:p>
        </p:txBody>
      </p:sp>
      <p:pic>
        <p:nvPicPr>
          <p:cNvPr id="1027" name="Picture 3" descr="C:\Documents and Settings\Vlastik\Local Settings\Temporary Internet Files\Content.IE5\3CFBG2P8\MP900430456[1].jp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lum/>
          </a:blip>
          <a:srcRect l="20000" r="22500"/>
          <a:stretch>
            <a:fillRect/>
          </a:stretch>
        </p:blipFill>
        <p:spPr bwMode="auto">
          <a:xfrm>
            <a:off x="5580112" y="2852936"/>
            <a:ext cx="1944216" cy="31307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24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040"/>
            <a:ext cx="7632848" cy="588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absolutní hodnota, čísla opačná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7704856" cy="5544616"/>
          </a:xfrm>
          <a:scene3d>
            <a:camera prst="orthographicFront">
              <a:rot lat="0" lon="21299999" rev="0"/>
            </a:camera>
            <a:lightRig rig="threePt" dir="t"/>
          </a:scene3d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absolutní hodnota</a:t>
            </a:r>
          </a:p>
          <a:p>
            <a:pPr lvl="1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accent4"/>
                </a:solidFill>
              </a:rPr>
              <a:t>je vzdálenost čísla od nuly na číselné ose</a:t>
            </a:r>
          </a:p>
          <a:p>
            <a:pPr lvl="1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accent4"/>
                </a:solidFill>
              </a:rPr>
              <a:t>je vždy kladná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18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1800" dirty="0" smtClean="0">
              <a:solidFill>
                <a:schemeClr val="tx2"/>
              </a:solidFill>
            </a:endParaRPr>
          </a:p>
          <a:p>
            <a:pPr lvl="1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Př.: Urči absolutní hodnotu čísel:</a:t>
            </a:r>
          </a:p>
          <a:p>
            <a:pPr lvl="1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12, -4, -7, 8, 22, -1, 0, -9, 2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čísla opačná</a:t>
            </a:r>
          </a:p>
          <a:p>
            <a:pPr lvl="1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accent4"/>
                </a:solidFill>
              </a:rPr>
              <a:t>jsou čísla, která mají stejnou absolutní hodnotu</a:t>
            </a:r>
          </a:p>
          <a:p>
            <a:pPr lvl="1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accent4"/>
                </a:solidFill>
              </a:rPr>
              <a:t>např.:  3 a -3	 -6 a 6	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Př.: K daným číslům najdi čísla opačná:</a:t>
            </a:r>
          </a:p>
          <a:p>
            <a:pPr lvl="1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5, -6, 0, -1, -7, 3, 9, -11, -112</a:t>
            </a:r>
            <a:r>
              <a:rPr lang="cs-CZ" dirty="0" smtClean="0">
                <a:solidFill>
                  <a:schemeClr val="accent4"/>
                </a:solidFill>
              </a:rPr>
              <a:t>	</a:t>
            </a:r>
          </a:p>
          <a:p>
            <a:pPr lvl="4">
              <a:buNone/>
            </a:pPr>
            <a:r>
              <a:rPr lang="cs-CZ" dirty="0" smtClean="0">
                <a:solidFill>
                  <a:schemeClr val="accent4"/>
                </a:solidFill>
              </a:rPr>
              <a:t>	</a:t>
            </a:r>
            <a:endParaRPr lang="cs-CZ" sz="23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467544" y="2492896"/>
            <a:ext cx="7128792" cy="1588"/>
          </a:xfrm>
          <a:prstGeom prst="straightConnector1">
            <a:avLst/>
          </a:prstGeom>
          <a:ln>
            <a:solidFill>
              <a:schemeClr val="tx2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3671900" y="2528900"/>
            <a:ext cx="504056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635896" y="278092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tx2"/>
                </a:solidFill>
              </a:rPr>
              <a:t>0</a:t>
            </a:r>
            <a:endParaRPr lang="cs-CZ" sz="2800" dirty="0">
              <a:solidFill>
                <a:schemeClr val="tx2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rot="5400000" flipH="1" flipV="1">
            <a:off x="3491880" y="249289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2915816" y="2492896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2483768" y="2492896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3347864" y="2492896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2051720" y="2492896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4283968" y="2492896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4716016" y="2492896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5148064" y="2492896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1619672" y="2492896"/>
            <a:ext cx="144016" cy="0"/>
          </a:xfrm>
          <a:prstGeom prst="line">
            <a:avLst/>
          </a:prstGeom>
          <a:ln w="2222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>
            <a:off x="5580112" y="2492896"/>
            <a:ext cx="144016" cy="0"/>
          </a:xfrm>
          <a:prstGeom prst="line">
            <a:avLst/>
          </a:prstGeom>
          <a:ln w="190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1464435" y="2636912"/>
            <a:ext cx="4138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4"/>
                </a:solidFill>
              </a:rPr>
              <a:t>-5</a:t>
            </a:r>
            <a:endParaRPr lang="cs-CZ" sz="2000" dirty="0">
              <a:solidFill>
                <a:schemeClr val="accent4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436096" y="2636912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4"/>
                </a:solidFill>
              </a:rPr>
              <a:t>+4</a:t>
            </a:r>
            <a:endParaRPr lang="cs-CZ" sz="2000" dirty="0">
              <a:solidFill>
                <a:schemeClr val="accent4"/>
              </a:solidFill>
            </a:endParaRPr>
          </a:p>
        </p:txBody>
      </p:sp>
      <p:sp>
        <p:nvSpPr>
          <p:cNvPr id="41" name="Levá složená závorka 40"/>
          <p:cNvSpPr/>
          <p:nvPr/>
        </p:nvSpPr>
        <p:spPr>
          <a:xfrm>
            <a:off x="2339752" y="2852936"/>
            <a:ext cx="1080120" cy="576064"/>
          </a:xfrm>
          <a:prstGeom prst="leftBrace">
            <a:avLst/>
          </a:prstGeom>
          <a:scene3d>
            <a:camera prst="orthographicFront">
              <a:rot lat="5400000" lon="12000000" rev="48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leva 41"/>
          <p:cNvSpPr/>
          <p:nvPr/>
        </p:nvSpPr>
        <p:spPr>
          <a:xfrm>
            <a:off x="1763688" y="2636912"/>
            <a:ext cx="2088232" cy="72008"/>
          </a:xfrm>
          <a:prstGeom prst="leftArrow">
            <a:avLst/>
          </a:prstGeom>
          <a:solidFill>
            <a:schemeClr val="tx2"/>
          </a:solidFill>
          <a:ln w="12700" cmpd="dbl">
            <a:solidFill>
              <a:schemeClr val="tx2"/>
            </a:solidFill>
          </a:ln>
          <a:effectLst>
            <a:outerShdw blurRad="50800" dist="50800" dir="5400000" algn="ctr" rotWithShape="0">
              <a:schemeClr val="bg2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1907704" y="2708920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|-5|=5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44" name="Šipka doprava 43"/>
          <p:cNvSpPr/>
          <p:nvPr/>
        </p:nvSpPr>
        <p:spPr>
          <a:xfrm>
            <a:off x="3995936" y="2636912"/>
            <a:ext cx="1584176" cy="72008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</a:ln>
          <a:effectLst>
            <a:outerShdw blurRad="50800" dist="38100" dir="5400000" algn="t" rotWithShape="0">
              <a:schemeClr val="bg2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4211960" y="2708920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|4|=4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572000" y="3212976"/>
            <a:ext cx="33843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dirty="0" smtClean="0">
                <a:solidFill>
                  <a:srgbClr val="FF0000"/>
                </a:solidFill>
              </a:rPr>
              <a:t>Výsledky:</a:t>
            </a:r>
          </a:p>
          <a:p>
            <a:r>
              <a:rPr lang="cs-CZ" sz="2100" dirty="0" smtClean="0">
                <a:solidFill>
                  <a:srgbClr val="FF0000"/>
                </a:solidFill>
              </a:rPr>
              <a:t>12, 4, 7, 8, 22, 1, 0, 9, 2</a:t>
            </a:r>
            <a:endParaRPr lang="cs-CZ" sz="2100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499992" y="5589240"/>
            <a:ext cx="37444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dirty="0" smtClean="0">
                <a:solidFill>
                  <a:srgbClr val="FF0000"/>
                </a:solidFill>
              </a:rPr>
              <a:t>Výsledky:</a:t>
            </a:r>
          </a:p>
          <a:p>
            <a:r>
              <a:rPr lang="cs-CZ" sz="2100" dirty="0" smtClean="0">
                <a:solidFill>
                  <a:srgbClr val="FF0000"/>
                </a:solidFill>
              </a:rPr>
              <a:t>-5, 6, 0, 1, 7, -3, -9, 11, 112</a:t>
            </a:r>
            <a:endParaRPr lang="cs-CZ" sz="21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8000"/>
                            </p:stCondLst>
                            <p:childTnLst>
                              <p:par>
                                <p:cTn id="7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0"/>
                            </p:stCondLst>
                            <p:childTnLst>
                              <p:par>
                                <p:cTn id="7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2000"/>
                            </p:stCondLst>
                            <p:childTnLst>
                              <p:par>
                                <p:cTn id="8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4000"/>
                            </p:stCondLst>
                            <p:childTnLst>
                              <p:par>
                                <p:cTn id="9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6000"/>
                            </p:stCondLst>
                            <p:childTnLst>
                              <p:par>
                                <p:cTn id="9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6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8000"/>
                            </p:stCondLst>
                            <p:childTnLst>
                              <p:par>
                                <p:cTn id="9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0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0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2000"/>
                            </p:stCondLst>
                            <p:childTnLst>
                              <p:par>
                                <p:cTn id="10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8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33" grpId="0"/>
      <p:bldP spid="34" grpId="0"/>
      <p:bldP spid="42" grpId="0" animBg="1"/>
      <p:bldP spid="43" grpId="0"/>
      <p:bldP spid="44" grpId="0" animBg="1"/>
      <p:bldP spid="45" grpId="0"/>
      <p:bldP spid="46" grpId="0"/>
      <p:bldP spid="4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040"/>
            <a:ext cx="7632848" cy="588680"/>
          </a:xfrm>
        </p:spPr>
        <p:txBody>
          <a:bodyPr>
            <a:normAutofit/>
          </a:bodyPr>
          <a:lstStyle/>
          <a:p>
            <a:r>
              <a:rPr lang="cs-CZ" dirty="0" smtClean="0"/>
              <a:t>porovnávání celých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7704856" cy="5544616"/>
          </a:xfrm>
          <a:scene3d>
            <a:camera prst="orthographicFront">
              <a:rot lat="0" lon="21299999" rev="0"/>
            </a:camera>
            <a:lightRig rig="threePt" dir="t"/>
          </a:scene3d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určujeme podle uspořádání na ose</a:t>
            </a:r>
          </a:p>
          <a:p>
            <a:pPr lvl="1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accent4"/>
                </a:solidFill>
              </a:rPr>
              <a:t>číslo více </a:t>
            </a:r>
            <a:r>
              <a:rPr lang="cs-CZ" sz="2500" b="1" dirty="0" smtClean="0">
                <a:solidFill>
                  <a:schemeClr val="accent4"/>
                </a:solidFill>
              </a:rPr>
              <a:t>vlevo</a:t>
            </a:r>
            <a:r>
              <a:rPr lang="cs-CZ" sz="2500" dirty="0" smtClean="0">
                <a:solidFill>
                  <a:schemeClr val="accent4"/>
                </a:solidFill>
              </a:rPr>
              <a:t> je menší než číslo více </a:t>
            </a:r>
            <a:r>
              <a:rPr lang="cs-CZ" sz="2500" b="1" dirty="0" smtClean="0">
                <a:solidFill>
                  <a:schemeClr val="accent4"/>
                </a:solidFill>
              </a:rPr>
              <a:t>vpravo</a:t>
            </a:r>
          </a:p>
          <a:p>
            <a:pPr lvl="1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accent4"/>
                </a:solidFill>
              </a:rPr>
              <a:t>číslo více </a:t>
            </a:r>
            <a:r>
              <a:rPr lang="cs-CZ" sz="2500" b="1" dirty="0" smtClean="0">
                <a:solidFill>
                  <a:schemeClr val="accent4"/>
                </a:solidFill>
              </a:rPr>
              <a:t>vpravo</a:t>
            </a:r>
            <a:r>
              <a:rPr lang="cs-CZ" sz="2500" dirty="0" smtClean="0">
                <a:solidFill>
                  <a:schemeClr val="accent4"/>
                </a:solidFill>
              </a:rPr>
              <a:t> je větší než číslo více </a:t>
            </a:r>
            <a:r>
              <a:rPr lang="cs-CZ" sz="2500" b="1" dirty="0" smtClean="0">
                <a:solidFill>
                  <a:schemeClr val="accent4"/>
                </a:solidFill>
              </a:rPr>
              <a:t>vlevo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např.: -6 </a:t>
            </a:r>
            <a:r>
              <a:rPr lang="cs-CZ" b="1" dirty="0" smtClean="0">
                <a:solidFill>
                  <a:schemeClr val="tx2"/>
                </a:solidFill>
              </a:rPr>
              <a:t>&lt;</a:t>
            </a:r>
            <a:r>
              <a:rPr lang="cs-CZ" dirty="0" smtClean="0">
                <a:solidFill>
                  <a:schemeClr val="tx2"/>
                </a:solidFill>
              </a:rPr>
              <a:t> 2			</a:t>
            </a:r>
            <a:r>
              <a:rPr lang="cs-CZ" dirty="0" smtClean="0">
                <a:solidFill>
                  <a:schemeClr val="accent4"/>
                </a:solidFill>
              </a:rPr>
              <a:t>5 &gt; -3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18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r>
              <a:rPr lang="cs-CZ" dirty="0" smtClean="0">
                <a:solidFill>
                  <a:schemeClr val="accent4"/>
                </a:solidFill>
              </a:rPr>
              <a:t>		    </a:t>
            </a:r>
          </a:p>
          <a:p>
            <a:pPr>
              <a:buNone/>
            </a:pPr>
            <a:r>
              <a:rPr lang="cs-CZ" dirty="0" smtClean="0">
                <a:solidFill>
                  <a:schemeClr val="accent4"/>
                </a:solidFill>
              </a:rPr>
              <a:t>	</a:t>
            </a:r>
          </a:p>
          <a:p>
            <a:pPr lvl="4">
              <a:buNone/>
            </a:pPr>
            <a:r>
              <a:rPr lang="cs-CZ" dirty="0" smtClean="0">
                <a:solidFill>
                  <a:schemeClr val="accent4"/>
                </a:solidFill>
              </a:rPr>
              <a:t>	</a:t>
            </a:r>
            <a:endParaRPr lang="cs-CZ" sz="23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467544" y="2924944"/>
            <a:ext cx="7128792" cy="1588"/>
          </a:xfrm>
          <a:prstGeom prst="straightConnector1">
            <a:avLst/>
          </a:prstGeom>
          <a:ln>
            <a:solidFill>
              <a:schemeClr val="tx2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3671900" y="2888940"/>
            <a:ext cx="504056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635896" y="306896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tx2"/>
                </a:solidFill>
              </a:rPr>
              <a:t>0</a:t>
            </a:r>
            <a:endParaRPr lang="cs-CZ" sz="2800" dirty="0">
              <a:solidFill>
                <a:schemeClr val="tx2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rot="5400000" flipH="1" flipV="1">
            <a:off x="3491880" y="249289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2915816" y="2924944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2483768" y="2924944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3347864" y="2924944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2051720" y="2924944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4283968" y="2924944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4716016" y="2924944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5148064" y="2924944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Levá složená závorka 40"/>
          <p:cNvSpPr/>
          <p:nvPr/>
        </p:nvSpPr>
        <p:spPr>
          <a:xfrm>
            <a:off x="2339752" y="2852936"/>
            <a:ext cx="1080120" cy="576064"/>
          </a:xfrm>
          <a:prstGeom prst="leftBrace">
            <a:avLst/>
          </a:prstGeom>
          <a:scene3d>
            <a:camera prst="orthographicFront">
              <a:rot lat="5400000" lon="12000000" rev="48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čára 27"/>
          <p:cNvCxnSpPr/>
          <p:nvPr/>
        </p:nvCxnSpPr>
        <p:spPr>
          <a:xfrm rot="5400000">
            <a:off x="5580112" y="2924944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6012160" y="2924944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>
            <a:off x="6444208" y="2924944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1619672" y="2924944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1187624" y="2924944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899592" y="3068960"/>
            <a:ext cx="616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-6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339752" y="3068960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4"/>
                </a:solidFill>
              </a:rPr>
              <a:t>-3</a:t>
            </a:r>
            <a:endParaRPr lang="cs-CZ" sz="2000" dirty="0">
              <a:solidFill>
                <a:schemeClr val="accent4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572000" y="306896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2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868144" y="306896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4"/>
                </a:solidFill>
              </a:rPr>
              <a:t>5</a:t>
            </a:r>
            <a:endParaRPr lang="cs-CZ" sz="2000" dirty="0">
              <a:solidFill>
                <a:schemeClr val="accent4"/>
              </a:solidFill>
            </a:endParaRPr>
          </a:p>
        </p:txBody>
      </p:sp>
      <p:sp>
        <p:nvSpPr>
          <p:cNvPr id="49" name="Šipka nahoru 48"/>
          <p:cNvSpPr/>
          <p:nvPr/>
        </p:nvSpPr>
        <p:spPr>
          <a:xfrm>
            <a:off x="1187624" y="3501008"/>
            <a:ext cx="117727" cy="3600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ipka nahoru 49"/>
          <p:cNvSpPr/>
          <p:nvPr/>
        </p:nvSpPr>
        <p:spPr>
          <a:xfrm>
            <a:off x="4716016" y="3501008"/>
            <a:ext cx="117727" cy="3600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Šipka nahoru 50"/>
          <p:cNvSpPr/>
          <p:nvPr/>
        </p:nvSpPr>
        <p:spPr>
          <a:xfrm>
            <a:off x="1691680" y="4509120"/>
            <a:ext cx="72008" cy="21602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251520" y="4725144"/>
            <a:ext cx="37444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4"/>
                </a:solidFill>
              </a:rPr>
              <a:t>číslo -6 je na ose více vlevo než číslo 2</a:t>
            </a:r>
            <a:endParaRPr lang="cs-CZ" sz="1600" dirty="0">
              <a:solidFill>
                <a:schemeClr val="accent4"/>
              </a:solidFill>
            </a:endParaRPr>
          </a:p>
        </p:txBody>
      </p:sp>
      <p:sp>
        <p:nvSpPr>
          <p:cNvPr id="53" name="Šipka nahoru 52"/>
          <p:cNvSpPr/>
          <p:nvPr/>
        </p:nvSpPr>
        <p:spPr>
          <a:xfrm>
            <a:off x="6012160" y="3501008"/>
            <a:ext cx="72008" cy="360040"/>
          </a:xfrm>
          <a:prstGeom prst="upArrow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Šipka nahoru 53"/>
          <p:cNvSpPr/>
          <p:nvPr/>
        </p:nvSpPr>
        <p:spPr>
          <a:xfrm>
            <a:off x="2555776" y="3501008"/>
            <a:ext cx="72008" cy="360040"/>
          </a:xfrm>
          <a:prstGeom prst="upArrow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ipka nahoru 55"/>
          <p:cNvSpPr/>
          <p:nvPr/>
        </p:nvSpPr>
        <p:spPr>
          <a:xfrm>
            <a:off x="4932040" y="4509120"/>
            <a:ext cx="63624" cy="207640"/>
          </a:xfrm>
          <a:prstGeom prst="upArrow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4139952" y="4725144"/>
            <a:ext cx="38884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číslo 5 je na ose více vpravo než číslo -3</a:t>
            </a:r>
            <a:endParaRPr lang="cs-CZ" sz="1600" dirty="0">
              <a:solidFill>
                <a:schemeClr val="tx2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0" y="5229200"/>
            <a:ext cx="633670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buNone/>
            </a:pPr>
            <a:r>
              <a:rPr lang="cs-CZ" sz="1700" dirty="0" smtClean="0">
                <a:solidFill>
                  <a:schemeClr val="tx2"/>
                </a:solidFill>
              </a:rPr>
              <a:t>Př.: Porovnej dvojice celých čísel:</a:t>
            </a:r>
            <a:endParaRPr lang="cs-CZ" sz="1700" dirty="0">
              <a:solidFill>
                <a:schemeClr val="tx2"/>
              </a:solidFill>
            </a:endParaRPr>
          </a:p>
          <a:p>
            <a:pPr lvl="1">
              <a:buNone/>
            </a:pPr>
            <a:r>
              <a:rPr lang="cs-CZ" sz="1700" dirty="0" smtClean="0">
                <a:solidFill>
                  <a:schemeClr val="tx2"/>
                </a:solidFill>
              </a:rPr>
              <a:t>5 a -6, -4 a -2, -1 a 7, -18 a 18, -20 a -21, 0 a -5</a:t>
            </a:r>
            <a:r>
              <a:rPr lang="cs-CZ" sz="1600" dirty="0" smtClean="0">
                <a:solidFill>
                  <a:schemeClr val="accent4"/>
                </a:solidFill>
              </a:rPr>
              <a:t>	</a:t>
            </a:r>
          </a:p>
          <a:p>
            <a:endParaRPr lang="cs-CZ" sz="16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395536" y="6021288"/>
            <a:ext cx="60486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dirty="0" smtClean="0">
                <a:solidFill>
                  <a:srgbClr val="FF0000"/>
                </a:solidFill>
              </a:rPr>
              <a:t>Výsledky: </a:t>
            </a:r>
          </a:p>
          <a:p>
            <a:r>
              <a:rPr lang="cs-CZ" sz="2100" dirty="0" smtClean="0">
                <a:solidFill>
                  <a:schemeClr val="tx2"/>
                </a:solidFill>
              </a:rPr>
              <a:t>5 </a:t>
            </a:r>
            <a:r>
              <a:rPr lang="cs-CZ" sz="2100" dirty="0" smtClean="0">
                <a:solidFill>
                  <a:srgbClr val="FF0000"/>
                </a:solidFill>
              </a:rPr>
              <a:t>&gt;</a:t>
            </a:r>
            <a:r>
              <a:rPr lang="cs-CZ" sz="2100" dirty="0" smtClean="0">
                <a:solidFill>
                  <a:schemeClr val="tx2"/>
                </a:solidFill>
              </a:rPr>
              <a:t> -6, -4 </a:t>
            </a:r>
            <a:r>
              <a:rPr lang="cs-CZ" sz="2100" dirty="0" smtClean="0">
                <a:solidFill>
                  <a:srgbClr val="FF0000"/>
                </a:solidFill>
              </a:rPr>
              <a:t>&lt;</a:t>
            </a:r>
            <a:r>
              <a:rPr lang="cs-CZ" sz="2100" dirty="0" smtClean="0">
                <a:solidFill>
                  <a:schemeClr val="tx2"/>
                </a:solidFill>
              </a:rPr>
              <a:t> -2, -1 </a:t>
            </a:r>
            <a:r>
              <a:rPr lang="cs-CZ" sz="2100" dirty="0" smtClean="0">
                <a:solidFill>
                  <a:srgbClr val="FF0000"/>
                </a:solidFill>
              </a:rPr>
              <a:t>&lt;</a:t>
            </a:r>
            <a:r>
              <a:rPr lang="cs-CZ" sz="2100" dirty="0" smtClean="0">
                <a:solidFill>
                  <a:schemeClr val="tx2"/>
                </a:solidFill>
              </a:rPr>
              <a:t> 7</a:t>
            </a:r>
            <a:r>
              <a:rPr lang="cs-CZ" sz="2100" smtClean="0">
                <a:solidFill>
                  <a:schemeClr val="tx2"/>
                </a:solidFill>
              </a:rPr>
              <a:t>, -18 </a:t>
            </a:r>
            <a:r>
              <a:rPr lang="cs-CZ" sz="2100" smtClean="0">
                <a:solidFill>
                  <a:srgbClr val="FF0000"/>
                </a:solidFill>
              </a:rPr>
              <a:t>&lt;</a:t>
            </a:r>
            <a:r>
              <a:rPr lang="cs-CZ" sz="2100" smtClean="0">
                <a:solidFill>
                  <a:schemeClr val="tx2"/>
                </a:solidFill>
              </a:rPr>
              <a:t> 18</a:t>
            </a:r>
            <a:r>
              <a:rPr lang="cs-CZ" sz="2100" dirty="0" smtClean="0">
                <a:solidFill>
                  <a:schemeClr val="tx2"/>
                </a:solidFill>
              </a:rPr>
              <a:t>, -20 </a:t>
            </a:r>
            <a:r>
              <a:rPr lang="cs-CZ" sz="2100" dirty="0" smtClean="0">
                <a:solidFill>
                  <a:srgbClr val="FF0000"/>
                </a:solidFill>
              </a:rPr>
              <a:t>&gt;</a:t>
            </a:r>
            <a:r>
              <a:rPr lang="cs-CZ" sz="2100" dirty="0" smtClean="0">
                <a:solidFill>
                  <a:schemeClr val="tx2"/>
                </a:solidFill>
              </a:rPr>
              <a:t> -21, 0 </a:t>
            </a:r>
            <a:r>
              <a:rPr lang="cs-CZ" sz="2100" dirty="0" smtClean="0">
                <a:solidFill>
                  <a:srgbClr val="FF0000"/>
                </a:solidFill>
              </a:rPr>
              <a:t>&gt;</a:t>
            </a:r>
            <a:r>
              <a:rPr lang="cs-CZ" sz="2100" dirty="0" smtClean="0">
                <a:solidFill>
                  <a:schemeClr val="tx2"/>
                </a:solidFill>
              </a:rPr>
              <a:t> -5</a:t>
            </a:r>
            <a:endParaRPr lang="cs-CZ" sz="21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8000"/>
                            </p:stCondLst>
                            <p:childTnLst>
                              <p:par>
                                <p:cTn id="8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0"/>
                            </p:stCondLst>
                            <p:childTnLst>
                              <p:par>
                                <p:cTn id="8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2000"/>
                            </p:stCondLst>
                            <p:childTnLst>
                              <p:par>
                                <p:cTn id="9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0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4000"/>
                            </p:stCondLst>
                            <p:childTnLst>
                              <p:par>
                                <p:cTn id="10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1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6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38" grpId="0"/>
      <p:bldP spid="39" grpId="0"/>
      <p:bldP spid="40" grpId="0"/>
      <p:bldP spid="48" grpId="0"/>
      <p:bldP spid="49" grpId="0" animBg="1"/>
      <p:bldP spid="50" grpId="0" animBg="1"/>
      <p:bldP spid="51" grpId="0" animBg="1"/>
      <p:bldP spid="52" grpId="0"/>
      <p:bldP spid="53" grpId="0" animBg="1"/>
      <p:bldP spid="54" grpId="0" animBg="1"/>
      <p:bldP spid="56" grpId="0" animBg="1"/>
      <p:bldP spid="57" grpId="0"/>
      <p:bldP spid="59" grpId="0"/>
      <p:bldP spid="6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040"/>
            <a:ext cx="7632848" cy="588680"/>
          </a:xfrm>
        </p:spPr>
        <p:txBody>
          <a:bodyPr>
            <a:normAutofit/>
          </a:bodyPr>
          <a:lstStyle/>
          <a:p>
            <a:r>
              <a:rPr lang="cs-CZ" dirty="0" smtClean="0"/>
              <a:t>sčítání celých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7704856" cy="5616624"/>
          </a:xfrm>
          <a:scene3d>
            <a:camera prst="orthographicFront">
              <a:rot lat="0" lon="21299999" rev="0"/>
            </a:camera>
            <a:lightRig rig="threePt" dir="t"/>
          </a:scene3d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se stejnými znaménky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Př.: (+5)+(+8)=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1.způsob: sečtu a napíšu znaménko 5+8=+13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2.způsob: odstraním závorky 5+8=13</a:t>
            </a:r>
          </a:p>
          <a:p>
            <a:pPr lvl="2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Př.: (-6)+(-9)=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1.způsob: sečtu a napíšu znaménko 6+9=15 napíšu -15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2.způsob: odstraním závorky -6-9=-15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s různými znaménky</a:t>
            </a:r>
          </a:p>
          <a:p>
            <a:pPr lvl="1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accent4"/>
                </a:solidFill>
              </a:rPr>
              <a:t>Př.: (-4)+(+7)=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1.způsob: odečtu menší číslo od většího a napíšu znaménko většího 7-4=+3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2.způsob: odstraním závorky -4+7=3</a:t>
            </a:r>
          </a:p>
          <a:p>
            <a:pPr lvl="2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accent4"/>
                </a:solidFill>
              </a:rPr>
              <a:t>Př.: (+3)+(-8)=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1.způsob: odečtu menší číslo od většího a napíšu znaménko většího 8-3=5, výsledek -5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2.způsob: odstraním závorky 3-8=-5</a:t>
            </a:r>
          </a:p>
          <a:p>
            <a:pPr lvl="4">
              <a:buNone/>
            </a:pPr>
            <a:r>
              <a:rPr lang="cs-CZ" dirty="0" smtClean="0">
                <a:solidFill>
                  <a:schemeClr val="accent4"/>
                </a:solidFill>
              </a:rPr>
              <a:t>	</a:t>
            </a:r>
            <a:endParaRPr lang="cs-CZ" sz="23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rot="5400000" flipH="1" flipV="1">
            <a:off x="3491880" y="249289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Levá složená závorka 40"/>
          <p:cNvSpPr/>
          <p:nvPr/>
        </p:nvSpPr>
        <p:spPr>
          <a:xfrm>
            <a:off x="2339752" y="2852936"/>
            <a:ext cx="1080120" cy="576064"/>
          </a:xfrm>
          <a:prstGeom prst="leftBrace">
            <a:avLst/>
          </a:prstGeom>
          <a:scene3d>
            <a:camera prst="orthographicFront">
              <a:rot lat="5400000" lon="12000000" rev="48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ovací čára 30"/>
          <p:cNvCxnSpPr/>
          <p:nvPr/>
        </p:nvCxnSpPr>
        <p:spPr>
          <a:xfrm>
            <a:off x="5292080" y="2132856"/>
            <a:ext cx="223224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5868144" y="2132856"/>
            <a:ext cx="28803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ravoúhlá spojovací čára 36"/>
          <p:cNvCxnSpPr/>
          <p:nvPr/>
        </p:nvCxnSpPr>
        <p:spPr>
          <a:xfrm>
            <a:off x="6012160" y="1988840"/>
            <a:ext cx="1584176" cy="1588"/>
          </a:xfrm>
          <a:prstGeom prst="bentConnector3">
            <a:avLst>
              <a:gd name="adj1" fmla="val 50000"/>
            </a:avLst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6228184" y="16288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+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796136" y="22768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5</a:t>
            </a:r>
            <a:endParaRPr lang="cs-CZ" dirty="0">
              <a:solidFill>
                <a:schemeClr val="tx2"/>
              </a:solidFill>
            </a:endParaRPr>
          </a:p>
        </p:txBody>
      </p:sp>
      <p:cxnSp>
        <p:nvCxnSpPr>
          <p:cNvPr id="40" name="Přímá spojovací čára 39"/>
          <p:cNvCxnSpPr/>
          <p:nvPr/>
        </p:nvCxnSpPr>
        <p:spPr>
          <a:xfrm>
            <a:off x="5436096" y="3356992"/>
            <a:ext cx="223224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5400000">
            <a:off x="6948264" y="3356992"/>
            <a:ext cx="28803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>
            <a:off x="5652120" y="3212976"/>
            <a:ext cx="1440160" cy="1588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6372200" y="285293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-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804248" y="34290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-6</a:t>
            </a:r>
            <a:endParaRPr lang="cs-CZ" dirty="0">
              <a:solidFill>
                <a:schemeClr val="tx2"/>
              </a:solidFill>
            </a:endParaRPr>
          </a:p>
        </p:txBody>
      </p:sp>
      <p:cxnSp>
        <p:nvCxnSpPr>
          <p:cNvPr id="53" name="Přímá spojovací čára 52"/>
          <p:cNvCxnSpPr/>
          <p:nvPr/>
        </p:nvCxnSpPr>
        <p:spPr>
          <a:xfrm>
            <a:off x="5148064" y="6309320"/>
            <a:ext cx="223224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5148064" y="5301208"/>
            <a:ext cx="223224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rot="5400000">
            <a:off x="6804248" y="6309320"/>
            <a:ext cx="28803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rot="5400000">
            <a:off x="5724128" y="5301208"/>
            <a:ext cx="28803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/>
          <p:nvPr/>
        </p:nvCxnSpPr>
        <p:spPr>
          <a:xfrm rot="10800000">
            <a:off x="5508104" y="6165304"/>
            <a:ext cx="1440160" cy="1588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ravoúhlá spojovací čára 57"/>
          <p:cNvCxnSpPr/>
          <p:nvPr/>
        </p:nvCxnSpPr>
        <p:spPr>
          <a:xfrm>
            <a:off x="5868144" y="5157192"/>
            <a:ext cx="1584176" cy="1588"/>
          </a:xfrm>
          <a:prstGeom prst="bentConnector3">
            <a:avLst>
              <a:gd name="adj1" fmla="val 50000"/>
            </a:avLst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6084168" y="47971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+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228184" y="58052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-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652120" y="537321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-4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588224" y="648866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3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000"/>
                            </p:stCondLst>
                            <p:childTnLst>
                              <p:par>
                                <p:cTn id="6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5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8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1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4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3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9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2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8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4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8" grpId="0"/>
      <p:bldP spid="39" grpId="0"/>
      <p:bldP spid="51" grpId="0"/>
      <p:bldP spid="52" grpId="0"/>
      <p:bldP spid="59" grpId="0"/>
      <p:bldP spid="61" grpId="0"/>
      <p:bldP spid="62" grpId="0"/>
      <p:bldP spid="6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040"/>
            <a:ext cx="7632848" cy="588680"/>
          </a:xfrm>
        </p:spPr>
        <p:txBody>
          <a:bodyPr>
            <a:normAutofit/>
          </a:bodyPr>
          <a:lstStyle/>
          <a:p>
            <a:r>
              <a:rPr lang="cs-CZ" dirty="0" smtClean="0"/>
              <a:t>odčítání celých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7704856" cy="5616624"/>
          </a:xfrm>
          <a:scene3d>
            <a:camera prst="orthographicFront">
              <a:rot lat="0" lon="21299999" rev="0"/>
            </a:camera>
            <a:lightRig rig="threePt" dir="t"/>
          </a:scene3d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převedeme na sčítání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Př.: (+5)-(+7)= </a:t>
            </a:r>
            <a:r>
              <a:rPr lang="cs-CZ" dirty="0" smtClean="0">
                <a:solidFill>
                  <a:srgbClr val="FF0000"/>
                </a:solidFill>
              </a:rPr>
              <a:t>-2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odčítat číslo kladné = sčítat číslo záporné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(+5)+(-7)= -2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Př.: (-7)-(-9)=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odčítat číslo záporné = sčítat číslo kladné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(-7)+(+9)= 2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odstraníme závorky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Př.: (+5)-(+7)= </a:t>
            </a:r>
            <a:endParaRPr lang="cs-CZ" sz="2500" dirty="0" smtClean="0">
              <a:solidFill>
                <a:schemeClr val="accent4"/>
              </a:solidFill>
            </a:endParaRP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5-7 = -2</a:t>
            </a:r>
          </a:p>
          <a:p>
            <a:pPr lvl="1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accent4"/>
                </a:solidFill>
              </a:rPr>
              <a:t>Př.: (-7)-(-9)=</a:t>
            </a:r>
          </a:p>
          <a:p>
            <a:pPr lvl="2"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0000"/>
                </a:solidFill>
              </a:rPr>
              <a:t>-7+9 = 2</a:t>
            </a:r>
          </a:p>
          <a:p>
            <a:pPr lvl="2">
              <a:buNone/>
            </a:pPr>
            <a:endParaRPr lang="cs-CZ" sz="22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pamatuj si:</a:t>
            </a:r>
          </a:p>
          <a:p>
            <a:pPr lvl="1">
              <a:buFont typeface="Wingdings" pitchFamily="2" charset="2"/>
              <a:buChar char="Ø"/>
            </a:pPr>
            <a:r>
              <a:rPr lang="cs-CZ" sz="2500" dirty="0" smtClean="0">
                <a:solidFill>
                  <a:srgbClr val="FF0000"/>
                </a:solidFill>
              </a:rPr>
              <a:t>+(+) =&gt;   +</a:t>
            </a:r>
          </a:p>
          <a:p>
            <a:pPr lvl="1">
              <a:buFont typeface="Wingdings" pitchFamily="2" charset="2"/>
              <a:buChar char="Ø"/>
            </a:pPr>
            <a:r>
              <a:rPr lang="cs-CZ" sz="2500" dirty="0" smtClean="0">
                <a:solidFill>
                  <a:srgbClr val="FF0000"/>
                </a:solidFill>
              </a:rPr>
              <a:t>+(–)  =&gt;   -</a:t>
            </a:r>
          </a:p>
          <a:p>
            <a:pPr lvl="1">
              <a:buFont typeface="Wingdings" pitchFamily="2" charset="2"/>
              <a:buChar char="Ø"/>
            </a:pPr>
            <a:r>
              <a:rPr lang="cs-CZ" sz="2500" dirty="0" smtClean="0">
                <a:solidFill>
                  <a:srgbClr val="FF0000"/>
                </a:solidFill>
              </a:rPr>
              <a:t>-(+)  =&gt;   - </a:t>
            </a:r>
          </a:p>
          <a:p>
            <a:pPr lvl="1">
              <a:buFont typeface="Wingdings" pitchFamily="2" charset="2"/>
              <a:buChar char="Ø"/>
            </a:pPr>
            <a:r>
              <a:rPr lang="cs-CZ" sz="2500" dirty="0" smtClean="0">
                <a:solidFill>
                  <a:srgbClr val="FF0000"/>
                </a:solidFill>
              </a:rPr>
              <a:t>-(-)  =&gt;   +</a:t>
            </a:r>
            <a:endParaRPr lang="cs-CZ" sz="25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accent4"/>
              </a:solidFill>
            </a:endParaRPr>
          </a:p>
          <a:p>
            <a:pPr lvl="4">
              <a:buNone/>
            </a:pPr>
            <a:r>
              <a:rPr lang="cs-CZ" dirty="0" smtClean="0">
                <a:solidFill>
                  <a:schemeClr val="accent4"/>
                </a:solidFill>
              </a:rPr>
              <a:t>	</a:t>
            </a:r>
            <a:endParaRPr lang="cs-CZ" sz="2300" dirty="0" smtClean="0">
              <a:solidFill>
                <a:schemeClr val="accent4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rot="5400000" flipH="1" flipV="1">
            <a:off x="3491880" y="249289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Levá složená závorka 40"/>
          <p:cNvSpPr/>
          <p:nvPr/>
        </p:nvSpPr>
        <p:spPr>
          <a:xfrm>
            <a:off x="2339752" y="2852936"/>
            <a:ext cx="1080120" cy="576064"/>
          </a:xfrm>
          <a:prstGeom prst="leftBrace">
            <a:avLst/>
          </a:prstGeom>
          <a:scene3d>
            <a:camera prst="orthographicFront">
              <a:rot lat="5400000" lon="12000000" rev="48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000628" y="928670"/>
            <a:ext cx="2809875" cy="28289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3" name="TextovéPole 32"/>
          <p:cNvSpPr txBox="1"/>
          <p:nvPr/>
        </p:nvSpPr>
        <p:spPr>
          <a:xfrm>
            <a:off x="4286248" y="4000504"/>
            <a:ext cx="2500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s-CZ" dirty="0" smtClean="0"/>
          </a:p>
          <a:p>
            <a:endParaRPr lang="cs-CZ" dirty="0"/>
          </a:p>
        </p:txBody>
      </p:sp>
      <p:pic>
        <p:nvPicPr>
          <p:cNvPr id="1076" name="Picture 5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786182" y="2928934"/>
            <a:ext cx="904875" cy="342900"/>
          </a:xfrm>
          <a:prstGeom prst="rect">
            <a:avLst/>
          </a:prstGeom>
          <a:noFill/>
        </p:spPr>
      </p:pic>
      <p:pic>
        <p:nvPicPr>
          <p:cNvPr id="1075" name="Picture 5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000628" y="3857628"/>
            <a:ext cx="1057275" cy="342900"/>
          </a:xfrm>
          <a:prstGeom prst="rect">
            <a:avLst/>
          </a:prstGeom>
          <a:noFill/>
        </p:spPr>
      </p:pic>
      <p:pic>
        <p:nvPicPr>
          <p:cNvPr id="1074" name="Picture 50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786182" y="3571876"/>
            <a:ext cx="904875" cy="342900"/>
          </a:xfrm>
          <a:prstGeom prst="rect">
            <a:avLst/>
          </a:prstGeom>
          <a:noFill/>
        </p:spPr>
      </p:pic>
      <p:pic>
        <p:nvPicPr>
          <p:cNvPr id="1073" name="Picture 49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786182" y="4214818"/>
            <a:ext cx="904875" cy="342900"/>
          </a:xfrm>
          <a:prstGeom prst="rect">
            <a:avLst/>
          </a:prstGeom>
          <a:noFill/>
        </p:spPr>
      </p:pic>
      <p:pic>
        <p:nvPicPr>
          <p:cNvPr id="1072" name="Picture 48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000628" y="4572008"/>
            <a:ext cx="981075" cy="342900"/>
          </a:xfrm>
          <a:prstGeom prst="rect">
            <a:avLst/>
          </a:prstGeom>
          <a:noFill/>
        </p:spPr>
      </p:pic>
      <p:pic>
        <p:nvPicPr>
          <p:cNvPr id="1071" name="Picture 47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072198" y="4143380"/>
            <a:ext cx="647700" cy="342900"/>
          </a:xfrm>
          <a:prstGeom prst="rect">
            <a:avLst/>
          </a:prstGeom>
          <a:noFill/>
        </p:spPr>
      </p:pic>
      <p:pic>
        <p:nvPicPr>
          <p:cNvPr id="1070" name="Picture 46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786578" y="4572008"/>
            <a:ext cx="904875" cy="342900"/>
          </a:xfrm>
          <a:prstGeom prst="rect">
            <a:avLst/>
          </a:prstGeom>
          <a:noFill/>
        </p:spPr>
      </p:pic>
      <p:pic>
        <p:nvPicPr>
          <p:cNvPr id="1069" name="Picture 45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929058" y="4929198"/>
            <a:ext cx="619125" cy="342900"/>
          </a:xfrm>
          <a:prstGeom prst="rect">
            <a:avLst/>
          </a:prstGeom>
          <a:noFill/>
        </p:spPr>
      </p:pic>
      <p:pic>
        <p:nvPicPr>
          <p:cNvPr id="1068" name="Picture 44"/>
          <p:cNvPicPr>
            <a:picLocks noChangeAspect="1" noChangeArrowheads="1"/>
          </p:cNvPicPr>
          <p:nvPr/>
        </p:nvPicPr>
        <p:blipFill>
          <a:blip r:embed="rId1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000760" y="4929198"/>
            <a:ext cx="1057275" cy="342900"/>
          </a:xfrm>
          <a:prstGeom prst="rect">
            <a:avLst/>
          </a:prstGeom>
          <a:noFill/>
        </p:spPr>
      </p:pic>
      <p:pic>
        <p:nvPicPr>
          <p:cNvPr id="1067" name="Picture 43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786182" y="5786454"/>
            <a:ext cx="981075" cy="342900"/>
          </a:xfrm>
          <a:prstGeom prst="rect">
            <a:avLst/>
          </a:prstGeom>
          <a:noFill/>
        </p:spPr>
      </p:pic>
      <p:pic>
        <p:nvPicPr>
          <p:cNvPr id="1066" name="Picture 42"/>
          <p:cNvPicPr>
            <a:picLocks noChangeAspect="1" noChangeArrowheads="1"/>
          </p:cNvPicPr>
          <p:nvPr/>
        </p:nvPicPr>
        <p:blipFill>
          <a:blip r:embed="rId1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715140" y="6286520"/>
            <a:ext cx="981075" cy="342900"/>
          </a:xfrm>
          <a:prstGeom prst="rect">
            <a:avLst/>
          </a:prstGeom>
          <a:noFill/>
        </p:spPr>
      </p:pic>
      <p:pic>
        <p:nvPicPr>
          <p:cNvPr id="1065" name="Picture 41"/>
          <p:cNvPicPr>
            <a:picLocks noChangeAspect="1" noChangeArrowheads="1"/>
          </p:cNvPicPr>
          <p:nvPr/>
        </p:nvPicPr>
        <p:blipFill>
          <a:blip r:embed="rId1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4929190" y="6215082"/>
            <a:ext cx="981075" cy="342900"/>
          </a:xfrm>
          <a:prstGeom prst="rect">
            <a:avLst/>
          </a:prstGeom>
          <a:noFill/>
        </p:spPr>
      </p:pic>
      <p:pic>
        <p:nvPicPr>
          <p:cNvPr id="1064" name="Picture 40"/>
          <p:cNvPicPr>
            <a:picLocks noChangeAspect="1" noChangeArrowheads="1"/>
          </p:cNvPicPr>
          <p:nvPr/>
        </p:nvPicPr>
        <p:blipFill>
          <a:blip r:embed="rId1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715140" y="5357826"/>
            <a:ext cx="981075" cy="342900"/>
          </a:xfrm>
          <a:prstGeom prst="rect">
            <a:avLst/>
          </a:prstGeom>
          <a:noFill/>
        </p:spPr>
      </p:pic>
      <p:pic>
        <p:nvPicPr>
          <p:cNvPr id="1063" name="Picture 39"/>
          <p:cNvPicPr>
            <a:picLocks noChangeAspect="1" noChangeArrowheads="1"/>
          </p:cNvPicPr>
          <p:nvPr/>
        </p:nvPicPr>
        <p:blipFill>
          <a:blip r:embed="rId1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000628" y="5357826"/>
            <a:ext cx="981075" cy="342900"/>
          </a:xfrm>
          <a:prstGeom prst="rect">
            <a:avLst/>
          </a:prstGeom>
          <a:noFill/>
        </p:spPr>
      </p:pic>
      <p:pic>
        <p:nvPicPr>
          <p:cNvPr id="1062" name="Picture 38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715140" y="3857628"/>
            <a:ext cx="1057275" cy="342900"/>
          </a:xfrm>
          <a:prstGeom prst="rect">
            <a:avLst/>
          </a:prstGeom>
          <a:noFill/>
        </p:spPr>
      </p:pic>
      <p:pic>
        <p:nvPicPr>
          <p:cNvPr id="1061" name="Picture 37"/>
          <p:cNvPicPr>
            <a:picLocks noChangeAspect="1" noChangeArrowheads="1"/>
          </p:cNvPicPr>
          <p:nvPr/>
        </p:nvPicPr>
        <p:blipFill>
          <a:blip r:embed="rId1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929322" y="5786454"/>
            <a:ext cx="1057275" cy="342900"/>
          </a:xfrm>
          <a:prstGeom prst="rect">
            <a:avLst/>
          </a:prstGeom>
          <a:noFill/>
        </p:spPr>
      </p:pic>
      <p:sp>
        <p:nvSpPr>
          <p:cNvPr id="1077" name="Rectangle 5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78" name="Rectangle 54"/>
          <p:cNvSpPr>
            <a:spLocks noChangeArrowheads="1"/>
          </p:cNvSpPr>
          <p:nvPr/>
        </p:nvSpPr>
        <p:spPr bwMode="auto">
          <a:xfrm>
            <a:off x="45720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79" name="Rectangle 55"/>
          <p:cNvSpPr>
            <a:spLocks noChangeArrowheads="1"/>
          </p:cNvSpPr>
          <p:nvPr/>
        </p:nvSpPr>
        <p:spPr bwMode="auto">
          <a:xfrm>
            <a:off x="457200" y="1143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0" name="Rectangle 56"/>
          <p:cNvSpPr>
            <a:spLocks noChangeArrowheads="1"/>
          </p:cNvSpPr>
          <p:nvPr/>
        </p:nvSpPr>
        <p:spPr bwMode="auto">
          <a:xfrm>
            <a:off x="457200" y="1485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1" name="Rectangle 57"/>
          <p:cNvSpPr>
            <a:spLocks noChangeArrowheads="1"/>
          </p:cNvSpPr>
          <p:nvPr/>
        </p:nvSpPr>
        <p:spPr bwMode="auto">
          <a:xfrm>
            <a:off x="457200" y="1828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2" name="Rectangle 58"/>
          <p:cNvSpPr>
            <a:spLocks noChangeArrowheads="1"/>
          </p:cNvSpPr>
          <p:nvPr/>
        </p:nvSpPr>
        <p:spPr bwMode="auto">
          <a:xfrm>
            <a:off x="457200" y="2171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3" name="Rectangle 59"/>
          <p:cNvSpPr>
            <a:spLocks noChangeArrowheads="1"/>
          </p:cNvSpPr>
          <p:nvPr/>
        </p:nvSpPr>
        <p:spPr bwMode="auto">
          <a:xfrm>
            <a:off x="457200" y="2514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4" name="Rectangle 60"/>
          <p:cNvSpPr>
            <a:spLocks noChangeArrowheads="1"/>
          </p:cNvSpPr>
          <p:nvPr/>
        </p:nvSpPr>
        <p:spPr bwMode="auto">
          <a:xfrm>
            <a:off x="457200" y="2857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5" name="Rectangle 61"/>
          <p:cNvSpPr>
            <a:spLocks noChangeArrowheads="1"/>
          </p:cNvSpPr>
          <p:nvPr/>
        </p:nvSpPr>
        <p:spPr bwMode="auto">
          <a:xfrm>
            <a:off x="457200" y="3200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6" name="Rectangle 62"/>
          <p:cNvSpPr>
            <a:spLocks noChangeArrowheads="1"/>
          </p:cNvSpPr>
          <p:nvPr/>
        </p:nvSpPr>
        <p:spPr bwMode="auto">
          <a:xfrm>
            <a:off x="457200" y="3543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7" name="Rectangle 63"/>
          <p:cNvSpPr>
            <a:spLocks noChangeArrowheads="1"/>
          </p:cNvSpPr>
          <p:nvPr/>
        </p:nvSpPr>
        <p:spPr bwMode="auto">
          <a:xfrm>
            <a:off x="457200" y="3886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8" name="Rectangle 64"/>
          <p:cNvSpPr>
            <a:spLocks noChangeArrowheads="1"/>
          </p:cNvSpPr>
          <p:nvPr/>
        </p:nvSpPr>
        <p:spPr bwMode="auto">
          <a:xfrm>
            <a:off x="457200" y="4229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9" name="Rectangle 65"/>
          <p:cNvSpPr>
            <a:spLocks noChangeArrowheads="1"/>
          </p:cNvSpPr>
          <p:nvPr/>
        </p:nvSpPr>
        <p:spPr bwMode="auto">
          <a:xfrm>
            <a:off x="457200" y="457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90" name="Rectangle 66"/>
          <p:cNvSpPr>
            <a:spLocks noChangeArrowheads="1"/>
          </p:cNvSpPr>
          <p:nvPr/>
        </p:nvSpPr>
        <p:spPr bwMode="auto">
          <a:xfrm>
            <a:off x="457200" y="4914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91" name="Rectangle 67"/>
          <p:cNvSpPr>
            <a:spLocks noChangeArrowheads="1"/>
          </p:cNvSpPr>
          <p:nvPr/>
        </p:nvSpPr>
        <p:spPr bwMode="auto">
          <a:xfrm>
            <a:off x="457200" y="5257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92" name="Rectangle 68"/>
          <p:cNvSpPr>
            <a:spLocks noChangeArrowheads="1"/>
          </p:cNvSpPr>
          <p:nvPr/>
        </p:nvSpPr>
        <p:spPr bwMode="auto">
          <a:xfrm>
            <a:off x="457200" y="5600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93" name="Rectangle 69"/>
          <p:cNvSpPr>
            <a:spLocks noChangeArrowheads="1"/>
          </p:cNvSpPr>
          <p:nvPr/>
        </p:nvSpPr>
        <p:spPr bwMode="auto">
          <a:xfrm>
            <a:off x="457200" y="5943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714876" y="278605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643438" y="342900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714876" y="407194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000760" y="371475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715272" y="371475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+6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715140" y="400050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-24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572000" y="478632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-14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000760" y="442913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643834" y="442913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000892" y="478632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000760" y="521495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643834" y="521495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-14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786314" y="564357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000892" y="564357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857884" y="607220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715272" y="614364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-28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000"/>
                            </p:stCondLst>
                            <p:childTnLst>
                              <p:par>
                                <p:cTn id="6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2000"/>
                                        <p:tgtEl>
                                          <p:spTgt spid="1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1" dur="2000"/>
                                        <p:tgtEl>
                                          <p:spTgt spid="1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4" dur="2000"/>
                                        <p:tgtEl>
                                          <p:spTgt spid="1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1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0" dur="2000"/>
                                        <p:tgtEl>
                                          <p:spTgt spid="1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3" dur="2000"/>
                                        <p:tgtEl>
                                          <p:spTgt spid="1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2000"/>
                                        <p:tgtEl>
                                          <p:spTgt spid="1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9" dur="2000"/>
                                        <p:tgtEl>
                                          <p:spTgt spid="1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2000"/>
                                        <p:tgtEl>
                                          <p:spTgt spid="1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5" dur="2000"/>
                                        <p:tgtEl>
                                          <p:spTgt spid="1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8" dur="2000"/>
                                        <p:tgtEl>
                                          <p:spTgt spid="1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1" dur="2000"/>
                                        <p:tgtEl>
                                          <p:spTgt spid="1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20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7" dur="2000"/>
                                        <p:tgtEl>
                                          <p:spTgt spid="1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0" dur="2000"/>
                                        <p:tgtEl>
                                          <p:spTgt spid="1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3" dur="2000"/>
                                        <p:tgtEl>
                                          <p:spTgt spid="1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3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5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1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4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7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3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/>
      <p:bldP spid="43" grpId="0"/>
      <p:bldP spid="44" grpId="0"/>
      <p:bldP spid="45" grpId="0"/>
      <p:bldP spid="46" grpId="0"/>
      <p:bldP spid="47" grpId="0"/>
      <p:bldP spid="48" grpId="1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040"/>
            <a:ext cx="7632848" cy="588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násobení a dělení celých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7704856" cy="5616624"/>
          </a:xfrm>
          <a:scene3d>
            <a:camera prst="orthographicFront">
              <a:rot lat="0" lon="21299999" rev="0"/>
            </a:camera>
            <a:lightRig rig="threePt" dir="t"/>
          </a:scene3d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700" dirty="0" smtClean="0">
                <a:solidFill>
                  <a:schemeClr val="tx2"/>
                </a:solidFill>
              </a:rPr>
              <a:t>určíme výsledné znaménko</a:t>
            </a:r>
          </a:p>
          <a:p>
            <a:pPr>
              <a:buNone/>
            </a:pPr>
            <a:endParaRPr lang="cs-CZ" sz="28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8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700" dirty="0" smtClean="0">
                <a:solidFill>
                  <a:schemeClr val="tx2"/>
                </a:solidFill>
              </a:rPr>
              <a:t>vypočítáme číslo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4"/>
                </a:solidFill>
              </a:rPr>
              <a:t>Př.: (+5).(-7).(-2)= </a:t>
            </a:r>
            <a:r>
              <a:rPr lang="cs-CZ" sz="2000" dirty="0" smtClean="0">
                <a:solidFill>
                  <a:srgbClr val="FF0000"/>
                </a:solidFill>
              </a:rPr>
              <a:t>+70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accent4"/>
                </a:solidFill>
              </a:rPr>
              <a:t>určíme výsledné znaménko +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accent4"/>
                </a:solidFill>
              </a:rPr>
              <a:t>vynásobíme čísla 5.7.2= 70</a:t>
            </a:r>
          </a:p>
          <a:p>
            <a:pPr lvl="1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sz="23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rot="5400000" flipH="1" flipV="1">
            <a:off x="3491880" y="249289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Levá složená závorka 40"/>
          <p:cNvSpPr/>
          <p:nvPr/>
        </p:nvSpPr>
        <p:spPr>
          <a:xfrm>
            <a:off x="2339752" y="2852936"/>
            <a:ext cx="1080120" cy="576064"/>
          </a:xfrm>
          <a:prstGeom prst="leftBrace">
            <a:avLst/>
          </a:prstGeom>
          <a:scene3d>
            <a:camera prst="orthographicFront">
              <a:rot lat="5400000" lon="12000000" rev="48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4071934" y="1571612"/>
            <a:ext cx="2500330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4"/>
                </a:solidFill>
              </a:rPr>
              <a:t>(+):(+) =&gt;   +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4"/>
                </a:solidFill>
              </a:rPr>
              <a:t>(+):(–)  =&gt;   -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4"/>
                </a:solidFill>
              </a:rPr>
              <a:t>(-):(+)  =&gt;   -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4"/>
                </a:solidFill>
              </a:rPr>
              <a:t>(-):(-)  =&gt;   +</a:t>
            </a:r>
          </a:p>
          <a:p>
            <a:pPr>
              <a:lnSpc>
                <a:spcPct val="150000"/>
              </a:lnSpc>
            </a:pPr>
            <a:endParaRPr lang="cs-CZ" sz="2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0034" y="1571612"/>
            <a:ext cx="2786082" cy="2303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4"/>
                </a:solidFill>
              </a:rPr>
              <a:t>(+).(+) =&gt;   +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4"/>
                </a:solidFill>
              </a:rPr>
              <a:t>(+).(–)  =&gt;   -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4"/>
                </a:solidFill>
              </a:rPr>
              <a:t>(-).(+)  =&gt;   -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4"/>
                </a:solidFill>
              </a:rPr>
              <a:t>(-).(-)  =&gt;   +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86578" y="4357694"/>
            <a:ext cx="790575" cy="342900"/>
          </a:xfrm>
          <a:prstGeom prst="rect">
            <a:avLst/>
          </a:prstGeom>
          <a:noFill/>
        </p:spPr>
      </p:pic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76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765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55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29322" y="4929198"/>
            <a:ext cx="647700" cy="342900"/>
          </a:xfrm>
          <a:prstGeom prst="rect">
            <a:avLst/>
          </a:prstGeom>
          <a:noFill/>
        </p:spPr>
      </p:pic>
      <p:sp>
        <p:nvSpPr>
          <p:cNvPr id="276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57" name="Picture 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85852" y="5500702"/>
            <a:ext cx="647700" cy="342900"/>
          </a:xfrm>
          <a:prstGeom prst="rect">
            <a:avLst/>
          </a:prstGeom>
          <a:noFill/>
        </p:spPr>
      </p:pic>
      <p:sp>
        <p:nvSpPr>
          <p:cNvPr id="27660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59" name="Picture 11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86578" y="5500702"/>
            <a:ext cx="752475" cy="342900"/>
          </a:xfrm>
          <a:prstGeom prst="rect">
            <a:avLst/>
          </a:prstGeom>
          <a:noFill/>
        </p:spPr>
      </p:pic>
      <p:sp>
        <p:nvSpPr>
          <p:cNvPr id="2766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61" name="Picture 13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29190" y="4429132"/>
            <a:ext cx="800100" cy="342900"/>
          </a:xfrm>
          <a:prstGeom prst="rect">
            <a:avLst/>
          </a:prstGeom>
          <a:noFill/>
        </p:spPr>
      </p:pic>
      <p:sp>
        <p:nvSpPr>
          <p:cNvPr id="27664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63" name="Picture 15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57752" y="5500702"/>
            <a:ext cx="876300" cy="342900"/>
          </a:xfrm>
          <a:prstGeom prst="rect">
            <a:avLst/>
          </a:prstGeom>
          <a:noFill/>
        </p:spPr>
      </p:pic>
      <p:sp>
        <p:nvSpPr>
          <p:cNvPr id="27666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65" name="Picture 17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29322" y="6000768"/>
            <a:ext cx="657225" cy="342900"/>
          </a:xfrm>
          <a:prstGeom prst="rect">
            <a:avLst/>
          </a:prstGeom>
          <a:noFill/>
        </p:spPr>
      </p:pic>
      <p:sp>
        <p:nvSpPr>
          <p:cNvPr id="27668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67" name="Picture 19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000496" y="6000768"/>
            <a:ext cx="800100" cy="342900"/>
          </a:xfrm>
          <a:prstGeom prst="rect">
            <a:avLst/>
          </a:prstGeom>
          <a:noFill/>
        </p:spPr>
      </p:pic>
      <p:sp>
        <p:nvSpPr>
          <p:cNvPr id="27670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69" name="Picture 21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071802" y="5500702"/>
            <a:ext cx="790575" cy="342900"/>
          </a:xfrm>
          <a:prstGeom prst="rect">
            <a:avLst/>
          </a:prstGeom>
          <a:noFill/>
        </p:spPr>
      </p:pic>
      <p:sp>
        <p:nvSpPr>
          <p:cNvPr id="27672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71" name="Picture 23"/>
          <p:cNvPicPr>
            <a:picLocks noChangeAspect="1" noChangeArrowheads="1"/>
          </p:cNvPicPr>
          <p:nvPr/>
        </p:nvPicPr>
        <p:blipFill>
          <a:blip r:embed="rId1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43108" y="6000768"/>
            <a:ext cx="790575" cy="342900"/>
          </a:xfrm>
          <a:prstGeom prst="rect">
            <a:avLst/>
          </a:prstGeom>
          <a:noFill/>
        </p:spPr>
      </p:pic>
      <p:sp>
        <p:nvSpPr>
          <p:cNvPr id="27674" name="Rectangle 2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73" name="Picture 25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7158" y="6000768"/>
            <a:ext cx="771525" cy="342900"/>
          </a:xfrm>
          <a:prstGeom prst="rect">
            <a:avLst/>
          </a:prstGeom>
          <a:noFill/>
        </p:spPr>
      </p:pic>
      <p:sp>
        <p:nvSpPr>
          <p:cNvPr id="27676" name="Rectangle 2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75" name="Picture 27"/>
          <p:cNvPicPr>
            <a:picLocks noChangeAspect="1" noChangeArrowheads="1"/>
          </p:cNvPicPr>
          <p:nvPr/>
        </p:nvPicPr>
        <p:blipFill>
          <a:blip r:embed="rId1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42976" y="6515100"/>
            <a:ext cx="847725" cy="342900"/>
          </a:xfrm>
          <a:prstGeom prst="rect">
            <a:avLst/>
          </a:prstGeom>
          <a:noFill/>
        </p:spPr>
      </p:pic>
      <p:sp>
        <p:nvSpPr>
          <p:cNvPr id="27678" name="Rectangle 3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77" name="Picture 29"/>
          <p:cNvPicPr>
            <a:picLocks noChangeAspect="1" noChangeArrowheads="1"/>
          </p:cNvPicPr>
          <p:nvPr/>
        </p:nvPicPr>
        <p:blipFill>
          <a:blip r:embed="rId1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000364" y="6515100"/>
            <a:ext cx="866775" cy="342900"/>
          </a:xfrm>
          <a:prstGeom prst="rect">
            <a:avLst/>
          </a:prstGeom>
          <a:noFill/>
        </p:spPr>
      </p:pic>
      <p:sp>
        <p:nvSpPr>
          <p:cNvPr id="27680" name="Rectangle 3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79" name="Picture 31"/>
          <p:cNvPicPr>
            <a:picLocks noChangeAspect="1" noChangeArrowheads="1"/>
          </p:cNvPicPr>
          <p:nvPr/>
        </p:nvPicPr>
        <p:blipFill>
          <a:blip r:embed="rId1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29190" y="6515100"/>
            <a:ext cx="733425" cy="342900"/>
          </a:xfrm>
          <a:prstGeom prst="rect">
            <a:avLst/>
          </a:prstGeom>
          <a:noFill/>
        </p:spPr>
      </p:pic>
      <p:sp>
        <p:nvSpPr>
          <p:cNvPr id="27682" name="Rectangle 3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81" name="Picture 33"/>
          <p:cNvPicPr>
            <a:picLocks noChangeAspect="1" noChangeArrowheads="1"/>
          </p:cNvPicPr>
          <p:nvPr/>
        </p:nvPicPr>
        <p:blipFill>
          <a:blip r:embed="rId1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86578" y="6515100"/>
            <a:ext cx="676275" cy="342900"/>
          </a:xfrm>
          <a:prstGeom prst="rect">
            <a:avLst/>
          </a:prstGeom>
          <a:noFill/>
        </p:spPr>
      </p:pic>
      <p:sp>
        <p:nvSpPr>
          <p:cNvPr id="27684" name="Rectangle 3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83" name="Picture 35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86446" y="3857628"/>
            <a:ext cx="981075" cy="342900"/>
          </a:xfrm>
          <a:prstGeom prst="rect">
            <a:avLst/>
          </a:prstGeom>
          <a:noFill/>
        </p:spPr>
      </p:pic>
      <p:sp>
        <p:nvSpPr>
          <p:cNvPr id="42" name="TextovéPole 41"/>
          <p:cNvSpPr txBox="1"/>
          <p:nvPr/>
        </p:nvSpPr>
        <p:spPr>
          <a:xfrm>
            <a:off x="6715140" y="371475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+3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715008" y="428625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500958" y="421481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572264" y="478632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-36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928794" y="535782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786182" y="535782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-27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715008" y="535782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572396" y="535782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-50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071538" y="585789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928926" y="585789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786314" y="585789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572264" y="585789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071670" y="635795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857620" y="635795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-105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643570" y="635795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500958" y="635795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45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27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27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27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2000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2000"/>
                                        <p:tgtEl>
                                          <p:spTgt spid="276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1" dur="2000"/>
                                        <p:tgtEl>
                                          <p:spTgt spid="27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4" dur="2000"/>
                                        <p:tgtEl>
                                          <p:spTgt spid="27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27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0" dur="2000"/>
                                        <p:tgtEl>
                                          <p:spTgt spid="27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3" dur="2000"/>
                                        <p:tgtEl>
                                          <p:spTgt spid="27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2000"/>
                                        <p:tgtEl>
                                          <p:spTgt spid="27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9" dur="2000"/>
                                        <p:tgtEl>
                                          <p:spTgt spid="27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2000"/>
                                        <p:tgtEl>
                                          <p:spTgt spid="27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5" dur="2000"/>
                                        <p:tgtEl>
                                          <p:spTgt spid="27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8" dur="2000"/>
                                        <p:tgtEl>
                                          <p:spTgt spid="27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9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6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9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2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5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8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2" name="Diagram 41"/>
          <p:cNvGraphicFramePr/>
          <p:nvPr/>
        </p:nvGraphicFramePr>
        <p:xfrm>
          <a:off x="4714876" y="1000108"/>
          <a:ext cx="3286148" cy="1857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040"/>
            <a:ext cx="7632848" cy="588680"/>
          </a:xfrm>
        </p:spPr>
        <p:txBody>
          <a:bodyPr>
            <a:normAutofit/>
          </a:bodyPr>
          <a:lstStyle/>
          <a:p>
            <a:r>
              <a:rPr lang="cs-CZ" dirty="0" smtClean="0"/>
              <a:t>Počítání s celými čísly – mix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7704856" cy="5616624"/>
          </a:xfrm>
          <a:scene3d>
            <a:camera prst="orthographicFront">
              <a:rot lat="0" lon="21299999" rev="0"/>
            </a:camera>
            <a:lightRig rig="threePt" dir="t"/>
          </a:scene3d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pravidla počítání: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vypočítáme závorky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násobíme nebo dělíme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sčítáme nebo odčítáme</a:t>
            </a:r>
          </a:p>
          <a:p>
            <a:pPr>
              <a:buFont typeface="Wingdings" pitchFamily="2" charset="2"/>
              <a:buChar char="Ø"/>
            </a:pPr>
            <a:endParaRPr lang="cs-CZ" sz="2500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2"/>
                </a:solidFill>
              </a:rPr>
              <a:t>Př.: 15:(-8+3)+(+6+4).2=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1) vypočítáme hodnoty závorek:</a:t>
            </a:r>
          </a:p>
          <a:p>
            <a:pPr lvl="1">
              <a:buNone/>
            </a:pPr>
            <a:r>
              <a:rPr lang="cs-CZ" sz="2200" u="sng" dirty="0" smtClean="0">
                <a:solidFill>
                  <a:schemeClr val="tx2"/>
                </a:solidFill>
              </a:rPr>
              <a:t>15:</a:t>
            </a:r>
            <a:r>
              <a:rPr lang="cs-CZ" sz="2200" u="sng" dirty="0" smtClean="0">
                <a:solidFill>
                  <a:srgbClr val="FF0000"/>
                </a:solidFill>
              </a:rPr>
              <a:t>(-5)</a:t>
            </a:r>
            <a:r>
              <a:rPr lang="cs-CZ" sz="2200" dirty="0" smtClean="0">
                <a:solidFill>
                  <a:schemeClr val="tx2"/>
                </a:solidFill>
              </a:rPr>
              <a:t>+</a:t>
            </a:r>
            <a:r>
              <a:rPr lang="cs-CZ" sz="2200" i="1" dirty="0" smtClean="0">
                <a:solidFill>
                  <a:srgbClr val="FF0000"/>
                </a:solidFill>
              </a:rPr>
              <a:t>10</a:t>
            </a:r>
            <a:r>
              <a:rPr lang="cs-CZ" sz="2200" i="1" dirty="0" smtClean="0">
                <a:solidFill>
                  <a:schemeClr val="tx2"/>
                </a:solidFill>
              </a:rPr>
              <a:t>.2</a:t>
            </a:r>
            <a:r>
              <a:rPr lang="cs-CZ" sz="2200" dirty="0" smtClean="0">
                <a:solidFill>
                  <a:schemeClr val="tx2"/>
                </a:solidFill>
              </a:rPr>
              <a:t>=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2) násobíme nebo dělíme:</a:t>
            </a:r>
          </a:p>
          <a:p>
            <a:pPr lvl="1">
              <a:buNone/>
            </a:pPr>
            <a:r>
              <a:rPr lang="cs-CZ" sz="2200" u="sng" dirty="0" smtClean="0">
                <a:solidFill>
                  <a:schemeClr val="tx2"/>
                </a:solidFill>
              </a:rPr>
              <a:t>-3</a:t>
            </a:r>
            <a:r>
              <a:rPr lang="cs-CZ" sz="2200" dirty="0" smtClean="0">
                <a:solidFill>
                  <a:schemeClr val="tx2"/>
                </a:solidFill>
              </a:rPr>
              <a:t>+</a:t>
            </a:r>
            <a:r>
              <a:rPr lang="cs-CZ" sz="2200" i="1" dirty="0" smtClean="0">
                <a:solidFill>
                  <a:schemeClr val="tx2"/>
                </a:solidFill>
              </a:rPr>
              <a:t>20</a:t>
            </a:r>
            <a:r>
              <a:rPr lang="cs-CZ" sz="2200" dirty="0" smtClean="0">
                <a:solidFill>
                  <a:schemeClr val="tx2"/>
                </a:solidFill>
              </a:rPr>
              <a:t>=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3) nakonec sčítáme nebo odčítáme:</a:t>
            </a:r>
          </a:p>
          <a:p>
            <a:pPr lvl="1">
              <a:buNone/>
            </a:pPr>
            <a:r>
              <a:rPr lang="cs-CZ" sz="2200" dirty="0" smtClean="0">
                <a:solidFill>
                  <a:schemeClr val="tx2"/>
                </a:solidFill>
              </a:rPr>
              <a:t>-3</a:t>
            </a:r>
            <a:r>
              <a:rPr lang="cs-CZ" sz="2200" b="1" dirty="0" smtClean="0">
                <a:solidFill>
                  <a:schemeClr val="tx2"/>
                </a:solidFill>
              </a:rPr>
              <a:t>+</a:t>
            </a:r>
            <a:r>
              <a:rPr lang="cs-CZ" sz="2200" dirty="0" smtClean="0">
                <a:solidFill>
                  <a:schemeClr val="tx2"/>
                </a:solidFill>
              </a:rPr>
              <a:t>20 = </a:t>
            </a:r>
            <a:r>
              <a:rPr lang="cs-CZ" sz="2200" dirty="0" smtClean="0">
                <a:solidFill>
                  <a:srgbClr val="FF0000"/>
                </a:solidFill>
              </a:rPr>
              <a:t>17</a:t>
            </a:r>
          </a:p>
          <a:p>
            <a:pPr lvl="1">
              <a:buNone/>
            </a:pPr>
            <a:endParaRPr lang="cs-CZ" sz="22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POZOR!!!!!!!! </a:t>
            </a:r>
            <a:r>
              <a:rPr lang="cs-CZ" sz="2800" dirty="0" smtClean="0">
                <a:solidFill>
                  <a:srgbClr val="FF0000"/>
                </a:solidFill>
              </a:rPr>
              <a:t>MUSÍME DODRŽOVAT POŘADÍ, NEJDE PŘESKAKOVAT NĚKTERÝ Z KROKŮ!!!!!</a:t>
            </a:r>
            <a:r>
              <a:rPr lang="cs-CZ" dirty="0" smtClean="0">
                <a:solidFill>
                  <a:schemeClr val="accent4"/>
                </a:solidFill>
              </a:rPr>
              <a:t>	</a:t>
            </a:r>
            <a:endParaRPr lang="cs-CZ" sz="2300" dirty="0" smtClean="0">
              <a:solidFill>
                <a:schemeClr val="accent4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rot="5400000" flipH="1" flipV="1">
            <a:off x="3491880" y="249289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Levá složená závorka 40"/>
          <p:cNvSpPr/>
          <p:nvPr/>
        </p:nvSpPr>
        <p:spPr>
          <a:xfrm>
            <a:off x="2339752" y="2852936"/>
            <a:ext cx="1080120" cy="576064"/>
          </a:xfrm>
          <a:prstGeom prst="leftBrace">
            <a:avLst/>
          </a:prstGeom>
          <a:scene3d>
            <a:camera prst="orthographicFront">
              <a:rot lat="5400000" lon="12000000" rev="48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7" name="Rectangle 5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78" name="Rectangle 54"/>
          <p:cNvSpPr>
            <a:spLocks noChangeArrowheads="1"/>
          </p:cNvSpPr>
          <p:nvPr/>
        </p:nvSpPr>
        <p:spPr bwMode="auto">
          <a:xfrm>
            <a:off x="45720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79" name="Rectangle 55"/>
          <p:cNvSpPr>
            <a:spLocks noChangeArrowheads="1"/>
          </p:cNvSpPr>
          <p:nvPr/>
        </p:nvSpPr>
        <p:spPr bwMode="auto">
          <a:xfrm>
            <a:off x="457200" y="1143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0" name="Rectangle 56"/>
          <p:cNvSpPr>
            <a:spLocks noChangeArrowheads="1"/>
          </p:cNvSpPr>
          <p:nvPr/>
        </p:nvSpPr>
        <p:spPr bwMode="auto">
          <a:xfrm>
            <a:off x="457200" y="1485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1" name="Rectangle 57"/>
          <p:cNvSpPr>
            <a:spLocks noChangeArrowheads="1"/>
          </p:cNvSpPr>
          <p:nvPr/>
        </p:nvSpPr>
        <p:spPr bwMode="auto">
          <a:xfrm>
            <a:off x="457200" y="1828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2" name="Rectangle 58"/>
          <p:cNvSpPr>
            <a:spLocks noChangeArrowheads="1"/>
          </p:cNvSpPr>
          <p:nvPr/>
        </p:nvSpPr>
        <p:spPr bwMode="auto">
          <a:xfrm>
            <a:off x="457200" y="2171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3" name="Rectangle 59"/>
          <p:cNvSpPr>
            <a:spLocks noChangeArrowheads="1"/>
          </p:cNvSpPr>
          <p:nvPr/>
        </p:nvSpPr>
        <p:spPr bwMode="auto">
          <a:xfrm>
            <a:off x="457200" y="2514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4" name="Rectangle 60"/>
          <p:cNvSpPr>
            <a:spLocks noChangeArrowheads="1"/>
          </p:cNvSpPr>
          <p:nvPr/>
        </p:nvSpPr>
        <p:spPr bwMode="auto">
          <a:xfrm>
            <a:off x="457200" y="2857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5" name="Rectangle 61"/>
          <p:cNvSpPr>
            <a:spLocks noChangeArrowheads="1"/>
          </p:cNvSpPr>
          <p:nvPr/>
        </p:nvSpPr>
        <p:spPr bwMode="auto">
          <a:xfrm>
            <a:off x="457200" y="3200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6" name="Rectangle 62"/>
          <p:cNvSpPr>
            <a:spLocks noChangeArrowheads="1"/>
          </p:cNvSpPr>
          <p:nvPr/>
        </p:nvSpPr>
        <p:spPr bwMode="auto">
          <a:xfrm>
            <a:off x="457200" y="3543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7" name="Rectangle 63"/>
          <p:cNvSpPr>
            <a:spLocks noChangeArrowheads="1"/>
          </p:cNvSpPr>
          <p:nvPr/>
        </p:nvSpPr>
        <p:spPr bwMode="auto">
          <a:xfrm>
            <a:off x="457200" y="3886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8" name="Rectangle 64"/>
          <p:cNvSpPr>
            <a:spLocks noChangeArrowheads="1"/>
          </p:cNvSpPr>
          <p:nvPr/>
        </p:nvSpPr>
        <p:spPr bwMode="auto">
          <a:xfrm>
            <a:off x="457200" y="4229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9" name="Rectangle 65"/>
          <p:cNvSpPr>
            <a:spLocks noChangeArrowheads="1"/>
          </p:cNvSpPr>
          <p:nvPr/>
        </p:nvSpPr>
        <p:spPr bwMode="auto">
          <a:xfrm>
            <a:off x="457200" y="457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90" name="Rectangle 66"/>
          <p:cNvSpPr>
            <a:spLocks noChangeArrowheads="1"/>
          </p:cNvSpPr>
          <p:nvPr/>
        </p:nvSpPr>
        <p:spPr bwMode="auto">
          <a:xfrm>
            <a:off x="457200" y="4914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91" name="Rectangle 67"/>
          <p:cNvSpPr>
            <a:spLocks noChangeArrowheads="1"/>
          </p:cNvSpPr>
          <p:nvPr/>
        </p:nvSpPr>
        <p:spPr bwMode="auto">
          <a:xfrm>
            <a:off x="457200" y="5257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92" name="Rectangle 68"/>
          <p:cNvSpPr>
            <a:spLocks noChangeArrowheads="1"/>
          </p:cNvSpPr>
          <p:nvPr/>
        </p:nvSpPr>
        <p:spPr bwMode="auto">
          <a:xfrm>
            <a:off x="457200" y="5600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93" name="Rectangle 69"/>
          <p:cNvSpPr>
            <a:spLocks noChangeArrowheads="1"/>
          </p:cNvSpPr>
          <p:nvPr/>
        </p:nvSpPr>
        <p:spPr bwMode="auto">
          <a:xfrm>
            <a:off x="457200" y="5943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3" name="Plus 42"/>
          <p:cNvSpPr/>
          <p:nvPr/>
        </p:nvSpPr>
        <p:spPr>
          <a:xfrm>
            <a:off x="5214942" y="4786322"/>
            <a:ext cx="642942" cy="642942"/>
          </a:xfrm>
          <a:prstGeom prst="mathPlus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ínus 43"/>
          <p:cNvSpPr/>
          <p:nvPr/>
        </p:nvSpPr>
        <p:spPr>
          <a:xfrm>
            <a:off x="6143636" y="4786322"/>
            <a:ext cx="714380" cy="642942"/>
          </a:xfrm>
          <a:prstGeom prst="mathMinus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Násobení 44"/>
          <p:cNvSpPr/>
          <p:nvPr/>
        </p:nvSpPr>
        <p:spPr>
          <a:xfrm>
            <a:off x="5214942" y="3786190"/>
            <a:ext cx="714380" cy="714380"/>
          </a:xfrm>
          <a:prstGeom prst="mathMultiply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Dělení 45"/>
          <p:cNvSpPr/>
          <p:nvPr/>
        </p:nvSpPr>
        <p:spPr>
          <a:xfrm>
            <a:off x="6143636" y="3786190"/>
            <a:ext cx="714380" cy="714380"/>
          </a:xfrm>
          <a:prstGeom prst="mathDivid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000"/>
                            </p:stCondLst>
                            <p:childTnLst>
                              <p:par>
                                <p:cTn id="5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000"/>
                            </p:stCondLst>
                            <p:childTnLst>
                              <p:par>
                                <p:cTn id="63" presetID="5" presetClass="emph" presetSubtype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4" dur="indefinite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65" dur="indefinite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66" dur="indefinite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2" grpId="0">
        <p:bldAsOne/>
      </p:bldGraphic>
      <p:bldP spid="2" grpId="0"/>
      <p:bldP spid="43" grpId="0" animBg="1"/>
      <p:bldP spid="44" grpId="0" animBg="1"/>
      <p:bldP spid="45" grpId="0" animBg="1"/>
      <p:bldP spid="4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040"/>
            <a:ext cx="7632848" cy="588680"/>
          </a:xfrm>
        </p:spPr>
        <p:txBody>
          <a:bodyPr>
            <a:normAutofit/>
          </a:bodyPr>
          <a:lstStyle/>
          <a:p>
            <a:r>
              <a:rPr lang="cs-CZ" dirty="0" smtClean="0"/>
              <a:t>slovní úlohy s celými čísly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7704856" cy="5616624"/>
          </a:xfrm>
          <a:scene3d>
            <a:camera prst="orthographicFront">
              <a:rot lat="0" lon="21299999" rev="0"/>
            </a:camera>
            <a:lightRig rig="threePt" dir="t"/>
          </a:scene3d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pravidla řešení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zápis – vypíšeme z textu důležité informace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řešení – přehledně vypočítáme požadovaný údaj = výsledek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odpověď – stručně odpovídáme na zadanou otázku</a:t>
            </a:r>
          </a:p>
          <a:p>
            <a:pPr>
              <a:buFont typeface="Wingdings" pitchFamily="2" charset="2"/>
              <a:buChar char="Ø"/>
            </a:pPr>
            <a:endParaRPr lang="cs-CZ" sz="2500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2"/>
                </a:solidFill>
              </a:rPr>
              <a:t>Př.: Přes den dosahují teploty 15°C a v noci -7°C. Urči rozdíl teplot mezi dnem a nocí. 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ZÁPIS:	denní teploty……….15 °C</a:t>
            </a:r>
          </a:p>
          <a:p>
            <a:pPr lvl="1">
              <a:buNone/>
            </a:pPr>
            <a:r>
              <a:rPr lang="cs-CZ" sz="2200" dirty="0" smtClean="0">
                <a:solidFill>
                  <a:schemeClr val="accent4"/>
                </a:solidFill>
              </a:rPr>
              <a:t>			noční teploty……….-7 °C</a:t>
            </a:r>
          </a:p>
          <a:p>
            <a:pPr lvl="1">
              <a:buNone/>
            </a:pPr>
            <a:r>
              <a:rPr lang="cs-CZ" sz="2200" dirty="0" smtClean="0">
                <a:solidFill>
                  <a:schemeClr val="accent4"/>
                </a:solidFill>
              </a:rPr>
              <a:t>			</a:t>
            </a:r>
            <a:r>
              <a:rPr lang="cs-CZ" sz="2200" u="sng" dirty="0" smtClean="0">
                <a:solidFill>
                  <a:schemeClr val="accent4"/>
                </a:solidFill>
              </a:rPr>
              <a:t>rozdíl teplot………… x 	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ŘEŠENÍ:	x= 15-(-7)</a:t>
            </a:r>
          </a:p>
          <a:p>
            <a:pPr lvl="7">
              <a:buNone/>
            </a:pPr>
            <a:r>
              <a:rPr lang="cs-CZ" sz="1500" dirty="0" smtClean="0">
                <a:solidFill>
                  <a:schemeClr val="accent4"/>
                </a:solidFill>
              </a:rPr>
              <a:t>	</a:t>
            </a:r>
            <a:r>
              <a:rPr lang="cs-CZ" sz="2200" u="sng" dirty="0" smtClean="0">
                <a:solidFill>
                  <a:schemeClr val="accent4"/>
                </a:solidFill>
              </a:rPr>
              <a:t>x=22°C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ODPOVĚĎ:</a:t>
            </a:r>
            <a:r>
              <a:rPr lang="cs-CZ" dirty="0" smtClean="0">
                <a:solidFill>
                  <a:schemeClr val="accent4"/>
                </a:solidFill>
              </a:rPr>
              <a:t>	 Rozdíl teplot je 22</a:t>
            </a:r>
            <a:r>
              <a:rPr lang="cs-CZ" sz="2400" dirty="0" smtClean="0">
                <a:solidFill>
                  <a:schemeClr val="accent4"/>
                </a:solidFill>
              </a:rPr>
              <a:t>°C.</a:t>
            </a:r>
            <a:endParaRPr lang="cs-CZ" sz="2300" dirty="0" smtClean="0">
              <a:solidFill>
                <a:schemeClr val="accent4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rot="5400000" flipH="1" flipV="1">
            <a:off x="3491880" y="249289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Levá složená závorka 40"/>
          <p:cNvSpPr/>
          <p:nvPr/>
        </p:nvSpPr>
        <p:spPr>
          <a:xfrm>
            <a:off x="2339752" y="2852936"/>
            <a:ext cx="1080120" cy="576064"/>
          </a:xfrm>
          <a:prstGeom prst="leftBrace">
            <a:avLst/>
          </a:prstGeom>
          <a:scene3d>
            <a:camera prst="orthographicFront">
              <a:rot lat="5400000" lon="12000000" rev="48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4286248" y="4000504"/>
            <a:ext cx="2500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s-CZ" dirty="0" smtClean="0"/>
          </a:p>
          <a:p>
            <a:endParaRPr lang="cs-CZ" dirty="0"/>
          </a:p>
        </p:txBody>
      </p:sp>
      <p:sp>
        <p:nvSpPr>
          <p:cNvPr id="1077" name="Rectangle 5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78" name="Rectangle 54"/>
          <p:cNvSpPr>
            <a:spLocks noChangeArrowheads="1"/>
          </p:cNvSpPr>
          <p:nvPr/>
        </p:nvSpPr>
        <p:spPr bwMode="auto">
          <a:xfrm>
            <a:off x="45720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79" name="Rectangle 55"/>
          <p:cNvSpPr>
            <a:spLocks noChangeArrowheads="1"/>
          </p:cNvSpPr>
          <p:nvPr/>
        </p:nvSpPr>
        <p:spPr bwMode="auto">
          <a:xfrm>
            <a:off x="457200" y="1143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0" name="Rectangle 56"/>
          <p:cNvSpPr>
            <a:spLocks noChangeArrowheads="1"/>
          </p:cNvSpPr>
          <p:nvPr/>
        </p:nvSpPr>
        <p:spPr bwMode="auto">
          <a:xfrm>
            <a:off x="457200" y="1485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1" name="Rectangle 57"/>
          <p:cNvSpPr>
            <a:spLocks noChangeArrowheads="1"/>
          </p:cNvSpPr>
          <p:nvPr/>
        </p:nvSpPr>
        <p:spPr bwMode="auto">
          <a:xfrm>
            <a:off x="457200" y="1828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2" name="Rectangle 58"/>
          <p:cNvSpPr>
            <a:spLocks noChangeArrowheads="1"/>
          </p:cNvSpPr>
          <p:nvPr/>
        </p:nvSpPr>
        <p:spPr bwMode="auto">
          <a:xfrm>
            <a:off x="457200" y="2171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3" name="Rectangle 59"/>
          <p:cNvSpPr>
            <a:spLocks noChangeArrowheads="1"/>
          </p:cNvSpPr>
          <p:nvPr/>
        </p:nvSpPr>
        <p:spPr bwMode="auto">
          <a:xfrm>
            <a:off x="457200" y="2514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4" name="Rectangle 60"/>
          <p:cNvSpPr>
            <a:spLocks noChangeArrowheads="1"/>
          </p:cNvSpPr>
          <p:nvPr/>
        </p:nvSpPr>
        <p:spPr bwMode="auto">
          <a:xfrm>
            <a:off x="457200" y="2857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5" name="Rectangle 61"/>
          <p:cNvSpPr>
            <a:spLocks noChangeArrowheads="1"/>
          </p:cNvSpPr>
          <p:nvPr/>
        </p:nvSpPr>
        <p:spPr bwMode="auto">
          <a:xfrm>
            <a:off x="457200" y="3200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6" name="Rectangle 62"/>
          <p:cNvSpPr>
            <a:spLocks noChangeArrowheads="1"/>
          </p:cNvSpPr>
          <p:nvPr/>
        </p:nvSpPr>
        <p:spPr bwMode="auto">
          <a:xfrm>
            <a:off x="457200" y="3543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7" name="Rectangle 63"/>
          <p:cNvSpPr>
            <a:spLocks noChangeArrowheads="1"/>
          </p:cNvSpPr>
          <p:nvPr/>
        </p:nvSpPr>
        <p:spPr bwMode="auto">
          <a:xfrm>
            <a:off x="457200" y="3886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8" name="Rectangle 64"/>
          <p:cNvSpPr>
            <a:spLocks noChangeArrowheads="1"/>
          </p:cNvSpPr>
          <p:nvPr/>
        </p:nvSpPr>
        <p:spPr bwMode="auto">
          <a:xfrm>
            <a:off x="457200" y="4229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89" name="Rectangle 65"/>
          <p:cNvSpPr>
            <a:spLocks noChangeArrowheads="1"/>
          </p:cNvSpPr>
          <p:nvPr/>
        </p:nvSpPr>
        <p:spPr bwMode="auto">
          <a:xfrm>
            <a:off x="457200" y="457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90" name="Rectangle 66"/>
          <p:cNvSpPr>
            <a:spLocks noChangeArrowheads="1"/>
          </p:cNvSpPr>
          <p:nvPr/>
        </p:nvSpPr>
        <p:spPr bwMode="auto">
          <a:xfrm>
            <a:off x="457200" y="4914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91" name="Rectangle 67"/>
          <p:cNvSpPr>
            <a:spLocks noChangeArrowheads="1"/>
          </p:cNvSpPr>
          <p:nvPr/>
        </p:nvSpPr>
        <p:spPr bwMode="auto">
          <a:xfrm>
            <a:off x="457200" y="5257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92" name="Rectangle 68"/>
          <p:cNvSpPr>
            <a:spLocks noChangeArrowheads="1"/>
          </p:cNvSpPr>
          <p:nvPr/>
        </p:nvSpPr>
        <p:spPr bwMode="auto">
          <a:xfrm>
            <a:off x="457200" y="5600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93" name="Rectangle 69"/>
          <p:cNvSpPr>
            <a:spLocks noChangeArrowheads="1"/>
          </p:cNvSpPr>
          <p:nvPr/>
        </p:nvSpPr>
        <p:spPr bwMode="auto">
          <a:xfrm>
            <a:off x="457200" y="5943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239000" cy="5403000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chemeClr val="tx2"/>
                </a:solidFill>
              </a:rPr>
              <a:t>Použité ilustrace: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www.office.</a:t>
            </a:r>
            <a:r>
              <a:rPr lang="cs-CZ" sz="2800" dirty="0" err="1" smtClean="0">
                <a:solidFill>
                  <a:schemeClr val="tx2"/>
                </a:solidFill>
              </a:rPr>
              <a:t>microsoft.com</a:t>
            </a:r>
            <a:endParaRPr lang="cs-CZ" sz="28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dále: vlastní </a:t>
            </a:r>
            <a:r>
              <a:rPr lang="cs-CZ" sz="2800" smtClean="0">
                <a:solidFill>
                  <a:schemeClr val="tx2"/>
                </a:solidFill>
              </a:rPr>
              <a:t>autorské dílo</a:t>
            </a:r>
            <a:endParaRPr lang="cs-CZ" sz="28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287</TotalTime>
  <Words>888</Words>
  <Application>Microsoft Office PowerPoint</Application>
  <PresentationFormat>Předvádění na obrazovce (4:3)</PresentationFormat>
  <Paragraphs>231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Snímek 1</vt:lpstr>
      <vt:lpstr>Anotace</vt:lpstr>
      <vt:lpstr>Celá čísla souhrnné opakování</vt:lpstr>
      <vt:lpstr>Čísla kladná, záporná a nula</vt:lpstr>
      <vt:lpstr>absolutní hodnota, čísla opačná</vt:lpstr>
      <vt:lpstr>porovnávání celých čísel</vt:lpstr>
      <vt:lpstr>sčítání celých čísel</vt:lpstr>
      <vt:lpstr>odčítání celých čísel</vt:lpstr>
      <vt:lpstr>násobení a dělení celých čísel</vt:lpstr>
      <vt:lpstr>Počítání s celými čísly – mix </vt:lpstr>
      <vt:lpstr>slovní úlohy s celými čísly 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Souhrnné opakování celých čísel</dc:title>
  <dc:creator>Vlastik</dc:creator>
  <cp:lastModifiedBy>ZŠ Uh.Ostroh</cp:lastModifiedBy>
  <cp:revision>47</cp:revision>
  <dcterms:created xsi:type="dcterms:W3CDTF">2011-10-19T11:44:50Z</dcterms:created>
  <dcterms:modified xsi:type="dcterms:W3CDTF">2011-12-19T09:40:44Z</dcterms:modified>
</cp:coreProperties>
</file>