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69" r:id="rId2"/>
    <p:sldId id="270"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7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Styl s motivem 1 – zvýraznění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60" y="-96"/>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solidFill>
                <a:schemeClr val="tx2"/>
              </a:solidFill>
            </a:rPr>
            <a:t>NÁZEV:</a:t>
          </a:r>
          <a:r>
            <a:rPr lang="cs-CZ" sz="2000" baseline="0" dirty="0" smtClean="0">
              <a:solidFill>
                <a:schemeClr val="tx2"/>
              </a:solidFill>
            </a:rPr>
            <a:t> VY_42_INOVACE_02_ČÍSLO A PROMĚNNÁ_24</a:t>
          </a:r>
          <a:endParaRPr lang="cs-CZ" sz="2000" dirty="0">
            <a:solidFill>
              <a:schemeClr val="tx2"/>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baseline="0" dirty="0" smtClean="0">
              <a:solidFill>
                <a:schemeClr val="tx2"/>
              </a:solidFill>
            </a:rPr>
            <a:t>NÁZEV ŠKOLY: </a:t>
          </a:r>
          <a:r>
            <a:rPr lang="cs-CZ" sz="1000" dirty="0" smtClean="0">
              <a:solidFill>
                <a:schemeClr val="tx2"/>
              </a:solidFill>
            </a:rPr>
            <a:t>Základní škola, Uherský Ostroh, okres Uherské Hradiště, příspěvková organizace</a:t>
          </a:r>
          <a:endParaRPr lang="cs-CZ" sz="1000" baseline="0" dirty="0">
            <a:solidFill>
              <a:schemeClr val="tx2"/>
            </a:solidFill>
          </a:endParaRPr>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solidFill>
                <a:schemeClr val="tx2"/>
              </a:solidFill>
            </a:rPr>
            <a:t>AUTOR: Mgr. Jana </a:t>
          </a:r>
          <a:r>
            <a:rPr lang="cs-CZ" sz="2000" dirty="0" err="1" smtClean="0">
              <a:solidFill>
                <a:schemeClr val="tx2"/>
              </a:solidFill>
            </a:rPr>
            <a:t>Pulcová</a:t>
          </a:r>
          <a:endParaRPr lang="cs-CZ" sz="2000" dirty="0">
            <a:solidFill>
              <a:schemeClr val="tx2"/>
            </a:solidFill>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solidFill>
                <a:schemeClr val="tx2"/>
              </a:solidFill>
            </a:rPr>
            <a:t>TÉMA</a:t>
          </a:r>
          <a:r>
            <a:rPr lang="cs-CZ" sz="2000" smtClean="0">
              <a:solidFill>
                <a:schemeClr val="tx2"/>
              </a:solidFill>
            </a:rPr>
            <a:t>: 7.B - Cvič </a:t>
          </a:r>
          <a:r>
            <a:rPr lang="cs-CZ" sz="2000" dirty="0" smtClean="0">
              <a:solidFill>
                <a:schemeClr val="tx2"/>
              </a:solidFill>
            </a:rPr>
            <a:t>s celými čísly</a:t>
          </a:r>
          <a:endParaRPr lang="cs-CZ" sz="2000" dirty="0">
            <a:solidFill>
              <a:schemeClr val="tx2"/>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solidFill>
                <a:schemeClr val="tx2"/>
              </a:solidFill>
            </a:rPr>
            <a:t>ČÍSLO PROJEKTU: CZ.1.07/1.4.00/21.1616 </a:t>
          </a:r>
          <a:endParaRPr lang="cs-CZ" sz="2000" dirty="0">
            <a:solidFill>
              <a:schemeClr val="tx2"/>
            </a:solidFill>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CB8463C1-2658-4EF0-8509-AA4C3B649E8F}" type="presOf" srcId="{D1D4F407-5343-4D3F-B5B9-D407B03CAEB4}" destId="{AED2198E-93D5-4001-81B4-73124B309672}" srcOrd="1" destOrd="0" presId="urn:microsoft.com/office/officeart/2005/8/layout/target3"/>
    <dgm:cxn modelId="{92DFEC93-4D54-4537-A325-CECB6A38883F}" type="presOf" srcId="{B651F6E3-6281-48DB-9319-2AEAFDAE7572}" destId="{6BB5E863-4638-4E1D-BFDE-399D028AC4ED}"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43935BAD-100F-4199-958C-2411145ADE1D}" type="presOf" srcId="{B651F6E3-6281-48DB-9319-2AEAFDAE7572}" destId="{619D679B-A015-4ECF-8348-D1034C574F40}" srcOrd="0" destOrd="0" presId="urn:microsoft.com/office/officeart/2005/8/layout/target3"/>
    <dgm:cxn modelId="{8BCA2108-8C13-4BE2-B570-B84A667ACDE0}" type="presOf" srcId="{757F3AB3-0718-4624-B441-E567A8F0AB56}" destId="{333A1088-737F-45CB-B68E-254E46348037}"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517388FF-AF66-438C-8134-CF4FB7F59897}" type="presOf" srcId="{D8197B8C-B260-4A16-BDF4-0947B075E274}" destId="{25B08C86-7E15-44DC-BE7F-FFB55DD49D12}" srcOrd="0" destOrd="0" presId="urn:microsoft.com/office/officeart/2005/8/layout/target3"/>
    <dgm:cxn modelId="{4AADDAB9-44C3-4754-AF99-8356AA95D0F5}"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49D6C102-6452-4C87-A7B7-A26903C0CCFB}" type="presOf" srcId="{4C35D32F-0EAB-4CD7-82EE-45574DC2A586}" destId="{890E4F0B-2866-4A3F-A3C7-2A14B1797930}" srcOrd="1" destOrd="0" presId="urn:microsoft.com/office/officeart/2005/8/layout/target3"/>
    <dgm:cxn modelId="{0A3E61EE-82DD-4917-A8AB-4966A8F16A3D}" type="presOf" srcId="{D1B46980-6531-4606-95E6-44980827E919}" destId="{2BE915AB-18AA-4053-B92C-3BFC9ED204BB}"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9564A5DD-C9C3-4D6D-B922-5F289F59DBAE}" type="presOf" srcId="{D8197B8C-B260-4A16-BDF4-0947B075E274}" destId="{5A5FFA88-C948-4069-8E93-59FA12366E83}" srcOrd="1" destOrd="0" presId="urn:microsoft.com/office/officeart/2005/8/layout/target3"/>
    <dgm:cxn modelId="{A457EEE0-0C83-4B8E-B1D8-BEC314FAE9CC}" type="presOf" srcId="{D1D4F407-5343-4D3F-B5B9-D407B03CAEB4}" destId="{D005CE8C-CC26-4C3E-AC11-E15060ECD759}" srcOrd="0" destOrd="0" presId="urn:microsoft.com/office/officeart/2005/8/layout/target3"/>
    <dgm:cxn modelId="{D3DFD3FC-5334-42B3-9EB7-B7C2B465F36D}" type="presOf" srcId="{D1B46980-6531-4606-95E6-44980827E919}" destId="{6140AFEC-043D-4C43-A2F9-D0F5331DF3A3}" srcOrd="0" destOrd="0" presId="urn:microsoft.com/office/officeart/2005/8/layout/target3"/>
    <dgm:cxn modelId="{E3CF7980-856D-4400-A2BB-9E3787B976EA}" type="presParOf" srcId="{333A1088-737F-45CB-B68E-254E46348037}" destId="{F5ABB229-8D3B-4694-996A-96F23CF14429}" srcOrd="0" destOrd="0" presId="urn:microsoft.com/office/officeart/2005/8/layout/target3"/>
    <dgm:cxn modelId="{74A6B0BC-3002-46C8-9E63-FE7DE8D7F5D1}" type="presParOf" srcId="{333A1088-737F-45CB-B68E-254E46348037}" destId="{F41139FD-01EE-4571-8B17-4FB00FC51163}" srcOrd="1" destOrd="0" presId="urn:microsoft.com/office/officeart/2005/8/layout/target3"/>
    <dgm:cxn modelId="{B9E21CE2-FBEA-4271-97E6-C1274C98C883}" type="presParOf" srcId="{333A1088-737F-45CB-B68E-254E46348037}" destId="{D005CE8C-CC26-4C3E-AC11-E15060ECD759}" srcOrd="2" destOrd="0" presId="urn:microsoft.com/office/officeart/2005/8/layout/target3"/>
    <dgm:cxn modelId="{EC2EB340-669B-4842-A104-492C415BF9AA}" type="presParOf" srcId="{333A1088-737F-45CB-B68E-254E46348037}" destId="{2C702D82-9B77-49B7-9568-BB8EB47C3372}" srcOrd="3" destOrd="0" presId="urn:microsoft.com/office/officeart/2005/8/layout/target3"/>
    <dgm:cxn modelId="{5008F476-24E0-487E-BF20-04D555E54B71}" type="presParOf" srcId="{333A1088-737F-45CB-B68E-254E46348037}" destId="{A52A0455-90FF-4808-ABD0-F02540D31D5A}" srcOrd="4" destOrd="0" presId="urn:microsoft.com/office/officeart/2005/8/layout/target3"/>
    <dgm:cxn modelId="{FF3E48E2-F5A3-492D-9300-1388499790FE}" type="presParOf" srcId="{333A1088-737F-45CB-B68E-254E46348037}" destId="{6140AFEC-043D-4C43-A2F9-D0F5331DF3A3}" srcOrd="5" destOrd="0" presId="urn:microsoft.com/office/officeart/2005/8/layout/target3"/>
    <dgm:cxn modelId="{CC94CE15-710D-4C15-969D-CF46BF2F18B8}" type="presParOf" srcId="{333A1088-737F-45CB-B68E-254E46348037}" destId="{9358AC05-5D7D-4327-9F80-1AD486AEA664}" srcOrd="6" destOrd="0" presId="urn:microsoft.com/office/officeart/2005/8/layout/target3"/>
    <dgm:cxn modelId="{3FC5CFF3-5FD3-4D83-A0AC-DBC678D7F8AF}" type="presParOf" srcId="{333A1088-737F-45CB-B68E-254E46348037}" destId="{313FC574-E1CD-4FB4-B054-0B805CE0447D}" srcOrd="7" destOrd="0" presId="urn:microsoft.com/office/officeart/2005/8/layout/target3"/>
    <dgm:cxn modelId="{4D93CA8F-1679-4FF4-9E5F-D09F3F5BDF90}" type="presParOf" srcId="{333A1088-737F-45CB-B68E-254E46348037}" destId="{619D679B-A015-4ECF-8348-D1034C574F40}" srcOrd="8" destOrd="0" presId="urn:microsoft.com/office/officeart/2005/8/layout/target3"/>
    <dgm:cxn modelId="{1164A346-54D1-46CC-A417-9C703D93F033}" type="presParOf" srcId="{333A1088-737F-45CB-B68E-254E46348037}" destId="{322283A8-4A27-4CDA-BAE3-F381106A9174}" srcOrd="9" destOrd="0" presId="urn:microsoft.com/office/officeart/2005/8/layout/target3"/>
    <dgm:cxn modelId="{4AE070B8-0A64-4322-9F33-6913A76EEE26}" type="presParOf" srcId="{333A1088-737F-45CB-B68E-254E46348037}" destId="{FFC9F71D-1B4F-4AD9-A4A6-86ADEFC8AF5C}" srcOrd="10" destOrd="0" presId="urn:microsoft.com/office/officeart/2005/8/layout/target3"/>
    <dgm:cxn modelId="{6D1B49E8-486D-4DE7-9960-9707314EFE43}" type="presParOf" srcId="{333A1088-737F-45CB-B68E-254E46348037}" destId="{25B08C86-7E15-44DC-BE7F-FFB55DD49D12}" srcOrd="11" destOrd="0" presId="urn:microsoft.com/office/officeart/2005/8/layout/target3"/>
    <dgm:cxn modelId="{21FE0D1A-E45F-48F6-B060-30D095DF726B}" type="presParOf" srcId="{333A1088-737F-45CB-B68E-254E46348037}" destId="{76644BE8-9D7C-4C09-B250-3D10AF48CBB7}" srcOrd="12" destOrd="0" presId="urn:microsoft.com/office/officeart/2005/8/layout/target3"/>
    <dgm:cxn modelId="{9E593FDC-4F6C-4F1D-89C8-8C70B09C53F2}" type="presParOf" srcId="{333A1088-737F-45CB-B68E-254E46348037}" destId="{EE85B701-7295-41C0-BA7A-34D3756A2AE6}" srcOrd="13" destOrd="0" presId="urn:microsoft.com/office/officeart/2005/8/layout/target3"/>
    <dgm:cxn modelId="{9619BC3C-C13D-4BE8-9157-536D320C35C0}" type="presParOf" srcId="{333A1088-737F-45CB-B68E-254E46348037}" destId="{8BEBB6EC-1DAA-4CAC-8A25-BC0FCBD5DBD5}" srcOrd="14" destOrd="0" presId="urn:microsoft.com/office/officeart/2005/8/layout/target3"/>
    <dgm:cxn modelId="{B1812C4C-4FA7-44C8-8C60-2F4040782543}" type="presParOf" srcId="{333A1088-737F-45CB-B68E-254E46348037}" destId="{AED2198E-93D5-4001-81B4-73124B309672}" srcOrd="15" destOrd="0" presId="urn:microsoft.com/office/officeart/2005/8/layout/target3"/>
    <dgm:cxn modelId="{DC9963BB-8375-476C-A2C6-7C12510D1931}" type="presParOf" srcId="{333A1088-737F-45CB-B68E-254E46348037}" destId="{2BE915AB-18AA-4053-B92C-3BFC9ED204BB}" srcOrd="16" destOrd="0" presId="urn:microsoft.com/office/officeart/2005/8/layout/target3"/>
    <dgm:cxn modelId="{E9C87851-1664-4803-8A83-5E1453F9060B}" type="presParOf" srcId="{333A1088-737F-45CB-B68E-254E46348037}" destId="{6BB5E863-4638-4E1D-BFDE-399D028AC4ED}" srcOrd="17" destOrd="0" presId="urn:microsoft.com/office/officeart/2005/8/layout/target3"/>
    <dgm:cxn modelId="{0BCD9523-7ED3-4DFA-9DA4-AA4A842FEFC3}" type="presParOf" srcId="{333A1088-737F-45CB-B68E-254E46348037}" destId="{5A5FFA88-C948-4069-8E93-59FA12366E83}" srcOrd="18" destOrd="0" presId="urn:microsoft.com/office/officeart/2005/8/layout/target3"/>
    <dgm:cxn modelId="{1BF707EF-242C-4872-A2B1-206334DE2C84}"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baseline="0" dirty="0" smtClean="0">
              <a:solidFill>
                <a:schemeClr val="tx2"/>
              </a:solidFill>
            </a:rPr>
            <a:t>NÁZEV ŠKOLY: </a:t>
          </a:r>
          <a:r>
            <a:rPr lang="cs-CZ" sz="1000" kern="1200" dirty="0" smtClean="0">
              <a:solidFill>
                <a:schemeClr val="tx2"/>
              </a:solidFill>
            </a:rPr>
            <a:t>Základní škola, Uherský Ostroh, okres Uherské Hradiště, příspěvková organizace</a:t>
          </a:r>
          <a:endParaRPr lang="cs-CZ" sz="1000" kern="1200" baseline="0" dirty="0">
            <a:solidFill>
              <a:schemeClr val="tx2"/>
            </a:solidFill>
          </a:endParaRPr>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solidFill>
                <a:schemeClr val="tx2"/>
              </a:solidFill>
            </a:rPr>
            <a:t>AUTOR: Mgr. Jana </a:t>
          </a:r>
          <a:r>
            <a:rPr lang="cs-CZ" sz="2000" kern="1200" dirty="0" err="1" smtClean="0">
              <a:solidFill>
                <a:schemeClr val="tx2"/>
              </a:solidFill>
            </a:rPr>
            <a:t>Pulcová</a:t>
          </a:r>
          <a:endParaRPr lang="cs-CZ" sz="2000" kern="1200" dirty="0">
            <a:solidFill>
              <a:schemeClr val="tx2"/>
            </a:solidFill>
          </a:endParaRPr>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solidFill>
                <a:schemeClr val="tx2"/>
              </a:solidFill>
            </a:rPr>
            <a:t>NÁZEV:</a:t>
          </a:r>
          <a:r>
            <a:rPr lang="cs-CZ" sz="2000" kern="1200" baseline="0" dirty="0" smtClean="0">
              <a:solidFill>
                <a:schemeClr val="tx2"/>
              </a:solidFill>
            </a:rPr>
            <a:t> VY_42_INOVACE_02_ČÍSLO A PROMĚNNÁ_24</a:t>
          </a:r>
          <a:endParaRPr lang="cs-CZ" sz="2000" kern="1200" dirty="0">
            <a:solidFill>
              <a:schemeClr val="tx2"/>
            </a:solidFill>
          </a:endParaRPr>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solidFill>
                <a:schemeClr val="tx2"/>
              </a:solidFill>
            </a:rPr>
            <a:t>TÉMA</a:t>
          </a:r>
          <a:r>
            <a:rPr lang="cs-CZ" sz="2000" kern="1200" smtClean="0">
              <a:solidFill>
                <a:schemeClr val="tx2"/>
              </a:solidFill>
            </a:rPr>
            <a:t>: 7.B - Cvič </a:t>
          </a:r>
          <a:r>
            <a:rPr lang="cs-CZ" sz="2000" kern="1200" dirty="0" smtClean="0">
              <a:solidFill>
                <a:schemeClr val="tx2"/>
              </a:solidFill>
            </a:rPr>
            <a:t>s celými čísly</a:t>
          </a:r>
          <a:endParaRPr lang="cs-CZ" sz="2000" kern="1200" dirty="0">
            <a:solidFill>
              <a:schemeClr val="tx2"/>
            </a:solidFill>
          </a:endParaRPr>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solidFill>
                <a:schemeClr val="tx2"/>
              </a:solidFill>
            </a:rPr>
            <a:t>ČÍSLO PROJEKTU: CZ.1.07/1.4.00/21.1616 </a:t>
          </a:r>
          <a:endParaRPr lang="cs-CZ" sz="2000" kern="1200" dirty="0">
            <a:solidFill>
              <a:schemeClr val="tx2"/>
            </a:solidFill>
          </a:endParaRPr>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FED484E-076E-402F-8186-0BB5139BF66D}" type="datetimeFigureOut">
              <a:rPr lang="cs-CZ" smtClean="0"/>
              <a:pPr/>
              <a:t>14.3.2012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8C0B56A-6FDB-41C5-A152-9A76C81C0DDB}" type="slidenum">
              <a:rPr lang="cs-CZ" smtClean="0"/>
              <a:pPr/>
              <a:t>‹#›</a:t>
            </a:fld>
            <a:endParaRPr lang="cs-CZ"/>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6924B5-4397-4AC3-BDC8-B50D30A0724E}" type="datetimeFigureOut">
              <a:rPr lang="cs-CZ" smtClean="0"/>
              <a:pPr/>
              <a:t>14.3.2012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537B20-40A6-426D-8523-6D2DAAC8C00E}"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2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29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8132E67-41D6-4935-9A56-E56F652CA20B}" type="slidenum">
              <a:rPr lang="cs-CZ"/>
              <a:pPr fontAlgn="base">
                <a:spcBef>
                  <a:spcPct val="0"/>
                </a:spcBef>
                <a:spcAft>
                  <a:spcPct val="0"/>
                </a:spcAft>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849FFA04-A2C0-42A6-A924-3C02E56856B9}"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10</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11</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12</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13</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14</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15</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99537B20-40A6-426D-8523-6D2DAAC8C00E}" type="slidenum">
              <a:rPr lang="cs-CZ" smtClean="0"/>
              <a:pPr/>
              <a:t>16</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ovací čára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Klepnutím lze upravit styl předlohy nadpisů.</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520B084C-770B-4A18-BCA6-45854189B3E5}" type="datetimeFigureOut">
              <a:rPr lang="cs-CZ" smtClean="0"/>
              <a:pPr/>
              <a:t>14.3.2012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17AFA822-2235-4D11-A3C4-96C454EFE7F3}"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p:diamon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520B084C-770B-4A18-BCA6-45854189B3E5}" type="datetimeFigureOut">
              <a:rPr lang="cs-CZ" smtClean="0"/>
              <a:pPr/>
              <a:t>14.3.2012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17AFA822-2235-4D11-A3C4-96C454EFE7F3}"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p:diamon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520B084C-770B-4A18-BCA6-45854189B3E5}" type="datetimeFigureOut">
              <a:rPr lang="cs-CZ" smtClean="0"/>
              <a:pPr/>
              <a:t>14.3.2012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Klepnutím lze upravit styl předlohy nadpisů.</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Klepnutím lze upravit styly předlohy textu.</a:t>
            </a:r>
          </a:p>
        </p:txBody>
      </p:sp>
      <p:sp>
        <p:nvSpPr>
          <p:cNvPr id="5" name="Zástupný symbol pro datum 4"/>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7AFA822-2235-4D11-A3C4-96C454EFE7F3}" type="slidenum">
              <a:rPr lang="cs-CZ" smtClean="0"/>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Klepnutím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transition>
    <p:diamon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20B084C-770B-4A18-BCA6-45854189B3E5}" type="datetimeFigureOut">
              <a:rPr lang="cs-CZ" smtClean="0"/>
              <a:pPr/>
              <a:t>14.3.2012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AFA822-2235-4D11-A3C4-96C454EFE7F3}" type="slidenum">
              <a:rPr lang="cs-CZ" smtClean="0"/>
              <a:pPr/>
              <a:t>‹#›</a:t>
            </a:fld>
            <a:endParaRPr lang="cs-CZ"/>
          </a:p>
        </p:txBody>
      </p:sp>
    </p:spTree>
  </p:cSld>
  <p:clrMapOvr>
    <a:masterClrMapping/>
  </p:clrMapOvr>
  <p:transition>
    <p:diamon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520B084C-770B-4A18-BCA6-45854189B3E5}" type="datetimeFigureOut">
              <a:rPr lang="cs-CZ" smtClean="0"/>
              <a:pPr/>
              <a:t>14.3.2012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17AFA822-2235-4D11-A3C4-96C454EFE7F3}" type="slidenum">
              <a:rPr lang="cs-CZ" smtClean="0"/>
              <a:pPr/>
              <a:t>‹#›</a:t>
            </a:fld>
            <a:endParaRPr lang="cs-CZ"/>
          </a:p>
        </p:txBody>
      </p:sp>
    </p:spTree>
  </p:cSld>
  <p:clrMapOvr>
    <a:masterClrMapping/>
  </p:clrMapOvr>
  <p:transition>
    <p:diamon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Klepnutím lze upravit styl předlohy nadpisů.</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520B084C-770B-4A18-BCA6-45854189B3E5}" type="datetimeFigureOut">
              <a:rPr lang="cs-CZ" smtClean="0"/>
              <a:pPr/>
              <a:t>14.3.2012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17AFA822-2235-4D11-A3C4-96C454EFE7F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diamond/>
  </p:transition>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3" name="Obrázek 4"/>
          <p:cNvPicPr>
            <a:picLocks noChangeAspect="1"/>
          </p:cNvPicPr>
          <p:nvPr/>
        </p:nvPicPr>
        <p:blipFill>
          <a:blip r:embed="rId8" cstate="print"/>
          <a:srcRect/>
          <a:stretch>
            <a:fillRect/>
          </a:stretch>
        </p:blipFill>
        <p:spPr bwMode="auto">
          <a:xfrm>
            <a:off x="1979613" y="4743450"/>
            <a:ext cx="5407025" cy="1046163"/>
          </a:xfrm>
          <a:prstGeom prst="rect">
            <a:avLst/>
          </a:prstGeom>
          <a:noFill/>
          <a:ln w="9525">
            <a:noFill/>
            <a:miter lim="800000"/>
            <a:headEnd/>
            <a:tailEnd/>
          </a:ln>
        </p:spPr>
      </p:pic>
    </p:spTree>
  </p:cSld>
  <p:clrMapOvr>
    <a:masterClrMapping/>
  </p:clrMapOvr>
  <p:transition>
    <p:diamon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822944"/>
          </a:xfrm>
        </p:spPr>
        <p:txBody>
          <a:bodyPr/>
          <a:lstStyle/>
          <a:p>
            <a:r>
              <a:rPr lang="cs-CZ" dirty="0" smtClean="0"/>
              <a:t>Anotace</a:t>
            </a:r>
            <a:endParaRPr lang="cs-CZ" dirty="0"/>
          </a:p>
        </p:txBody>
      </p:sp>
      <p:sp>
        <p:nvSpPr>
          <p:cNvPr id="3" name="Zástupný symbol pro obsah 2"/>
          <p:cNvSpPr>
            <a:spLocks noGrp="1"/>
          </p:cNvSpPr>
          <p:nvPr>
            <p:ph idx="1"/>
          </p:nvPr>
        </p:nvSpPr>
        <p:spPr>
          <a:xfrm>
            <a:off x="214282" y="1609416"/>
            <a:ext cx="7786742" cy="4846320"/>
          </a:xfrm>
        </p:spPr>
        <p:txBody>
          <a:bodyPr>
            <a:normAutofit/>
          </a:bodyPr>
          <a:lstStyle/>
          <a:p>
            <a:pPr>
              <a:buFont typeface="Wingdings" pitchFamily="2" charset="2"/>
              <a:buChar char="Ø"/>
            </a:pPr>
            <a:r>
              <a:rPr lang="cs-CZ" dirty="0" smtClean="0">
                <a:solidFill>
                  <a:schemeClr val="tx2"/>
                </a:solidFill>
              </a:rPr>
              <a:t>Tento digitální učební materiál je určený pro procvičení celku celá čísla, je vhodný pro opakování před písemnou prací, dané úkoly jsou odlišné od běžných opakovacích metod. Je určen pro žáky 7. ročníku.</a:t>
            </a:r>
          </a:p>
          <a:p>
            <a:pPr>
              <a:buFont typeface="Wingdings" pitchFamily="2" charset="2"/>
              <a:buChar char="Ø"/>
            </a:pPr>
            <a:endParaRPr lang="cs-CZ" dirty="0" smtClean="0">
              <a:solidFill>
                <a:schemeClr val="tx2"/>
              </a:solidFill>
            </a:endParaRPr>
          </a:p>
          <a:p>
            <a:pPr>
              <a:buFont typeface="Wingdings" pitchFamily="2" charset="2"/>
              <a:buChar char="Ø"/>
            </a:pPr>
            <a:r>
              <a:rPr lang="cs-CZ" dirty="0" smtClean="0">
                <a:solidFill>
                  <a:schemeClr val="tx2"/>
                </a:solidFill>
              </a:rPr>
              <a:t>Je vytvořen v programu Microsoft PowerPoint.</a:t>
            </a:r>
          </a:p>
          <a:p>
            <a:pPr>
              <a:buFont typeface="Wingdings" pitchFamily="2" charset="2"/>
              <a:buChar char="Ø"/>
            </a:pPr>
            <a:endParaRPr lang="cs-CZ" dirty="0" smtClean="0">
              <a:solidFill>
                <a:schemeClr val="tx2"/>
              </a:solidFill>
            </a:endParaRPr>
          </a:p>
          <a:p>
            <a:pPr>
              <a:buFont typeface="Wingdings" pitchFamily="2" charset="2"/>
              <a:buChar char="Ø"/>
            </a:pPr>
            <a:r>
              <a:rPr lang="cs-CZ" dirty="0" smtClean="0">
                <a:solidFill>
                  <a:schemeClr val="tx2"/>
                </a:solidFill>
              </a:rPr>
              <a:t>Materiál obsahuje příklady a jejich výsledky, pro kontrolu. </a:t>
            </a:r>
          </a:p>
          <a:p>
            <a:pPr>
              <a:buNone/>
            </a:pPr>
            <a:r>
              <a:rPr lang="cs-CZ" dirty="0" smtClean="0">
                <a:solidFill>
                  <a:schemeClr val="tx2"/>
                </a:solidFill>
              </a:rPr>
              <a:t> </a:t>
            </a:r>
          </a:p>
          <a:p>
            <a:pPr>
              <a:buNone/>
            </a:pPr>
            <a:endParaRPr lang="cs-CZ" dirty="0" smtClean="0">
              <a:solidFill>
                <a:schemeClr val="tx2"/>
              </a:solidFill>
            </a:endParaRPr>
          </a:p>
        </p:txBody>
      </p:sp>
    </p:spTree>
  </p:cSld>
  <p:clrMapOvr>
    <a:masterClrMapping/>
  </p:clrMapOvr>
  <p:transition>
    <p:diamon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ctr"/>
          <a:lstStyle/>
          <a:p>
            <a:pPr algn="ctr"/>
            <a:r>
              <a:rPr lang="cs-CZ" dirty="0" smtClean="0"/>
              <a:t>Cvič s celými čísly</a:t>
            </a:r>
            <a:endParaRPr lang="cs-CZ" dirty="0"/>
          </a:p>
        </p:txBody>
      </p:sp>
      <p:sp>
        <p:nvSpPr>
          <p:cNvPr id="3" name="Podnadpis 2"/>
          <p:cNvSpPr>
            <a:spLocks noGrp="1"/>
          </p:cNvSpPr>
          <p:nvPr>
            <p:ph type="subTitle" idx="1"/>
          </p:nvPr>
        </p:nvSpPr>
        <p:spPr/>
        <p:txBody>
          <a:bodyPr anchor="ctr"/>
          <a:lstStyle/>
          <a:p>
            <a:pPr algn="ctr"/>
            <a:r>
              <a:rPr lang="cs-CZ" dirty="0" smtClean="0">
                <a:solidFill>
                  <a:schemeClr val="accent4"/>
                </a:solidFill>
              </a:rPr>
              <a:t>Pro 7. ročník ZŠ</a:t>
            </a:r>
            <a:endParaRPr lang="cs-CZ" dirty="0">
              <a:solidFill>
                <a:schemeClr val="accent4"/>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214282" y="1214422"/>
            <a:ext cx="7481918" cy="5241314"/>
          </a:xfrm>
        </p:spPr>
        <p:txBody>
          <a:bodyPr/>
          <a:lstStyle/>
          <a:p>
            <a:pPr>
              <a:buFont typeface="Wingdings" pitchFamily="2" charset="2"/>
              <a:buChar char="Ø"/>
            </a:pPr>
            <a:r>
              <a:rPr lang="cs-CZ" dirty="0" smtClean="0">
                <a:solidFill>
                  <a:schemeClr val="tx2"/>
                </a:solidFill>
              </a:rPr>
              <a:t>Rozděl do tří skupin čísla:</a:t>
            </a:r>
          </a:p>
          <a:p>
            <a:pPr>
              <a:buNone/>
            </a:pPr>
            <a:r>
              <a:rPr lang="cs-CZ" dirty="0" smtClean="0">
                <a:solidFill>
                  <a:schemeClr val="accent4"/>
                </a:solidFill>
              </a:rPr>
              <a:t>-5, 4, 21, -8, 0, 12, 1, -1, -9, +7</a:t>
            </a: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accent4"/>
              </a:solidFill>
            </a:endParaRPr>
          </a:p>
          <a:p>
            <a:pPr>
              <a:buFont typeface="Wingdings" pitchFamily="2" charset="2"/>
              <a:buChar char="Ø"/>
            </a:pPr>
            <a:r>
              <a:rPr lang="cs-CZ" dirty="0" smtClean="0">
                <a:solidFill>
                  <a:schemeClr val="tx2"/>
                </a:solidFill>
              </a:rPr>
              <a:t>Vypočítej absolutní hodnotu čísel</a:t>
            </a:r>
          </a:p>
          <a:p>
            <a:pPr>
              <a:buNone/>
            </a:pPr>
            <a:r>
              <a:rPr lang="cs-CZ" dirty="0" smtClean="0">
                <a:solidFill>
                  <a:schemeClr val="tx2"/>
                </a:solidFill>
              </a:rPr>
              <a:t>|-3|+|5|= </a:t>
            </a:r>
          </a:p>
          <a:p>
            <a:pPr>
              <a:buNone/>
            </a:pPr>
            <a:r>
              <a:rPr lang="cs-CZ" dirty="0" smtClean="0">
                <a:solidFill>
                  <a:schemeClr val="tx2"/>
                </a:solidFill>
              </a:rPr>
              <a:t>|6|+|-11|= </a:t>
            </a:r>
          </a:p>
          <a:p>
            <a:pPr>
              <a:buNone/>
            </a:pPr>
            <a:r>
              <a:rPr lang="cs-CZ" dirty="0" smtClean="0">
                <a:solidFill>
                  <a:schemeClr val="tx2"/>
                </a:solidFill>
              </a:rPr>
              <a:t>|-1|-|-5|=</a:t>
            </a:r>
          </a:p>
          <a:p>
            <a:pPr>
              <a:buNone/>
            </a:pPr>
            <a:r>
              <a:rPr lang="cs-CZ" dirty="0" smtClean="0">
                <a:solidFill>
                  <a:schemeClr val="tx2"/>
                </a:solidFill>
              </a:rPr>
              <a:t>|8|-|3|+|-2|=</a:t>
            </a:r>
          </a:p>
        </p:txBody>
      </p:sp>
      <p:sp>
        <p:nvSpPr>
          <p:cNvPr id="4" name="Elipsa 3"/>
          <p:cNvSpPr/>
          <p:nvPr/>
        </p:nvSpPr>
        <p:spPr>
          <a:xfrm>
            <a:off x="785786" y="2285992"/>
            <a:ext cx="1414466" cy="14287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Kladná čísla</a:t>
            </a:r>
            <a:endParaRPr lang="cs-CZ" dirty="0"/>
          </a:p>
        </p:txBody>
      </p:sp>
      <p:sp>
        <p:nvSpPr>
          <p:cNvPr id="5" name="Elipsa 4"/>
          <p:cNvSpPr/>
          <p:nvPr/>
        </p:nvSpPr>
        <p:spPr>
          <a:xfrm>
            <a:off x="3000364" y="2285992"/>
            <a:ext cx="1500198" cy="142876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Záporná čísla</a:t>
            </a:r>
            <a:endParaRPr lang="cs-CZ" dirty="0"/>
          </a:p>
        </p:txBody>
      </p:sp>
      <p:sp>
        <p:nvSpPr>
          <p:cNvPr id="6" name="Elipsa 5"/>
          <p:cNvSpPr/>
          <p:nvPr/>
        </p:nvSpPr>
        <p:spPr>
          <a:xfrm>
            <a:off x="5500694" y="2285992"/>
            <a:ext cx="1500198" cy="1500198"/>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Ani kladná ani záporná</a:t>
            </a:r>
            <a:endParaRPr lang="cs-CZ" dirty="0"/>
          </a:p>
        </p:txBody>
      </p:sp>
      <p:sp>
        <p:nvSpPr>
          <p:cNvPr id="10" name="Oválný popisek 9"/>
          <p:cNvSpPr/>
          <p:nvPr/>
        </p:nvSpPr>
        <p:spPr>
          <a:xfrm>
            <a:off x="3857620" y="4714884"/>
            <a:ext cx="2714644" cy="1500198"/>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Víš, co je absolutní hodnota?</a:t>
            </a:r>
            <a:endParaRPr lang="cs-CZ" dirty="0"/>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childTnLst>
                          </p:cTn>
                        </p:par>
                        <p:par>
                          <p:cTn id="15" fill="hold">
                            <p:stCondLst>
                              <p:cond delay="4000"/>
                            </p:stCondLst>
                            <p:childTnLst>
                              <p:par>
                                <p:cTn id="16" presetID="8" presetClass="entr" presetSubtype="16"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diamond(in)">
                                      <p:cBhvr>
                                        <p:cTn id="18" dur="2000"/>
                                        <p:tgtEl>
                                          <p:spTgt spid="4"/>
                                        </p:tgtEl>
                                      </p:cBhvr>
                                    </p:animEffect>
                                  </p:childTnLst>
                                </p:cTn>
                              </p:par>
                              <p:par>
                                <p:cTn id="19" presetID="8" presetClass="entr" presetSubtype="16"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amond(in)">
                                      <p:cBhvr>
                                        <p:cTn id="21" dur="2000"/>
                                        <p:tgtEl>
                                          <p:spTgt spid="5"/>
                                        </p:tgtEl>
                                      </p:cBhvr>
                                    </p:animEffect>
                                  </p:childTnLst>
                                </p:cTn>
                              </p:par>
                              <p:par>
                                <p:cTn id="22" presetID="8" presetClass="entr" presetSubtype="16"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amond(in)">
                                      <p:cBhvr>
                                        <p:cTn id="24" dur="2000"/>
                                        <p:tgtEl>
                                          <p:spTgt spid="6"/>
                                        </p:tgtEl>
                                      </p:cBhvr>
                                    </p:animEffect>
                                  </p:childTnLst>
                                </p:cTn>
                              </p:par>
                            </p:childTnLst>
                          </p:cTn>
                        </p:par>
                        <p:par>
                          <p:cTn id="25" fill="hold">
                            <p:stCondLst>
                              <p:cond delay="6000"/>
                            </p:stCondLst>
                            <p:childTnLst>
                              <p:par>
                                <p:cTn id="26" presetID="8" presetClass="entr" presetSubtype="16" fill="hold" nodeType="after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diamond(in)">
                                      <p:cBhvr>
                                        <p:cTn id="28" dur="2000"/>
                                        <p:tgtEl>
                                          <p:spTgt spid="3">
                                            <p:txEl>
                                              <p:pRg st="6" end="6"/>
                                            </p:txEl>
                                          </p:spTgt>
                                        </p:tgtEl>
                                      </p:cBhvr>
                                    </p:animEffect>
                                  </p:childTnLst>
                                </p:cTn>
                              </p:par>
                              <p:par>
                                <p:cTn id="29" presetID="8" presetClass="entr" presetSubtype="16"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diamond(in)">
                                      <p:cBhvr>
                                        <p:cTn id="31" dur="2000"/>
                                        <p:tgtEl>
                                          <p:spTgt spid="3">
                                            <p:txEl>
                                              <p:pRg st="7" end="7"/>
                                            </p:txEl>
                                          </p:spTgt>
                                        </p:tgtEl>
                                      </p:cBhvr>
                                    </p:animEffect>
                                  </p:childTnLst>
                                </p:cTn>
                              </p:par>
                              <p:par>
                                <p:cTn id="32" presetID="8" presetClass="entr" presetSubtype="16"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diamond(in)">
                                      <p:cBhvr>
                                        <p:cTn id="34" dur="2000"/>
                                        <p:tgtEl>
                                          <p:spTgt spid="3">
                                            <p:txEl>
                                              <p:pRg st="8" end="8"/>
                                            </p:txEl>
                                          </p:spTgt>
                                        </p:tgtEl>
                                      </p:cBhvr>
                                    </p:animEffect>
                                  </p:childTnLst>
                                </p:cTn>
                              </p:par>
                              <p:par>
                                <p:cTn id="35" presetID="8" presetClass="entr" presetSubtype="16"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diamond(in)">
                                      <p:cBhvr>
                                        <p:cTn id="37" dur="2000"/>
                                        <p:tgtEl>
                                          <p:spTgt spid="3">
                                            <p:txEl>
                                              <p:pRg st="9" end="9"/>
                                            </p:txEl>
                                          </p:spTgt>
                                        </p:tgtEl>
                                      </p:cBhvr>
                                    </p:animEffect>
                                  </p:childTnLst>
                                </p:cTn>
                              </p:par>
                              <p:par>
                                <p:cTn id="38" presetID="8" presetClass="entr" presetSubtype="16" fill="hold" nodeType="with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diamond(in)">
                                      <p:cBhvr>
                                        <p:cTn id="40" dur="2000"/>
                                        <p:tgtEl>
                                          <p:spTgt spid="3">
                                            <p:txEl>
                                              <p:pRg st="10" end="10"/>
                                            </p:txEl>
                                          </p:spTgt>
                                        </p:tgtEl>
                                      </p:cBhvr>
                                    </p:animEffect>
                                  </p:childTnLst>
                                </p:cTn>
                              </p:par>
                            </p:childTnLst>
                          </p:cTn>
                        </p:par>
                        <p:par>
                          <p:cTn id="41" fill="hold">
                            <p:stCondLst>
                              <p:cond delay="8000"/>
                            </p:stCondLst>
                            <p:childTnLst>
                              <p:par>
                                <p:cTn id="42" presetID="8" presetClass="entr" presetSubtype="16"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diamond(in)">
                                      <p:cBhvr>
                                        <p:cTn id="4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285720" y="1214422"/>
            <a:ext cx="7410480" cy="5429288"/>
          </a:xfrm>
        </p:spPr>
        <p:txBody>
          <a:bodyPr>
            <a:normAutofit/>
          </a:bodyPr>
          <a:lstStyle/>
          <a:p>
            <a:pPr>
              <a:buFont typeface="Wingdings" pitchFamily="2" charset="2"/>
              <a:buChar char="Ø"/>
            </a:pPr>
            <a:r>
              <a:rPr lang="cs-CZ" dirty="0" smtClean="0">
                <a:solidFill>
                  <a:schemeClr val="tx2"/>
                </a:solidFill>
              </a:rPr>
              <a:t>Najdi čísla opačná k daným číslům:</a:t>
            </a:r>
          </a:p>
          <a:p>
            <a:pPr>
              <a:buNone/>
            </a:pPr>
            <a:r>
              <a:rPr lang="cs-CZ" dirty="0" smtClean="0">
                <a:solidFill>
                  <a:schemeClr val="accent4"/>
                </a:solidFill>
              </a:rPr>
              <a:t>-5, 4, 21, -8, 0, 12, 1, -1, -9, +7</a:t>
            </a:r>
          </a:p>
          <a:p>
            <a:pPr>
              <a:buNone/>
            </a:pPr>
            <a:endParaRPr lang="cs-CZ" dirty="0" smtClean="0">
              <a:solidFill>
                <a:schemeClr val="accent4"/>
              </a:solidFill>
            </a:endParaRPr>
          </a:p>
          <a:p>
            <a:pPr>
              <a:buFont typeface="Wingdings" pitchFamily="2" charset="2"/>
              <a:buChar char="Ø"/>
            </a:pPr>
            <a:r>
              <a:rPr lang="cs-CZ" dirty="0" smtClean="0">
                <a:solidFill>
                  <a:schemeClr val="tx2"/>
                </a:solidFill>
              </a:rPr>
              <a:t>Najdi alespoň 3 čísla, která jsou menší než:</a:t>
            </a:r>
          </a:p>
          <a:p>
            <a:pPr>
              <a:buNone/>
            </a:pPr>
            <a:r>
              <a:rPr lang="cs-CZ" dirty="0" smtClean="0">
                <a:solidFill>
                  <a:schemeClr val="accent4"/>
                </a:solidFill>
              </a:rPr>
              <a:t>a) -3	  b) 6	   c) -20    d) 0</a:t>
            </a:r>
          </a:p>
          <a:p>
            <a:pPr>
              <a:buNone/>
            </a:pPr>
            <a:endParaRPr lang="cs-CZ" dirty="0" smtClean="0">
              <a:solidFill>
                <a:schemeClr val="accent4"/>
              </a:solidFill>
            </a:endParaRPr>
          </a:p>
          <a:p>
            <a:pPr>
              <a:buFont typeface="Wingdings" pitchFamily="2" charset="2"/>
              <a:buChar char="Ø"/>
            </a:pPr>
            <a:r>
              <a:rPr lang="cs-CZ" dirty="0" smtClean="0">
                <a:solidFill>
                  <a:schemeClr val="tx2"/>
                </a:solidFill>
              </a:rPr>
              <a:t>Je to pravda?</a:t>
            </a:r>
          </a:p>
          <a:p>
            <a:pPr lvl="1">
              <a:buFont typeface="Wingdings" pitchFamily="2" charset="2"/>
              <a:buChar char="Ø"/>
            </a:pPr>
            <a:r>
              <a:rPr lang="cs-CZ" dirty="0" smtClean="0">
                <a:solidFill>
                  <a:schemeClr val="accent4"/>
                </a:solidFill>
              </a:rPr>
              <a:t>číslo 5 nemá k sobě číslo opačné.</a:t>
            </a:r>
          </a:p>
          <a:p>
            <a:pPr lvl="1">
              <a:buFont typeface="Wingdings" pitchFamily="2" charset="2"/>
              <a:buChar char="Ø"/>
            </a:pPr>
            <a:r>
              <a:rPr lang="cs-CZ" dirty="0" smtClean="0">
                <a:solidFill>
                  <a:schemeClr val="accent4"/>
                </a:solidFill>
              </a:rPr>
              <a:t>číslo -3 je větší než číslo -2.</a:t>
            </a:r>
          </a:p>
          <a:p>
            <a:pPr lvl="1">
              <a:buFont typeface="Wingdings" pitchFamily="2" charset="2"/>
              <a:buChar char="Ø"/>
            </a:pPr>
            <a:r>
              <a:rPr lang="cs-CZ" dirty="0" smtClean="0">
                <a:solidFill>
                  <a:schemeClr val="accent4"/>
                </a:solidFill>
              </a:rPr>
              <a:t>čísla -9 a 9 jsou na ose stejně daleko od 0.</a:t>
            </a:r>
          </a:p>
          <a:p>
            <a:pPr lvl="1">
              <a:buFont typeface="Wingdings" pitchFamily="2" charset="2"/>
              <a:buChar char="Ø"/>
            </a:pPr>
            <a:r>
              <a:rPr lang="cs-CZ" dirty="0" smtClean="0">
                <a:solidFill>
                  <a:schemeClr val="accent4"/>
                </a:solidFill>
              </a:rPr>
              <a:t>číslo 0 je kladné nebo záporné, podle potřeby.</a:t>
            </a:r>
          </a:p>
          <a:p>
            <a:pPr>
              <a:buNone/>
            </a:pPr>
            <a:endParaRPr lang="cs-CZ" dirty="0" smtClean="0">
              <a:solidFill>
                <a:schemeClr val="tx2"/>
              </a:solidFill>
            </a:endParaRPr>
          </a:p>
          <a:p>
            <a:pPr>
              <a:buNone/>
            </a:pPr>
            <a:endParaRPr lang="cs-CZ" dirty="0" smtClean="0">
              <a:solidFill>
                <a:schemeClr val="tx2"/>
              </a:solidFill>
            </a:endParaRPr>
          </a:p>
        </p:txBody>
      </p:sp>
      <p:sp>
        <p:nvSpPr>
          <p:cNvPr id="8" name="Oválný popisek 7"/>
          <p:cNvSpPr/>
          <p:nvPr/>
        </p:nvSpPr>
        <p:spPr>
          <a:xfrm>
            <a:off x="5643570" y="1428736"/>
            <a:ext cx="2500330" cy="1000132"/>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Co znamená pojem OPAČNÉ ČÍSLO?</a:t>
            </a:r>
            <a:endParaRPr lang="cs-CZ" dirty="0"/>
          </a:p>
        </p:txBody>
      </p:sp>
      <p:sp>
        <p:nvSpPr>
          <p:cNvPr id="9" name="Oválný popisek 8"/>
          <p:cNvSpPr/>
          <p:nvPr/>
        </p:nvSpPr>
        <p:spPr>
          <a:xfrm>
            <a:off x="5786446" y="3214686"/>
            <a:ext cx="2000264" cy="857256"/>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Jak se porovnávají čísla?</a:t>
            </a:r>
            <a:endParaRPr lang="cs-CZ" dirty="0"/>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amond(in)">
                                      <p:cBhvr>
                                        <p:cTn id="17" dur="2000"/>
                                        <p:tgtEl>
                                          <p:spTgt spid="8"/>
                                        </p:tgtEl>
                                      </p:cBhvr>
                                    </p:animEffect>
                                  </p:childTnLst>
                                </p:cTn>
                              </p:par>
                            </p:childTnLst>
                          </p:cTn>
                        </p:par>
                        <p:par>
                          <p:cTn id="18" fill="hold">
                            <p:stCondLst>
                              <p:cond delay="4000"/>
                            </p:stCondLst>
                            <p:childTnLst>
                              <p:par>
                                <p:cTn id="19" presetID="8" presetClass="entr" presetSubtype="16" fill="hold"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diamond(in)">
                                      <p:cBhvr>
                                        <p:cTn id="21" dur="2000"/>
                                        <p:tgtEl>
                                          <p:spTgt spid="3">
                                            <p:txEl>
                                              <p:pRg st="3" end="3"/>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diamond(in)">
                                      <p:cBhvr>
                                        <p:cTn id="24" dur="2000"/>
                                        <p:tgtEl>
                                          <p:spTgt spid="3">
                                            <p:txEl>
                                              <p:pRg st="4" end="4"/>
                                            </p:txEl>
                                          </p:spTgt>
                                        </p:tgtEl>
                                      </p:cBhvr>
                                    </p:animEffect>
                                  </p:childTnLst>
                                </p:cTn>
                              </p:par>
                              <p:par>
                                <p:cTn id="25" presetID="8" presetClass="entr" presetSubtype="16"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diamond(in)">
                                      <p:cBhvr>
                                        <p:cTn id="27" dur="2000"/>
                                        <p:tgtEl>
                                          <p:spTgt spid="9"/>
                                        </p:tgtEl>
                                      </p:cBhvr>
                                    </p:animEffect>
                                  </p:childTnLst>
                                </p:cTn>
                              </p:par>
                            </p:childTnLst>
                          </p:cTn>
                        </p:par>
                        <p:par>
                          <p:cTn id="28" fill="hold">
                            <p:stCondLst>
                              <p:cond delay="6000"/>
                            </p:stCondLst>
                            <p:childTnLst>
                              <p:par>
                                <p:cTn id="29" presetID="8" presetClass="entr" presetSubtype="16"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diamond(in)">
                                      <p:cBhvr>
                                        <p:cTn id="31" dur="2000"/>
                                        <p:tgtEl>
                                          <p:spTgt spid="3">
                                            <p:txEl>
                                              <p:pRg st="6" end="6"/>
                                            </p:txEl>
                                          </p:spTgt>
                                        </p:tgtEl>
                                      </p:cBhvr>
                                    </p:animEffect>
                                  </p:childTnLst>
                                </p:cTn>
                              </p:par>
                              <p:par>
                                <p:cTn id="32" presetID="8" presetClass="entr" presetSubtype="16"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diamond(in)">
                                      <p:cBhvr>
                                        <p:cTn id="34" dur="2000"/>
                                        <p:tgtEl>
                                          <p:spTgt spid="3">
                                            <p:txEl>
                                              <p:pRg st="7" end="7"/>
                                            </p:txEl>
                                          </p:spTgt>
                                        </p:tgtEl>
                                      </p:cBhvr>
                                    </p:animEffect>
                                  </p:childTnLst>
                                </p:cTn>
                              </p:par>
                              <p:par>
                                <p:cTn id="35" presetID="8" presetClass="entr" presetSubtype="16"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diamond(in)">
                                      <p:cBhvr>
                                        <p:cTn id="37" dur="2000"/>
                                        <p:tgtEl>
                                          <p:spTgt spid="3">
                                            <p:txEl>
                                              <p:pRg st="8" end="8"/>
                                            </p:txEl>
                                          </p:spTgt>
                                        </p:tgtEl>
                                      </p:cBhvr>
                                    </p:animEffect>
                                  </p:childTnLst>
                                </p:cTn>
                              </p:par>
                              <p:par>
                                <p:cTn id="38" presetID="8" presetClass="entr" presetSubtype="16" fill="hold"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diamond(in)">
                                      <p:cBhvr>
                                        <p:cTn id="40" dur="2000"/>
                                        <p:tgtEl>
                                          <p:spTgt spid="3">
                                            <p:txEl>
                                              <p:pRg st="9" end="9"/>
                                            </p:txEl>
                                          </p:spTgt>
                                        </p:tgtEl>
                                      </p:cBhvr>
                                    </p:animEffect>
                                  </p:childTnLst>
                                </p:cTn>
                              </p:par>
                              <p:par>
                                <p:cTn id="41" presetID="8" presetClass="entr" presetSubtype="16"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diamond(in)">
                                      <p:cBhvr>
                                        <p:cTn id="43"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142844" y="1214422"/>
            <a:ext cx="7786742" cy="5429288"/>
          </a:xfrm>
        </p:spPr>
        <p:txBody>
          <a:bodyPr>
            <a:normAutofit/>
          </a:bodyPr>
          <a:lstStyle/>
          <a:p>
            <a:pPr>
              <a:buFont typeface="Wingdings" pitchFamily="2" charset="2"/>
              <a:buChar char="Ø"/>
            </a:pPr>
            <a:r>
              <a:rPr lang="cs-CZ" dirty="0" smtClean="0">
                <a:solidFill>
                  <a:schemeClr val="tx2"/>
                </a:solidFill>
              </a:rPr>
              <a:t>Vypočítej a podle výsledků doplň do tabulky písmeno:</a:t>
            </a:r>
          </a:p>
          <a:p>
            <a:pPr lvl="1">
              <a:buFont typeface="Wingdings" pitchFamily="2" charset="2"/>
              <a:buChar char="Ø"/>
            </a:pPr>
            <a:endParaRPr lang="cs-CZ" dirty="0" smtClean="0">
              <a:solidFill>
                <a:schemeClr val="tx2"/>
              </a:solidFill>
            </a:endParaRPr>
          </a:p>
          <a:p>
            <a:pPr lvl="1">
              <a:buFont typeface="Wingdings" pitchFamily="2" charset="2"/>
              <a:buChar char="Ø"/>
            </a:pPr>
            <a:endParaRPr lang="cs-CZ" dirty="0" smtClean="0">
              <a:solidFill>
                <a:schemeClr val="tx2"/>
              </a:solidFill>
            </a:endParaRPr>
          </a:p>
          <a:p>
            <a:pPr lvl="1">
              <a:buFont typeface="Wingdings" pitchFamily="2" charset="2"/>
              <a:buChar char="Ø"/>
            </a:pPr>
            <a:endParaRPr lang="cs-CZ" dirty="0" smtClean="0">
              <a:solidFill>
                <a:schemeClr val="tx2"/>
              </a:solidFill>
            </a:endParaRPr>
          </a:p>
          <a:p>
            <a:pPr>
              <a:buFont typeface="Wingdings" pitchFamily="2" charset="2"/>
              <a:buChar char="Ø"/>
            </a:pPr>
            <a:endParaRPr lang="cs-CZ" dirty="0" smtClean="0">
              <a:solidFill>
                <a:schemeClr val="tx2"/>
              </a:solidFill>
            </a:endParaRP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tx2"/>
              </a:solidFill>
            </a:endParaRPr>
          </a:p>
          <a:p>
            <a:pPr>
              <a:buNone/>
            </a:pPr>
            <a:endParaRPr lang="cs-CZ" dirty="0" smtClean="0">
              <a:solidFill>
                <a:schemeClr val="tx2"/>
              </a:solidFill>
            </a:endParaRPr>
          </a:p>
          <a:p>
            <a:pPr>
              <a:buFont typeface="Wingdings" pitchFamily="2" charset="2"/>
              <a:buChar char="Ø"/>
            </a:pPr>
            <a:r>
              <a:rPr lang="cs-CZ" dirty="0" smtClean="0">
                <a:solidFill>
                  <a:schemeClr val="tx2"/>
                </a:solidFill>
              </a:rPr>
              <a:t>Jaké pravidlo ti mohlo pomoct ke zjednodušení těchto výrazů? </a:t>
            </a:r>
          </a:p>
        </p:txBody>
      </p:sp>
      <p:graphicFrame>
        <p:nvGraphicFramePr>
          <p:cNvPr id="10" name="Tabulka 9"/>
          <p:cNvGraphicFramePr>
            <a:graphicFrameLocks noGrp="1"/>
          </p:cNvGraphicFramePr>
          <p:nvPr/>
        </p:nvGraphicFramePr>
        <p:xfrm>
          <a:off x="571472" y="4214818"/>
          <a:ext cx="6858050" cy="1143008"/>
        </p:xfrm>
        <a:graphic>
          <a:graphicData uri="http://schemas.openxmlformats.org/drawingml/2006/table">
            <a:tbl>
              <a:tblPr firstRow="1" bandRow="1">
                <a:tableStyleId>{21E4AEA4-8DFA-4A89-87EB-49C32662AFE0}</a:tableStyleId>
              </a:tblPr>
              <a:tblGrid>
                <a:gridCol w="685805"/>
                <a:gridCol w="685805"/>
                <a:gridCol w="685805"/>
                <a:gridCol w="685805"/>
                <a:gridCol w="685805"/>
                <a:gridCol w="685805"/>
                <a:gridCol w="685805"/>
                <a:gridCol w="685805"/>
                <a:gridCol w="685805"/>
                <a:gridCol w="685805"/>
              </a:tblGrid>
              <a:tr h="571504">
                <a:tc>
                  <a:txBody>
                    <a:bodyPr/>
                    <a:lstStyle/>
                    <a:p>
                      <a:pPr algn="ctr"/>
                      <a:r>
                        <a:rPr lang="cs-CZ" dirty="0" smtClean="0"/>
                        <a:t>3</a:t>
                      </a:r>
                      <a:endParaRPr lang="cs-CZ" dirty="0">
                        <a:solidFill>
                          <a:schemeClr val="accent4"/>
                        </a:solidFill>
                      </a:endParaRPr>
                    </a:p>
                  </a:txBody>
                  <a:tcPr>
                    <a:solidFill>
                      <a:schemeClr val="tx2"/>
                    </a:solidFill>
                  </a:tcPr>
                </a:tc>
                <a:tc>
                  <a:txBody>
                    <a:bodyPr/>
                    <a:lstStyle/>
                    <a:p>
                      <a:pPr algn="ctr"/>
                      <a:r>
                        <a:rPr lang="cs-CZ" dirty="0" smtClean="0"/>
                        <a:t>-3</a:t>
                      </a:r>
                      <a:endParaRPr lang="cs-CZ" dirty="0">
                        <a:solidFill>
                          <a:schemeClr val="accent4"/>
                        </a:solidFill>
                      </a:endParaRPr>
                    </a:p>
                  </a:txBody>
                  <a:tcPr>
                    <a:solidFill>
                      <a:schemeClr val="tx2"/>
                    </a:solidFill>
                  </a:tcPr>
                </a:tc>
                <a:tc>
                  <a:txBody>
                    <a:bodyPr/>
                    <a:lstStyle/>
                    <a:p>
                      <a:pPr algn="ctr"/>
                      <a:r>
                        <a:rPr lang="cs-CZ" dirty="0" smtClean="0"/>
                        <a:t>2</a:t>
                      </a:r>
                      <a:endParaRPr lang="cs-CZ" dirty="0">
                        <a:solidFill>
                          <a:schemeClr val="accent4"/>
                        </a:solidFill>
                      </a:endParaRPr>
                    </a:p>
                  </a:txBody>
                  <a:tcPr>
                    <a:solidFill>
                      <a:schemeClr val="tx2"/>
                    </a:solidFill>
                  </a:tcPr>
                </a:tc>
                <a:tc>
                  <a:txBody>
                    <a:bodyPr/>
                    <a:lstStyle/>
                    <a:p>
                      <a:pPr algn="ctr"/>
                      <a:r>
                        <a:rPr lang="cs-CZ" dirty="0" smtClean="0"/>
                        <a:t>-5</a:t>
                      </a:r>
                      <a:endParaRPr lang="cs-CZ" dirty="0">
                        <a:solidFill>
                          <a:schemeClr val="accent4"/>
                        </a:solidFill>
                      </a:endParaRPr>
                    </a:p>
                  </a:txBody>
                  <a:tcPr>
                    <a:solidFill>
                      <a:schemeClr val="tx2"/>
                    </a:solidFill>
                  </a:tcPr>
                </a:tc>
                <a:tc>
                  <a:txBody>
                    <a:bodyPr/>
                    <a:lstStyle/>
                    <a:p>
                      <a:pPr algn="ctr"/>
                      <a:r>
                        <a:rPr lang="cs-CZ" dirty="0" smtClean="0"/>
                        <a:t>-4</a:t>
                      </a:r>
                      <a:endParaRPr lang="cs-CZ" dirty="0">
                        <a:solidFill>
                          <a:schemeClr val="accent4"/>
                        </a:solidFill>
                      </a:endParaRPr>
                    </a:p>
                  </a:txBody>
                  <a:tcPr>
                    <a:solidFill>
                      <a:schemeClr val="tx2"/>
                    </a:solidFill>
                  </a:tcPr>
                </a:tc>
                <a:tc>
                  <a:txBody>
                    <a:bodyPr/>
                    <a:lstStyle/>
                    <a:p>
                      <a:pPr algn="ctr"/>
                      <a:r>
                        <a:rPr lang="cs-CZ" dirty="0" smtClean="0"/>
                        <a:t>8</a:t>
                      </a:r>
                      <a:endParaRPr lang="cs-CZ" dirty="0">
                        <a:solidFill>
                          <a:schemeClr val="accent4"/>
                        </a:solidFill>
                      </a:endParaRPr>
                    </a:p>
                  </a:txBody>
                  <a:tcPr>
                    <a:solidFill>
                      <a:schemeClr val="tx2"/>
                    </a:solidFill>
                  </a:tcPr>
                </a:tc>
                <a:tc>
                  <a:txBody>
                    <a:bodyPr/>
                    <a:lstStyle/>
                    <a:p>
                      <a:pPr algn="ctr"/>
                      <a:r>
                        <a:rPr lang="cs-CZ" dirty="0" smtClean="0"/>
                        <a:t>-4</a:t>
                      </a:r>
                      <a:endParaRPr lang="cs-CZ" dirty="0">
                        <a:solidFill>
                          <a:schemeClr val="accent4"/>
                        </a:solidFill>
                      </a:endParaRPr>
                    </a:p>
                  </a:txBody>
                  <a:tcPr>
                    <a:solidFill>
                      <a:schemeClr val="tx2"/>
                    </a:solidFill>
                  </a:tcPr>
                </a:tc>
                <a:tc>
                  <a:txBody>
                    <a:bodyPr/>
                    <a:lstStyle/>
                    <a:p>
                      <a:pPr algn="ctr"/>
                      <a:r>
                        <a:rPr lang="cs-CZ" dirty="0" smtClean="0"/>
                        <a:t>0</a:t>
                      </a:r>
                      <a:endParaRPr lang="cs-CZ" dirty="0">
                        <a:solidFill>
                          <a:schemeClr val="accent4"/>
                        </a:solidFill>
                      </a:endParaRPr>
                    </a:p>
                  </a:txBody>
                  <a:tcPr>
                    <a:solidFill>
                      <a:schemeClr val="tx2"/>
                    </a:solidFill>
                  </a:tcPr>
                </a:tc>
                <a:tc>
                  <a:txBody>
                    <a:bodyPr/>
                    <a:lstStyle/>
                    <a:p>
                      <a:pPr algn="ctr"/>
                      <a:r>
                        <a:rPr lang="cs-CZ" dirty="0" smtClean="0"/>
                        <a:t>9</a:t>
                      </a:r>
                      <a:endParaRPr lang="cs-CZ" dirty="0">
                        <a:solidFill>
                          <a:schemeClr val="accent4"/>
                        </a:solidFill>
                      </a:endParaRPr>
                    </a:p>
                  </a:txBody>
                  <a:tcPr>
                    <a:solidFill>
                      <a:schemeClr val="tx2"/>
                    </a:solidFill>
                  </a:tcPr>
                </a:tc>
                <a:tc>
                  <a:txBody>
                    <a:bodyPr/>
                    <a:lstStyle/>
                    <a:p>
                      <a:pPr algn="ctr"/>
                      <a:r>
                        <a:rPr lang="cs-CZ" dirty="0" smtClean="0"/>
                        <a:t>-6</a:t>
                      </a:r>
                      <a:endParaRPr lang="cs-CZ" dirty="0">
                        <a:solidFill>
                          <a:schemeClr val="accent4"/>
                        </a:solidFill>
                      </a:endParaRPr>
                    </a:p>
                  </a:txBody>
                  <a:tcPr>
                    <a:solidFill>
                      <a:schemeClr val="tx2"/>
                    </a:solidFill>
                  </a:tcPr>
                </a:tc>
              </a:tr>
              <a:tr h="571504">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a:p>
                  </a:txBody>
                  <a:tcPr>
                    <a:solidFill>
                      <a:schemeClr val="tx2">
                        <a:lumMod val="40000"/>
                        <a:lumOff val="60000"/>
                      </a:schemeClr>
                    </a:solidFill>
                  </a:tcPr>
                </a:tc>
                <a:tc>
                  <a:txBody>
                    <a:bodyPr/>
                    <a:lstStyle/>
                    <a:p>
                      <a:pPr algn="ctr"/>
                      <a:endParaRPr lang="cs-CZ" dirty="0"/>
                    </a:p>
                  </a:txBody>
                  <a:tcPr>
                    <a:solidFill>
                      <a:schemeClr val="tx2">
                        <a:lumMod val="40000"/>
                        <a:lumOff val="60000"/>
                      </a:schemeClr>
                    </a:solidFill>
                  </a:tcPr>
                </a:tc>
                <a:tc>
                  <a:txBody>
                    <a:bodyPr/>
                    <a:lstStyle/>
                    <a:p>
                      <a:pPr algn="ctr"/>
                      <a:endParaRPr lang="cs-CZ" dirty="0"/>
                    </a:p>
                  </a:txBody>
                  <a:tcPr>
                    <a:solidFill>
                      <a:schemeClr val="tx2">
                        <a:lumMod val="40000"/>
                        <a:lumOff val="60000"/>
                      </a:schemeClr>
                    </a:solidFill>
                  </a:tcPr>
                </a:tc>
              </a:tr>
            </a:tbl>
          </a:graphicData>
        </a:graphic>
      </p:graphicFrame>
      <p:sp>
        <p:nvSpPr>
          <p:cNvPr id="14" name="TextovéPole 13"/>
          <p:cNvSpPr txBox="1"/>
          <p:nvPr/>
        </p:nvSpPr>
        <p:spPr>
          <a:xfrm>
            <a:off x="4000496" y="2071678"/>
            <a:ext cx="3929090" cy="1785104"/>
          </a:xfrm>
          <a:prstGeom prst="rect">
            <a:avLst/>
          </a:prstGeom>
          <a:noFill/>
        </p:spPr>
        <p:txBody>
          <a:bodyPr wrap="square" rtlCol="0">
            <a:spAutoFit/>
          </a:bodyPr>
          <a:lstStyle/>
          <a:p>
            <a:pPr lvl="1">
              <a:buFont typeface="Wingdings" pitchFamily="2" charset="2"/>
              <a:buChar char="Ø"/>
            </a:pPr>
            <a:r>
              <a:rPr lang="cs-CZ" sz="2300" dirty="0" smtClean="0">
                <a:solidFill>
                  <a:schemeClr val="accent4"/>
                </a:solidFill>
              </a:rPr>
              <a:t>(-9)-(-9)= B</a:t>
            </a:r>
          </a:p>
          <a:p>
            <a:pPr lvl="1">
              <a:buFont typeface="Wingdings" pitchFamily="2" charset="2"/>
              <a:buChar char="Ø"/>
            </a:pPr>
            <a:r>
              <a:rPr lang="cs-CZ" sz="2300" dirty="0" smtClean="0">
                <a:solidFill>
                  <a:schemeClr val="accent4"/>
                </a:solidFill>
              </a:rPr>
              <a:t>0+(-4) = O</a:t>
            </a:r>
          </a:p>
          <a:p>
            <a:pPr lvl="1">
              <a:buFont typeface="Wingdings" pitchFamily="2" charset="2"/>
              <a:buChar char="Ø"/>
            </a:pPr>
            <a:r>
              <a:rPr lang="cs-CZ" sz="2300" dirty="0" smtClean="0">
                <a:solidFill>
                  <a:schemeClr val="accent4"/>
                </a:solidFill>
              </a:rPr>
              <a:t>-7+10= M</a:t>
            </a:r>
          </a:p>
          <a:p>
            <a:pPr lvl="1">
              <a:buFont typeface="Wingdings" pitchFamily="2" charset="2"/>
              <a:buChar char="Ø"/>
            </a:pPr>
            <a:r>
              <a:rPr lang="cs-CZ" sz="2300" dirty="0" smtClean="0">
                <a:solidFill>
                  <a:schemeClr val="accent4"/>
                </a:solidFill>
              </a:rPr>
              <a:t>33-(+24)= Ř</a:t>
            </a:r>
          </a:p>
          <a:p>
            <a:endParaRPr lang="cs-CZ" dirty="0"/>
          </a:p>
        </p:txBody>
      </p:sp>
      <p:sp>
        <p:nvSpPr>
          <p:cNvPr id="15" name="TextovéPole 14"/>
          <p:cNvSpPr txBox="1"/>
          <p:nvPr/>
        </p:nvSpPr>
        <p:spPr>
          <a:xfrm>
            <a:off x="500034" y="2071678"/>
            <a:ext cx="3571868" cy="2215991"/>
          </a:xfrm>
          <a:prstGeom prst="rect">
            <a:avLst/>
          </a:prstGeom>
          <a:noFill/>
        </p:spPr>
        <p:txBody>
          <a:bodyPr wrap="square" rtlCol="0">
            <a:spAutoFit/>
          </a:bodyPr>
          <a:lstStyle/>
          <a:p>
            <a:pPr lvl="1">
              <a:buFont typeface="Wingdings" pitchFamily="2" charset="2"/>
              <a:buChar char="Ø"/>
            </a:pPr>
            <a:r>
              <a:rPr lang="cs-CZ" sz="2300" dirty="0" smtClean="0">
                <a:solidFill>
                  <a:schemeClr val="accent4"/>
                </a:solidFill>
              </a:rPr>
              <a:t>(+5)+(-3)= Š</a:t>
            </a:r>
          </a:p>
          <a:p>
            <a:pPr lvl="1">
              <a:buFont typeface="Wingdings" pitchFamily="2" charset="2"/>
              <a:buChar char="Ø"/>
            </a:pPr>
            <a:r>
              <a:rPr lang="cs-CZ" sz="2300" dirty="0" smtClean="0">
                <a:solidFill>
                  <a:schemeClr val="accent4"/>
                </a:solidFill>
              </a:rPr>
              <a:t>(-4)-(-12)= D</a:t>
            </a:r>
          </a:p>
          <a:p>
            <a:pPr lvl="1">
              <a:buFont typeface="Wingdings" pitchFamily="2" charset="2"/>
              <a:buChar char="Ø"/>
            </a:pPr>
            <a:r>
              <a:rPr lang="cs-CZ" sz="2300" dirty="0" smtClean="0">
                <a:solidFill>
                  <a:schemeClr val="accent4"/>
                </a:solidFill>
              </a:rPr>
              <a:t>(-8)+(+3) = T</a:t>
            </a:r>
          </a:p>
          <a:p>
            <a:pPr lvl="1">
              <a:buFont typeface="Wingdings" pitchFamily="2" charset="2"/>
              <a:buChar char="Ø"/>
            </a:pPr>
            <a:r>
              <a:rPr lang="cs-CZ" sz="2300" dirty="0" smtClean="0">
                <a:solidFill>
                  <a:schemeClr val="accent4"/>
                </a:solidFill>
              </a:rPr>
              <a:t>(+3)-(+6)= Á</a:t>
            </a:r>
          </a:p>
          <a:p>
            <a:pPr lvl="1">
              <a:buFont typeface="Wingdings" pitchFamily="2" charset="2"/>
              <a:buChar char="Ø"/>
            </a:pPr>
            <a:r>
              <a:rPr lang="cs-CZ" sz="2300" dirty="0" smtClean="0">
                <a:solidFill>
                  <a:schemeClr val="accent4"/>
                </a:solidFill>
              </a:rPr>
              <a:t>17-23= E</a:t>
            </a:r>
          </a:p>
          <a:p>
            <a:endParaRPr lang="cs-CZ" sz="2300" dirty="0"/>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childTnLst>
                          </p:cTn>
                        </p:par>
                        <p:par>
                          <p:cTn id="12" fill="hold">
                            <p:stCondLst>
                              <p:cond delay="4000"/>
                            </p:stCondLst>
                            <p:childTnLst>
                              <p:par>
                                <p:cTn id="13" presetID="8" presetClass="entr" presetSubtype="16" fill="hold" nodeType="after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diamond(in)">
                                      <p:cBhvr>
                                        <p:cTn id="15" dur="2000"/>
                                        <p:tgtEl>
                                          <p:spTgt spid="15">
                                            <p:txEl>
                                              <p:pRg st="0" end="0"/>
                                            </p:txEl>
                                          </p:spTgt>
                                        </p:tgtEl>
                                      </p:cBhvr>
                                    </p:animEffect>
                                  </p:childTnLst>
                                </p:cTn>
                              </p:par>
                              <p:par>
                                <p:cTn id="16" presetID="8" presetClass="entr" presetSubtype="16" fill="hold" nodeType="withEffect">
                                  <p:stCondLst>
                                    <p:cond delay="0"/>
                                  </p:stCondLst>
                                  <p:childTnLst>
                                    <p:set>
                                      <p:cBhvr>
                                        <p:cTn id="17" dur="1" fill="hold">
                                          <p:stCondLst>
                                            <p:cond delay="0"/>
                                          </p:stCondLst>
                                        </p:cTn>
                                        <p:tgtEl>
                                          <p:spTgt spid="15">
                                            <p:txEl>
                                              <p:pRg st="1" end="1"/>
                                            </p:txEl>
                                          </p:spTgt>
                                        </p:tgtEl>
                                        <p:attrNameLst>
                                          <p:attrName>style.visibility</p:attrName>
                                        </p:attrNameLst>
                                      </p:cBhvr>
                                      <p:to>
                                        <p:strVal val="visible"/>
                                      </p:to>
                                    </p:set>
                                    <p:animEffect transition="in" filter="diamond(in)">
                                      <p:cBhvr>
                                        <p:cTn id="18" dur="2000"/>
                                        <p:tgtEl>
                                          <p:spTgt spid="15">
                                            <p:txEl>
                                              <p:pRg st="1" end="1"/>
                                            </p:txEl>
                                          </p:spTgt>
                                        </p:tgtEl>
                                      </p:cBhvr>
                                    </p:animEffect>
                                  </p:childTnLst>
                                </p:cTn>
                              </p:par>
                              <p:par>
                                <p:cTn id="19" presetID="8" presetClass="entr" presetSubtype="16" fill="hold" nodeType="withEffect">
                                  <p:stCondLst>
                                    <p:cond delay="0"/>
                                  </p:stCondLst>
                                  <p:childTnLst>
                                    <p:set>
                                      <p:cBhvr>
                                        <p:cTn id="20" dur="1" fill="hold">
                                          <p:stCondLst>
                                            <p:cond delay="0"/>
                                          </p:stCondLst>
                                        </p:cTn>
                                        <p:tgtEl>
                                          <p:spTgt spid="15">
                                            <p:txEl>
                                              <p:pRg st="2" end="2"/>
                                            </p:txEl>
                                          </p:spTgt>
                                        </p:tgtEl>
                                        <p:attrNameLst>
                                          <p:attrName>style.visibility</p:attrName>
                                        </p:attrNameLst>
                                      </p:cBhvr>
                                      <p:to>
                                        <p:strVal val="visible"/>
                                      </p:to>
                                    </p:set>
                                    <p:animEffect transition="in" filter="diamond(in)">
                                      <p:cBhvr>
                                        <p:cTn id="21" dur="2000"/>
                                        <p:tgtEl>
                                          <p:spTgt spid="15">
                                            <p:txEl>
                                              <p:pRg st="2" end="2"/>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15">
                                            <p:txEl>
                                              <p:pRg st="3" end="3"/>
                                            </p:txEl>
                                          </p:spTgt>
                                        </p:tgtEl>
                                        <p:attrNameLst>
                                          <p:attrName>style.visibility</p:attrName>
                                        </p:attrNameLst>
                                      </p:cBhvr>
                                      <p:to>
                                        <p:strVal val="visible"/>
                                      </p:to>
                                    </p:set>
                                    <p:animEffect transition="in" filter="diamond(in)">
                                      <p:cBhvr>
                                        <p:cTn id="24" dur="2000"/>
                                        <p:tgtEl>
                                          <p:spTgt spid="15">
                                            <p:txEl>
                                              <p:pRg st="3" end="3"/>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animEffect transition="in" filter="diamond(in)">
                                      <p:cBhvr>
                                        <p:cTn id="27" dur="2000"/>
                                        <p:tgtEl>
                                          <p:spTgt spid="15">
                                            <p:txEl>
                                              <p:pRg st="4" end="4"/>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14">
                                            <p:txEl>
                                              <p:pRg st="0" end="0"/>
                                            </p:txEl>
                                          </p:spTgt>
                                        </p:tgtEl>
                                        <p:attrNameLst>
                                          <p:attrName>style.visibility</p:attrName>
                                        </p:attrNameLst>
                                      </p:cBhvr>
                                      <p:to>
                                        <p:strVal val="visible"/>
                                      </p:to>
                                    </p:set>
                                    <p:animEffect transition="in" filter="diamond(in)">
                                      <p:cBhvr>
                                        <p:cTn id="30" dur="2000"/>
                                        <p:tgtEl>
                                          <p:spTgt spid="14">
                                            <p:txEl>
                                              <p:pRg st="0" end="0"/>
                                            </p:txEl>
                                          </p:spTgt>
                                        </p:tgtEl>
                                      </p:cBhvr>
                                    </p:animEffect>
                                  </p:childTnLst>
                                </p:cTn>
                              </p:par>
                              <p:par>
                                <p:cTn id="31" presetID="8" presetClass="entr" presetSubtype="16" fill="hold" nodeType="withEffect">
                                  <p:stCondLst>
                                    <p:cond delay="0"/>
                                  </p:stCondLst>
                                  <p:childTnLst>
                                    <p:set>
                                      <p:cBhvr>
                                        <p:cTn id="32" dur="1" fill="hold">
                                          <p:stCondLst>
                                            <p:cond delay="0"/>
                                          </p:stCondLst>
                                        </p:cTn>
                                        <p:tgtEl>
                                          <p:spTgt spid="14">
                                            <p:txEl>
                                              <p:pRg st="1" end="1"/>
                                            </p:txEl>
                                          </p:spTgt>
                                        </p:tgtEl>
                                        <p:attrNameLst>
                                          <p:attrName>style.visibility</p:attrName>
                                        </p:attrNameLst>
                                      </p:cBhvr>
                                      <p:to>
                                        <p:strVal val="visible"/>
                                      </p:to>
                                    </p:set>
                                    <p:animEffect transition="in" filter="diamond(in)">
                                      <p:cBhvr>
                                        <p:cTn id="33" dur="2000"/>
                                        <p:tgtEl>
                                          <p:spTgt spid="14">
                                            <p:txEl>
                                              <p:pRg st="1" end="1"/>
                                            </p:txEl>
                                          </p:spTgt>
                                        </p:tgtEl>
                                      </p:cBhvr>
                                    </p:animEffect>
                                  </p:childTnLst>
                                </p:cTn>
                              </p:par>
                              <p:par>
                                <p:cTn id="34" presetID="8" presetClass="entr" presetSubtype="16" fill="hold" nodeType="withEffect">
                                  <p:stCondLst>
                                    <p:cond delay="0"/>
                                  </p:stCondLst>
                                  <p:childTnLst>
                                    <p:set>
                                      <p:cBhvr>
                                        <p:cTn id="35" dur="1" fill="hold">
                                          <p:stCondLst>
                                            <p:cond delay="0"/>
                                          </p:stCondLst>
                                        </p:cTn>
                                        <p:tgtEl>
                                          <p:spTgt spid="14">
                                            <p:txEl>
                                              <p:pRg st="2" end="2"/>
                                            </p:txEl>
                                          </p:spTgt>
                                        </p:tgtEl>
                                        <p:attrNameLst>
                                          <p:attrName>style.visibility</p:attrName>
                                        </p:attrNameLst>
                                      </p:cBhvr>
                                      <p:to>
                                        <p:strVal val="visible"/>
                                      </p:to>
                                    </p:set>
                                    <p:animEffect transition="in" filter="diamond(in)">
                                      <p:cBhvr>
                                        <p:cTn id="36" dur="2000"/>
                                        <p:tgtEl>
                                          <p:spTgt spid="14">
                                            <p:txEl>
                                              <p:pRg st="2" end="2"/>
                                            </p:txEl>
                                          </p:spTgt>
                                        </p:tgtEl>
                                      </p:cBhvr>
                                    </p:animEffect>
                                  </p:childTnLst>
                                </p:cTn>
                              </p:par>
                              <p:par>
                                <p:cTn id="37" presetID="8" presetClass="entr" presetSubtype="16" fill="hold" nodeType="withEffect">
                                  <p:stCondLst>
                                    <p:cond delay="0"/>
                                  </p:stCondLst>
                                  <p:childTnLst>
                                    <p:set>
                                      <p:cBhvr>
                                        <p:cTn id="38" dur="1" fill="hold">
                                          <p:stCondLst>
                                            <p:cond delay="0"/>
                                          </p:stCondLst>
                                        </p:cTn>
                                        <p:tgtEl>
                                          <p:spTgt spid="14">
                                            <p:txEl>
                                              <p:pRg st="3" end="3"/>
                                            </p:txEl>
                                          </p:spTgt>
                                        </p:tgtEl>
                                        <p:attrNameLst>
                                          <p:attrName>style.visibility</p:attrName>
                                        </p:attrNameLst>
                                      </p:cBhvr>
                                      <p:to>
                                        <p:strVal val="visible"/>
                                      </p:to>
                                    </p:set>
                                    <p:animEffect transition="in" filter="diamond(in)">
                                      <p:cBhvr>
                                        <p:cTn id="39" dur="2000"/>
                                        <p:tgtEl>
                                          <p:spTgt spid="14">
                                            <p:txEl>
                                              <p:pRg st="3" end="3"/>
                                            </p:txEl>
                                          </p:spTgt>
                                        </p:tgtEl>
                                      </p:cBhvr>
                                    </p:animEffect>
                                  </p:childTnLst>
                                </p:cTn>
                              </p:par>
                            </p:childTnLst>
                          </p:cTn>
                        </p:par>
                        <p:par>
                          <p:cTn id="40" fill="hold">
                            <p:stCondLst>
                              <p:cond delay="6000"/>
                            </p:stCondLst>
                            <p:childTnLst>
                              <p:par>
                                <p:cTn id="41" presetID="8" presetClass="entr" presetSubtype="16" fill="hold" nodeType="after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diamond(in)">
                                      <p:cBhvr>
                                        <p:cTn id="43" dur="2000"/>
                                        <p:tgtEl>
                                          <p:spTgt spid="10"/>
                                        </p:tgtEl>
                                      </p:cBhvr>
                                    </p:animEffect>
                                  </p:childTnLst>
                                </p:cTn>
                              </p:par>
                            </p:childTnLst>
                          </p:cTn>
                        </p:par>
                        <p:par>
                          <p:cTn id="44" fill="hold">
                            <p:stCondLst>
                              <p:cond delay="8000"/>
                            </p:stCondLst>
                            <p:childTnLst>
                              <p:par>
                                <p:cTn id="45" presetID="8" presetClass="entr" presetSubtype="16" fill="hold" nodeType="after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diamond(in)">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285720" y="1214422"/>
            <a:ext cx="7410480" cy="5429288"/>
          </a:xfrm>
        </p:spPr>
        <p:txBody>
          <a:bodyPr>
            <a:normAutofit lnSpcReduction="10000"/>
          </a:bodyPr>
          <a:lstStyle/>
          <a:p>
            <a:pPr>
              <a:buFont typeface="Wingdings" pitchFamily="2" charset="2"/>
              <a:buChar char="Ø"/>
            </a:pPr>
            <a:r>
              <a:rPr lang="cs-CZ" dirty="0" smtClean="0">
                <a:solidFill>
                  <a:schemeClr val="tx2"/>
                </a:solidFill>
              </a:rPr>
              <a:t>Zkontroluj následující příklady, pokud najdeš chybu, oprav:</a:t>
            </a:r>
          </a:p>
          <a:p>
            <a:pPr lvl="1">
              <a:buFont typeface="Wingdings" pitchFamily="2" charset="2"/>
              <a:buChar char="Ø"/>
            </a:pPr>
            <a:r>
              <a:rPr lang="cs-CZ" dirty="0" smtClean="0">
                <a:solidFill>
                  <a:schemeClr val="accent4"/>
                </a:solidFill>
              </a:rPr>
              <a:t>(-8).(-3)= 24</a:t>
            </a:r>
          </a:p>
          <a:p>
            <a:pPr lvl="1">
              <a:buFont typeface="Wingdings" pitchFamily="2" charset="2"/>
              <a:buChar char="Ø"/>
            </a:pPr>
            <a:r>
              <a:rPr lang="cs-CZ" dirty="0" smtClean="0">
                <a:solidFill>
                  <a:schemeClr val="accent4"/>
                </a:solidFill>
              </a:rPr>
              <a:t>(+5).(-3)=-16 </a:t>
            </a:r>
          </a:p>
          <a:p>
            <a:pPr lvl="1">
              <a:buFont typeface="Wingdings" pitchFamily="2" charset="2"/>
              <a:buChar char="Ø"/>
            </a:pPr>
            <a:r>
              <a:rPr lang="cs-CZ" dirty="0" smtClean="0">
                <a:solidFill>
                  <a:schemeClr val="accent4"/>
                </a:solidFill>
              </a:rPr>
              <a:t>(-6)</a:t>
            </a:r>
            <a:r>
              <a:rPr lang="cs-CZ" dirty="0" smtClean="0">
                <a:solidFill>
                  <a:schemeClr val="accent4"/>
                </a:solidFill>
                <a:sym typeface="Wingdings" pitchFamily="2" charset="2"/>
              </a:rPr>
              <a:t>:(-1).(7)=-42</a:t>
            </a:r>
          </a:p>
          <a:p>
            <a:pPr lvl="1">
              <a:buFont typeface="Wingdings" pitchFamily="2" charset="2"/>
              <a:buChar char="Ø"/>
            </a:pPr>
            <a:r>
              <a:rPr lang="cs-CZ" dirty="0" smtClean="0">
                <a:solidFill>
                  <a:schemeClr val="accent4"/>
                </a:solidFill>
                <a:sym typeface="Wingdings" pitchFamily="2" charset="2"/>
              </a:rPr>
              <a:t>(-2).(-4).(-5):(-4)= 10</a:t>
            </a:r>
          </a:p>
          <a:p>
            <a:pPr lvl="1">
              <a:buFont typeface="Wingdings" pitchFamily="2" charset="2"/>
              <a:buChar char="Ø"/>
            </a:pPr>
            <a:r>
              <a:rPr lang="cs-CZ" dirty="0" smtClean="0">
                <a:solidFill>
                  <a:schemeClr val="accent4"/>
                </a:solidFill>
                <a:sym typeface="Wingdings" pitchFamily="2" charset="2"/>
              </a:rPr>
              <a:t>25:(-5).(2).(+3)=-13 </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A teď počítej ty:</a:t>
            </a:r>
          </a:p>
          <a:p>
            <a:pPr lvl="1">
              <a:buFont typeface="Wingdings" pitchFamily="2" charset="2"/>
              <a:buChar char="Ø"/>
            </a:pPr>
            <a:r>
              <a:rPr lang="cs-CZ" dirty="0" smtClean="0">
                <a:solidFill>
                  <a:schemeClr val="accent4"/>
                </a:solidFill>
                <a:sym typeface="Wingdings" pitchFamily="2" charset="2"/>
              </a:rPr>
              <a:t>(-30):(+15)=</a:t>
            </a:r>
          </a:p>
          <a:p>
            <a:pPr lvl="1">
              <a:buFont typeface="Wingdings" pitchFamily="2" charset="2"/>
              <a:buChar char="Ø"/>
            </a:pPr>
            <a:r>
              <a:rPr lang="cs-CZ" dirty="0" smtClean="0">
                <a:solidFill>
                  <a:schemeClr val="accent4"/>
                </a:solidFill>
                <a:sym typeface="Wingdings" pitchFamily="2" charset="2"/>
              </a:rPr>
              <a:t>(+4).(+8):(-2)=</a:t>
            </a:r>
          </a:p>
          <a:p>
            <a:pPr lvl="1">
              <a:buFont typeface="Wingdings" pitchFamily="2" charset="2"/>
              <a:buChar char="Ø"/>
            </a:pPr>
            <a:r>
              <a:rPr lang="cs-CZ" dirty="0" smtClean="0">
                <a:solidFill>
                  <a:schemeClr val="accent4"/>
                </a:solidFill>
                <a:sym typeface="Wingdings" pitchFamily="2" charset="2"/>
              </a:rPr>
              <a:t>-70:10.(-4)=</a:t>
            </a:r>
          </a:p>
          <a:p>
            <a:pPr lvl="1">
              <a:buFont typeface="Wingdings" pitchFamily="2" charset="2"/>
              <a:buChar char="Ø"/>
            </a:pPr>
            <a:r>
              <a:rPr lang="cs-CZ" dirty="0" smtClean="0">
                <a:solidFill>
                  <a:schemeClr val="accent4"/>
                </a:solidFill>
                <a:sym typeface="Wingdings" pitchFamily="2" charset="2"/>
              </a:rPr>
              <a:t>87.(-93).0=</a:t>
            </a: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endParaRPr>
          </a:p>
        </p:txBody>
      </p:sp>
      <p:sp>
        <p:nvSpPr>
          <p:cNvPr id="6" name="Oválný popisek 5"/>
          <p:cNvSpPr/>
          <p:nvPr/>
        </p:nvSpPr>
        <p:spPr>
          <a:xfrm>
            <a:off x="4143372" y="4214818"/>
            <a:ext cx="3643338" cy="2000264"/>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smtClean="0">
                <a:solidFill>
                  <a:schemeClr val="bg1"/>
                </a:solidFill>
              </a:rPr>
              <a:t>Jak jsi postupoval při plnění tohoto úkolu? Neudělal jsi taky chybu?</a:t>
            </a:r>
            <a:endParaRPr lang="cs-CZ" sz="2200" dirty="0">
              <a:solidFill>
                <a:schemeClr val="bg1"/>
              </a:solidFill>
            </a:endParaRPr>
          </a:p>
        </p:txBody>
      </p:sp>
      <p:sp>
        <p:nvSpPr>
          <p:cNvPr id="7" name="Je rovno 6"/>
          <p:cNvSpPr/>
          <p:nvPr/>
        </p:nvSpPr>
        <p:spPr>
          <a:xfrm>
            <a:off x="5000628" y="1714488"/>
            <a:ext cx="1928826" cy="928694"/>
          </a:xfrm>
          <a:prstGeom prst="mathEqual">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Není rovno 9"/>
          <p:cNvSpPr/>
          <p:nvPr/>
        </p:nvSpPr>
        <p:spPr>
          <a:xfrm>
            <a:off x="5000628" y="2857496"/>
            <a:ext cx="1928826" cy="928694"/>
          </a:xfrm>
          <a:prstGeom prst="mathNotEqual">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par>
                                <p:cTn id="18" presetID="8"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amond(in)">
                                      <p:cBhvr>
                                        <p:cTn id="20" dur="2000"/>
                                        <p:tgtEl>
                                          <p:spTgt spid="3">
                                            <p:txEl>
                                              <p:pRg st="3" end="3"/>
                                            </p:txEl>
                                          </p:spTgt>
                                        </p:tgtEl>
                                      </p:cBhvr>
                                    </p:animEffect>
                                  </p:childTnLst>
                                </p:cTn>
                              </p:par>
                              <p:par>
                                <p:cTn id="21" presetID="8" presetClass="entr" presetSubtype="16"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amond(in)">
                                      <p:cBhvr>
                                        <p:cTn id="23" dur="2000"/>
                                        <p:tgtEl>
                                          <p:spTgt spid="3">
                                            <p:txEl>
                                              <p:pRg st="4" end="4"/>
                                            </p:txEl>
                                          </p:spTgt>
                                        </p:tgtEl>
                                      </p:cBhvr>
                                    </p:animEffect>
                                  </p:childTnLst>
                                </p:cTn>
                              </p:par>
                              <p:par>
                                <p:cTn id="24" presetID="8" presetClass="entr" presetSubtype="16"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diamond(in)">
                                      <p:cBhvr>
                                        <p:cTn id="26" dur="2000"/>
                                        <p:tgtEl>
                                          <p:spTgt spid="3">
                                            <p:txEl>
                                              <p:pRg st="5" end="5"/>
                                            </p:txEl>
                                          </p:spTgt>
                                        </p:tgtEl>
                                      </p:cBhvr>
                                    </p:animEffect>
                                  </p:childTnLst>
                                </p:cTn>
                              </p:par>
                              <p:par>
                                <p:cTn id="27" presetID="8" presetClass="entr" presetSubtype="16"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diamond(in)">
                                      <p:cBhvr>
                                        <p:cTn id="29" dur="2000"/>
                                        <p:tgtEl>
                                          <p:spTgt spid="7"/>
                                        </p:tgtEl>
                                      </p:cBhvr>
                                    </p:animEffect>
                                  </p:childTnLst>
                                </p:cTn>
                              </p:par>
                              <p:par>
                                <p:cTn id="30" presetID="8"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diamond(in)">
                                      <p:cBhvr>
                                        <p:cTn id="32" dur="2000"/>
                                        <p:tgtEl>
                                          <p:spTgt spid="10"/>
                                        </p:tgtEl>
                                      </p:cBhvr>
                                    </p:animEffect>
                                  </p:childTnLst>
                                </p:cTn>
                              </p:par>
                            </p:childTnLst>
                          </p:cTn>
                        </p:par>
                        <p:par>
                          <p:cTn id="33" fill="hold">
                            <p:stCondLst>
                              <p:cond delay="4000"/>
                            </p:stCondLst>
                            <p:childTnLst>
                              <p:par>
                                <p:cTn id="34" presetID="8" presetClass="entr" presetSubtype="16" fill="hold"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diamond(in)">
                                      <p:cBhvr>
                                        <p:cTn id="36" dur="2000"/>
                                        <p:tgtEl>
                                          <p:spTgt spid="3">
                                            <p:txEl>
                                              <p:pRg st="7" end="7"/>
                                            </p:txEl>
                                          </p:spTgt>
                                        </p:tgtEl>
                                      </p:cBhvr>
                                    </p:animEffect>
                                  </p:childTnLst>
                                </p:cTn>
                              </p:par>
                              <p:par>
                                <p:cTn id="37" presetID="8" presetClass="entr" presetSubtype="16"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diamond(in)">
                                      <p:cBhvr>
                                        <p:cTn id="39" dur="2000"/>
                                        <p:tgtEl>
                                          <p:spTgt spid="3">
                                            <p:txEl>
                                              <p:pRg st="8" end="8"/>
                                            </p:txEl>
                                          </p:spTgt>
                                        </p:tgtEl>
                                      </p:cBhvr>
                                    </p:animEffect>
                                  </p:childTnLst>
                                </p:cTn>
                              </p:par>
                              <p:par>
                                <p:cTn id="40" presetID="8" presetClass="entr" presetSubtype="16" fill="hold"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diamond(in)">
                                      <p:cBhvr>
                                        <p:cTn id="42" dur="2000"/>
                                        <p:tgtEl>
                                          <p:spTgt spid="3">
                                            <p:txEl>
                                              <p:pRg st="9" end="9"/>
                                            </p:txEl>
                                          </p:spTgt>
                                        </p:tgtEl>
                                      </p:cBhvr>
                                    </p:animEffect>
                                  </p:childTnLst>
                                </p:cTn>
                              </p:par>
                              <p:par>
                                <p:cTn id="43" presetID="8" presetClass="entr" presetSubtype="16"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Effect transition="in" filter="diamond(in)">
                                      <p:cBhvr>
                                        <p:cTn id="45" dur="2000"/>
                                        <p:tgtEl>
                                          <p:spTgt spid="3">
                                            <p:txEl>
                                              <p:pRg st="10" end="10"/>
                                            </p:txEl>
                                          </p:spTgt>
                                        </p:tgtEl>
                                      </p:cBhvr>
                                    </p:animEffect>
                                  </p:childTnLst>
                                </p:cTn>
                              </p:par>
                              <p:par>
                                <p:cTn id="46" presetID="8" presetClass="entr" presetSubtype="16" fill="hold" nodeType="withEffect">
                                  <p:stCondLst>
                                    <p:cond delay="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diamond(in)">
                                      <p:cBhvr>
                                        <p:cTn id="48" dur="2000"/>
                                        <p:tgtEl>
                                          <p:spTgt spid="3">
                                            <p:txEl>
                                              <p:pRg st="11" end="11"/>
                                            </p:txEl>
                                          </p:spTgt>
                                        </p:tgtEl>
                                      </p:cBhvr>
                                    </p:animEffect>
                                  </p:childTnLst>
                                </p:cTn>
                              </p:par>
                              <p:par>
                                <p:cTn id="49" presetID="8" presetClass="entr" presetSubtype="16" fill="hold" grpId="0" nodeType="with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diamond(in)">
                                      <p:cBhvr>
                                        <p:cTn id="5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285720" y="1214422"/>
            <a:ext cx="7410480" cy="5429288"/>
          </a:xfrm>
        </p:spPr>
        <p:txBody>
          <a:bodyPr>
            <a:normAutofit/>
          </a:bodyPr>
          <a:lstStyle/>
          <a:p>
            <a:pPr>
              <a:buFont typeface="Wingdings" pitchFamily="2" charset="2"/>
              <a:buChar char="Ø"/>
            </a:pPr>
            <a:r>
              <a:rPr lang="cs-CZ" dirty="0" smtClean="0">
                <a:solidFill>
                  <a:schemeClr val="tx2"/>
                </a:solidFill>
              </a:rPr>
              <a:t>Umíš počítat složitější příklady s celými čísly? Řekni pravidla, podle kterých se musí počítat.</a:t>
            </a:r>
          </a:p>
          <a:p>
            <a:pPr lvl="1">
              <a:buFont typeface="Wingdings" pitchFamily="2" charset="2"/>
              <a:buChar char="Ø"/>
            </a:pPr>
            <a:r>
              <a:rPr lang="cs-CZ" dirty="0" smtClean="0">
                <a:solidFill>
                  <a:schemeClr val="accent4"/>
                </a:solidFill>
                <a:sym typeface="Wingdings" pitchFamily="2" charset="2"/>
              </a:rPr>
              <a:t>Hotovo? Tak se vrhni na další úkol.</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Vypočítej a seřaď výsledky od nejmenšího:</a:t>
            </a:r>
          </a:p>
          <a:p>
            <a:pPr lvl="1">
              <a:buFont typeface="Wingdings" pitchFamily="2" charset="2"/>
              <a:buChar char="Ø"/>
            </a:pPr>
            <a:r>
              <a:rPr lang="cs-CZ" dirty="0" smtClean="0">
                <a:solidFill>
                  <a:schemeClr val="accent4"/>
                </a:solidFill>
                <a:sym typeface="Wingdings" pitchFamily="2" charset="2"/>
              </a:rPr>
              <a:t>(12-9):(3-6)= U</a:t>
            </a:r>
          </a:p>
          <a:p>
            <a:pPr lvl="1">
              <a:buFont typeface="Wingdings" pitchFamily="2" charset="2"/>
              <a:buChar char="Ø"/>
            </a:pPr>
            <a:r>
              <a:rPr lang="cs-CZ" dirty="0" smtClean="0">
                <a:solidFill>
                  <a:schemeClr val="accent4"/>
                </a:solidFill>
                <a:sym typeface="Wingdings" pitchFamily="2" charset="2"/>
              </a:rPr>
              <a:t>12-9:3-6= Í</a:t>
            </a:r>
          </a:p>
          <a:p>
            <a:pPr lvl="1">
              <a:buFont typeface="Wingdings" pitchFamily="2" charset="2"/>
              <a:buChar char="Ø"/>
            </a:pPr>
            <a:r>
              <a:rPr lang="cs-CZ" dirty="0" smtClean="0">
                <a:solidFill>
                  <a:schemeClr val="accent4"/>
                </a:solidFill>
                <a:sym typeface="Wingdings" pitchFamily="2" charset="2"/>
              </a:rPr>
              <a:t>12-9:(3-6)= Š</a:t>
            </a:r>
          </a:p>
          <a:p>
            <a:pPr lvl="1">
              <a:buFont typeface="Wingdings" pitchFamily="2" charset="2"/>
              <a:buChar char="Ø"/>
            </a:pPr>
            <a:r>
              <a:rPr lang="cs-CZ" dirty="0" smtClean="0">
                <a:solidFill>
                  <a:schemeClr val="accent4"/>
                </a:solidFill>
                <a:sym typeface="Wingdings" pitchFamily="2" charset="2"/>
              </a:rPr>
              <a:t>(12-3):3-1= M</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A na závěr lahůdka:</a:t>
            </a:r>
          </a:p>
          <a:p>
            <a:pPr lvl="1">
              <a:buFont typeface="Wingdings" pitchFamily="2" charset="2"/>
              <a:buChar char="Ø"/>
            </a:pPr>
            <a:r>
              <a:rPr lang="en-US" dirty="0" smtClean="0">
                <a:solidFill>
                  <a:schemeClr val="accent4"/>
                </a:solidFill>
                <a:sym typeface="Wingdings" pitchFamily="2" charset="2"/>
              </a:rPr>
              <a:t>[</a:t>
            </a:r>
            <a:r>
              <a:rPr lang="cs-CZ" dirty="0" smtClean="0">
                <a:solidFill>
                  <a:schemeClr val="accent4"/>
                </a:solidFill>
                <a:sym typeface="Wingdings" pitchFamily="2" charset="2"/>
              </a:rPr>
              <a:t>(-8-4):(-6)</a:t>
            </a:r>
            <a:r>
              <a:rPr lang="en-US" dirty="0" smtClean="0">
                <a:solidFill>
                  <a:schemeClr val="accent4"/>
                </a:solidFill>
                <a:sym typeface="Wingdings" pitchFamily="2" charset="2"/>
              </a:rPr>
              <a:t>]</a:t>
            </a:r>
            <a:r>
              <a:rPr lang="cs-CZ" dirty="0" smtClean="0">
                <a:solidFill>
                  <a:schemeClr val="accent4"/>
                </a:solidFill>
                <a:sym typeface="Wingdings" pitchFamily="2" charset="2"/>
              </a:rPr>
              <a:t>-</a:t>
            </a:r>
            <a:r>
              <a:rPr lang="en-US" dirty="0" smtClean="0">
                <a:solidFill>
                  <a:schemeClr val="accent4"/>
                </a:solidFill>
                <a:sym typeface="Wingdings" pitchFamily="2" charset="2"/>
              </a:rPr>
              <a:t>[</a:t>
            </a:r>
            <a:r>
              <a:rPr lang="cs-CZ" dirty="0" smtClean="0">
                <a:solidFill>
                  <a:schemeClr val="accent4"/>
                </a:solidFill>
                <a:sym typeface="Wingdings" pitchFamily="2" charset="2"/>
              </a:rPr>
              <a:t>3+(-5).(-2)</a:t>
            </a:r>
            <a:r>
              <a:rPr lang="en-US" dirty="0" smtClean="0">
                <a:solidFill>
                  <a:schemeClr val="accent4"/>
                </a:solidFill>
                <a:sym typeface="Wingdings" pitchFamily="2" charset="2"/>
              </a:rPr>
              <a:t>]</a:t>
            </a:r>
            <a:r>
              <a:rPr lang="cs-CZ" dirty="0" smtClean="0">
                <a:solidFill>
                  <a:schemeClr val="accent4"/>
                </a:solidFill>
                <a:sym typeface="Wingdings" pitchFamily="2" charset="2"/>
              </a:rPr>
              <a:t>+</a:t>
            </a:r>
            <a:r>
              <a:rPr lang="en-US" dirty="0" smtClean="0">
                <a:solidFill>
                  <a:schemeClr val="accent4"/>
                </a:solidFill>
                <a:sym typeface="Wingdings" pitchFamily="2" charset="2"/>
              </a:rPr>
              <a:t>[</a:t>
            </a:r>
            <a:r>
              <a:rPr lang="cs-CZ" dirty="0" smtClean="0">
                <a:solidFill>
                  <a:schemeClr val="accent4"/>
                </a:solidFill>
                <a:sym typeface="Wingdings" pitchFamily="2" charset="2"/>
              </a:rPr>
              <a:t>-7-3.(-1)</a:t>
            </a:r>
            <a:r>
              <a:rPr lang="en-US" dirty="0" smtClean="0">
                <a:solidFill>
                  <a:schemeClr val="accent4"/>
                </a:solidFill>
                <a:sym typeface="Wingdings" pitchFamily="2" charset="2"/>
              </a:rPr>
              <a:t>]</a:t>
            </a:r>
            <a:r>
              <a:rPr lang="cs-CZ" dirty="0" smtClean="0">
                <a:solidFill>
                  <a:schemeClr val="accent4"/>
                </a:solidFill>
                <a:sym typeface="Wingdings" pitchFamily="2" charset="2"/>
              </a:rPr>
              <a:t>=</a:t>
            </a: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childTnLst>
                          </p:cTn>
                        </p:par>
                        <p:par>
                          <p:cTn id="15" fill="hold">
                            <p:stCondLst>
                              <p:cond delay="4000"/>
                            </p:stCondLst>
                            <p:childTnLst>
                              <p:par>
                                <p:cTn id="16" presetID="8" presetClass="entr" presetSubtype="16" fill="hold" nodeType="after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diamond(in)">
                                      <p:cBhvr>
                                        <p:cTn id="18" dur="2000"/>
                                        <p:tgtEl>
                                          <p:spTgt spid="3">
                                            <p:txEl>
                                              <p:pRg st="3" end="3"/>
                                            </p:txEl>
                                          </p:spTgt>
                                        </p:tgtEl>
                                      </p:cBhvr>
                                    </p:animEffect>
                                  </p:childTnLst>
                                </p:cTn>
                              </p:par>
                              <p:par>
                                <p:cTn id="19" presetID="8"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amond(in)">
                                      <p:cBhvr>
                                        <p:cTn id="21" dur="2000"/>
                                        <p:tgtEl>
                                          <p:spTgt spid="3">
                                            <p:txEl>
                                              <p:pRg st="4" end="4"/>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amond(in)">
                                      <p:cBhvr>
                                        <p:cTn id="24" dur="2000"/>
                                        <p:tgtEl>
                                          <p:spTgt spid="3">
                                            <p:txEl>
                                              <p:pRg st="5" end="5"/>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diamond(in)">
                                      <p:cBhvr>
                                        <p:cTn id="27" dur="2000"/>
                                        <p:tgtEl>
                                          <p:spTgt spid="3">
                                            <p:txEl>
                                              <p:pRg st="6" end="6"/>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diamond(in)">
                                      <p:cBhvr>
                                        <p:cTn id="30" dur="2000"/>
                                        <p:tgtEl>
                                          <p:spTgt spid="3">
                                            <p:txEl>
                                              <p:pRg st="7" end="7"/>
                                            </p:txEl>
                                          </p:spTgt>
                                        </p:tgtEl>
                                      </p:cBhvr>
                                    </p:animEffect>
                                  </p:childTnLst>
                                </p:cTn>
                              </p:par>
                            </p:childTnLst>
                          </p:cTn>
                        </p:par>
                        <p:par>
                          <p:cTn id="31" fill="hold">
                            <p:stCondLst>
                              <p:cond delay="6000"/>
                            </p:stCondLst>
                            <p:childTnLst>
                              <p:par>
                                <p:cTn id="32" presetID="8" presetClass="entr" presetSubtype="16" fill="hold" nodeType="after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diamond(in)">
                                      <p:cBhvr>
                                        <p:cTn id="34" dur="2000"/>
                                        <p:tgtEl>
                                          <p:spTgt spid="3">
                                            <p:txEl>
                                              <p:pRg st="9" end="9"/>
                                            </p:txEl>
                                          </p:spTgt>
                                        </p:tgtEl>
                                      </p:cBhvr>
                                    </p:animEffect>
                                  </p:childTnLst>
                                </p:cTn>
                              </p:par>
                              <p:par>
                                <p:cTn id="35" presetID="8" presetClass="entr" presetSubtype="16"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diamond(in)">
                                      <p:cBhvr>
                                        <p:cTn id="3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lstStyle/>
          <a:p>
            <a:r>
              <a:rPr lang="cs-CZ" dirty="0" smtClean="0"/>
              <a:t>Ověř si své vědomosti</a:t>
            </a:r>
            <a:endParaRPr lang="cs-CZ" dirty="0"/>
          </a:p>
        </p:txBody>
      </p:sp>
      <p:sp>
        <p:nvSpPr>
          <p:cNvPr id="3" name="Zástupný symbol pro obsah 2"/>
          <p:cNvSpPr>
            <a:spLocks noGrp="1"/>
          </p:cNvSpPr>
          <p:nvPr>
            <p:ph idx="1"/>
          </p:nvPr>
        </p:nvSpPr>
        <p:spPr>
          <a:xfrm>
            <a:off x="457200" y="1142984"/>
            <a:ext cx="7239000" cy="5312752"/>
          </a:xfrm>
        </p:spPr>
        <p:txBody>
          <a:bodyPr/>
          <a:lstStyle/>
          <a:p>
            <a:pPr>
              <a:buFont typeface="Wingdings" pitchFamily="2" charset="2"/>
              <a:buChar char="Ø"/>
            </a:pPr>
            <a:r>
              <a:rPr lang="cs-CZ" dirty="0" smtClean="0">
                <a:solidFill>
                  <a:schemeClr val="tx2"/>
                </a:solidFill>
              </a:rPr>
              <a:t>Vyřeš tuto slovní úlohu:</a:t>
            </a:r>
          </a:p>
          <a:p>
            <a:pPr lvl="1">
              <a:buFont typeface="Wingdings" pitchFamily="2" charset="2"/>
              <a:buChar char="Ø"/>
            </a:pPr>
            <a:r>
              <a:rPr lang="cs-CZ" dirty="0" smtClean="0">
                <a:solidFill>
                  <a:schemeClr val="accent4"/>
                </a:solidFill>
              </a:rPr>
              <a:t>Př.: Polévku podáváme při teplotě 70°C. Nanuk si kupujeme</a:t>
            </a:r>
            <a:r>
              <a:rPr lang="cs-CZ" dirty="0" smtClean="0">
                <a:solidFill>
                  <a:schemeClr val="accent4"/>
                </a:solidFill>
              </a:rPr>
              <a:t>, když </a:t>
            </a:r>
            <a:r>
              <a:rPr lang="cs-CZ" dirty="0" smtClean="0">
                <a:solidFill>
                  <a:schemeClr val="accent4"/>
                </a:solidFill>
              </a:rPr>
              <a:t>má teplotu -11°C. Urči, jaký je rozdíl teplot těchto pochutin.</a:t>
            </a:r>
            <a:endParaRPr lang="cs-CZ" dirty="0">
              <a:solidFill>
                <a:schemeClr val="accent4"/>
              </a:solidFill>
            </a:endParaRPr>
          </a:p>
        </p:txBody>
      </p:sp>
      <p:sp>
        <p:nvSpPr>
          <p:cNvPr id="5" name="Oválný popisek 4"/>
          <p:cNvSpPr/>
          <p:nvPr/>
        </p:nvSpPr>
        <p:spPr>
          <a:xfrm>
            <a:off x="2214546" y="3000372"/>
            <a:ext cx="3929090" cy="3000396"/>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smtClean="0">
                <a:solidFill>
                  <a:schemeClr val="bg1"/>
                </a:solidFill>
              </a:rPr>
              <a:t>Nezapomeň ani na jednu část!!!</a:t>
            </a:r>
          </a:p>
          <a:p>
            <a:pPr algn="ctr"/>
            <a:r>
              <a:rPr lang="cs-CZ" sz="2200" dirty="0" smtClean="0">
                <a:solidFill>
                  <a:schemeClr val="bg1"/>
                </a:solidFill>
              </a:rPr>
              <a:t>Které části mám na mysli?</a:t>
            </a:r>
            <a:endParaRPr lang="cs-CZ" sz="2200" dirty="0">
              <a:solidFill>
                <a:schemeClr val="bg1"/>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amond(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214282" y="1214422"/>
            <a:ext cx="7481918" cy="5241314"/>
          </a:xfrm>
        </p:spPr>
        <p:txBody>
          <a:bodyPr/>
          <a:lstStyle/>
          <a:p>
            <a:pPr>
              <a:buFont typeface="Wingdings" pitchFamily="2" charset="2"/>
              <a:buChar char="Ø"/>
            </a:pPr>
            <a:r>
              <a:rPr lang="cs-CZ" dirty="0" smtClean="0">
                <a:solidFill>
                  <a:schemeClr val="tx2"/>
                </a:solidFill>
              </a:rPr>
              <a:t>Rozděl do tří skupin čísla:</a:t>
            </a: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accent4"/>
              </a:solidFill>
            </a:endParaRPr>
          </a:p>
          <a:p>
            <a:pPr>
              <a:buFont typeface="Wingdings" pitchFamily="2" charset="2"/>
              <a:buChar char="Ø"/>
            </a:pPr>
            <a:r>
              <a:rPr lang="cs-CZ" dirty="0" smtClean="0">
                <a:solidFill>
                  <a:schemeClr val="tx2"/>
                </a:solidFill>
              </a:rPr>
              <a:t>Vypočítej absolutní hodnotu čísel</a:t>
            </a:r>
          </a:p>
          <a:p>
            <a:pPr>
              <a:buNone/>
            </a:pPr>
            <a:r>
              <a:rPr lang="cs-CZ" dirty="0" smtClean="0">
                <a:solidFill>
                  <a:schemeClr val="tx2"/>
                </a:solidFill>
              </a:rPr>
              <a:t>|-3|+|5|= </a:t>
            </a:r>
            <a:r>
              <a:rPr lang="cs-CZ" dirty="0" smtClean="0">
                <a:solidFill>
                  <a:srgbClr val="FF0000"/>
                </a:solidFill>
              </a:rPr>
              <a:t>3+5=8</a:t>
            </a:r>
            <a:endParaRPr lang="cs-CZ" dirty="0" smtClean="0">
              <a:solidFill>
                <a:schemeClr val="tx2"/>
              </a:solidFill>
            </a:endParaRPr>
          </a:p>
          <a:p>
            <a:pPr>
              <a:buNone/>
            </a:pPr>
            <a:r>
              <a:rPr lang="cs-CZ" dirty="0" smtClean="0">
                <a:solidFill>
                  <a:schemeClr val="tx2"/>
                </a:solidFill>
              </a:rPr>
              <a:t>|6|+|-11|= </a:t>
            </a:r>
            <a:r>
              <a:rPr lang="cs-CZ" dirty="0" smtClean="0">
                <a:solidFill>
                  <a:srgbClr val="FF0000"/>
                </a:solidFill>
              </a:rPr>
              <a:t>6+11=17</a:t>
            </a:r>
            <a:endParaRPr lang="cs-CZ" dirty="0" smtClean="0">
              <a:solidFill>
                <a:schemeClr val="tx2"/>
              </a:solidFill>
            </a:endParaRPr>
          </a:p>
          <a:p>
            <a:pPr>
              <a:buNone/>
            </a:pPr>
            <a:r>
              <a:rPr lang="cs-CZ" dirty="0" smtClean="0">
                <a:solidFill>
                  <a:schemeClr val="tx2"/>
                </a:solidFill>
              </a:rPr>
              <a:t>|-1|-|-5|= </a:t>
            </a:r>
            <a:r>
              <a:rPr lang="cs-CZ" dirty="0" smtClean="0">
                <a:solidFill>
                  <a:srgbClr val="FF0000"/>
                </a:solidFill>
              </a:rPr>
              <a:t>1-5=-4</a:t>
            </a:r>
            <a:endParaRPr lang="cs-CZ" dirty="0" smtClean="0">
              <a:solidFill>
                <a:schemeClr val="tx2"/>
              </a:solidFill>
            </a:endParaRPr>
          </a:p>
          <a:p>
            <a:pPr>
              <a:buNone/>
            </a:pPr>
            <a:r>
              <a:rPr lang="cs-CZ" dirty="0" smtClean="0">
                <a:solidFill>
                  <a:schemeClr val="tx2"/>
                </a:solidFill>
              </a:rPr>
              <a:t>|8|-|3|+|-2|= </a:t>
            </a:r>
            <a:r>
              <a:rPr lang="cs-CZ" dirty="0" smtClean="0">
                <a:solidFill>
                  <a:srgbClr val="FF0000"/>
                </a:solidFill>
              </a:rPr>
              <a:t>8-3+2=7</a:t>
            </a:r>
            <a:endParaRPr lang="cs-CZ" dirty="0" smtClean="0">
              <a:solidFill>
                <a:schemeClr val="tx2"/>
              </a:solidFill>
            </a:endParaRPr>
          </a:p>
        </p:txBody>
      </p:sp>
      <p:sp>
        <p:nvSpPr>
          <p:cNvPr id="4" name="Elipsa 3"/>
          <p:cNvSpPr/>
          <p:nvPr/>
        </p:nvSpPr>
        <p:spPr>
          <a:xfrm>
            <a:off x="428596" y="1785926"/>
            <a:ext cx="1771656" cy="178595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Kladná čísla</a:t>
            </a:r>
          </a:p>
          <a:p>
            <a:pPr algn="ctr"/>
            <a:r>
              <a:rPr lang="cs-CZ" dirty="0" smtClean="0">
                <a:solidFill>
                  <a:schemeClr val="accent4"/>
                </a:solidFill>
              </a:rPr>
              <a:t>4, 21 , 12, 1,  +7</a:t>
            </a:r>
          </a:p>
          <a:p>
            <a:pPr algn="ctr"/>
            <a:endParaRPr lang="cs-CZ" dirty="0"/>
          </a:p>
        </p:txBody>
      </p:sp>
      <p:sp>
        <p:nvSpPr>
          <p:cNvPr id="5" name="Elipsa 4"/>
          <p:cNvSpPr/>
          <p:nvPr/>
        </p:nvSpPr>
        <p:spPr>
          <a:xfrm>
            <a:off x="2500298" y="1714488"/>
            <a:ext cx="2000264" cy="1857388"/>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Záporná čísla</a:t>
            </a:r>
          </a:p>
          <a:p>
            <a:pPr algn="ctr"/>
            <a:r>
              <a:rPr lang="cs-CZ" dirty="0" smtClean="0">
                <a:solidFill>
                  <a:schemeClr val="accent4"/>
                </a:solidFill>
              </a:rPr>
              <a:t>-5 , -8,  -1, -9</a:t>
            </a:r>
            <a:endParaRPr lang="cs-CZ" dirty="0">
              <a:solidFill>
                <a:schemeClr val="accent4"/>
              </a:solidFill>
            </a:endParaRPr>
          </a:p>
        </p:txBody>
      </p:sp>
      <p:sp>
        <p:nvSpPr>
          <p:cNvPr id="6" name="Elipsa 5"/>
          <p:cNvSpPr/>
          <p:nvPr/>
        </p:nvSpPr>
        <p:spPr>
          <a:xfrm>
            <a:off x="4929190" y="1785926"/>
            <a:ext cx="2071702" cy="1785950"/>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Ani kladná ani záporná</a:t>
            </a:r>
          </a:p>
          <a:p>
            <a:pPr algn="ctr"/>
            <a:r>
              <a:rPr lang="cs-CZ" dirty="0" smtClean="0">
                <a:solidFill>
                  <a:schemeClr val="accent4"/>
                </a:solidFill>
              </a:rPr>
              <a:t>0</a:t>
            </a:r>
            <a:endParaRPr lang="cs-CZ" dirty="0">
              <a:solidFill>
                <a:schemeClr val="accent4"/>
              </a:solidFill>
            </a:endParaRPr>
          </a:p>
        </p:txBody>
      </p:sp>
      <p:sp>
        <p:nvSpPr>
          <p:cNvPr id="10" name="Oválný popisek 9"/>
          <p:cNvSpPr/>
          <p:nvPr/>
        </p:nvSpPr>
        <p:spPr>
          <a:xfrm>
            <a:off x="4214810" y="4143380"/>
            <a:ext cx="3357586" cy="2143140"/>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Víš, co je absolutní hodnota?</a:t>
            </a:r>
          </a:p>
          <a:p>
            <a:pPr algn="ctr"/>
            <a:r>
              <a:rPr lang="cs-CZ" dirty="0" smtClean="0">
                <a:solidFill>
                  <a:schemeClr val="accent4"/>
                </a:solidFill>
              </a:rPr>
              <a:t>= vzdálenost čísla na číselné ose od nuly</a:t>
            </a:r>
            <a:endParaRPr lang="cs-CZ" dirty="0">
              <a:solidFill>
                <a:schemeClr val="accent4"/>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diamond(in)">
                                      <p:cBhvr>
                                        <p:cTn id="14" dur="2000"/>
                                        <p:tgtEl>
                                          <p:spTgt spid="4"/>
                                        </p:tgtEl>
                                      </p:cBhvr>
                                    </p:animEffect>
                                  </p:childTnLst>
                                </p:cTn>
                              </p:par>
                              <p:par>
                                <p:cTn id="15" presetID="8" presetClass="entr" presetSubtype="16"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amond(in)">
                                      <p:cBhvr>
                                        <p:cTn id="17" dur="2000"/>
                                        <p:tgtEl>
                                          <p:spTgt spid="5"/>
                                        </p:tgtEl>
                                      </p:cBhvr>
                                    </p:animEffect>
                                  </p:childTnLst>
                                </p:cTn>
                              </p:par>
                              <p:par>
                                <p:cTn id="18" presetID="8" presetClass="entr" presetSubtype="16"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amond(in)">
                                      <p:cBhvr>
                                        <p:cTn id="20" dur="2000"/>
                                        <p:tgtEl>
                                          <p:spTgt spid="6"/>
                                        </p:tgtEl>
                                      </p:cBhvr>
                                    </p:animEffect>
                                  </p:childTnLst>
                                </p:cTn>
                              </p:par>
                            </p:childTnLst>
                          </p:cTn>
                        </p:par>
                        <p:par>
                          <p:cTn id="21" fill="hold">
                            <p:stCondLst>
                              <p:cond delay="4000"/>
                            </p:stCondLst>
                            <p:childTnLst>
                              <p:par>
                                <p:cTn id="22" presetID="8" presetClass="entr" presetSubtype="16" fill="hold" nodeType="after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amond(in)">
                                      <p:cBhvr>
                                        <p:cTn id="24" dur="2000"/>
                                        <p:tgtEl>
                                          <p:spTgt spid="3">
                                            <p:txEl>
                                              <p:pRg st="5" end="5"/>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diamond(in)">
                                      <p:cBhvr>
                                        <p:cTn id="27" dur="2000"/>
                                        <p:tgtEl>
                                          <p:spTgt spid="3">
                                            <p:txEl>
                                              <p:pRg st="6" end="6"/>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diamond(in)">
                                      <p:cBhvr>
                                        <p:cTn id="30" dur="2000"/>
                                        <p:tgtEl>
                                          <p:spTgt spid="3">
                                            <p:txEl>
                                              <p:pRg st="7" end="7"/>
                                            </p:txEl>
                                          </p:spTgt>
                                        </p:tgtEl>
                                      </p:cBhvr>
                                    </p:animEffect>
                                  </p:childTnLst>
                                </p:cTn>
                              </p:par>
                              <p:par>
                                <p:cTn id="31" presetID="8" presetClass="entr" presetSubtype="16"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diamond(in)">
                                      <p:cBhvr>
                                        <p:cTn id="33" dur="2000"/>
                                        <p:tgtEl>
                                          <p:spTgt spid="3">
                                            <p:txEl>
                                              <p:pRg st="8" end="8"/>
                                            </p:txEl>
                                          </p:spTgt>
                                        </p:tgtEl>
                                      </p:cBhvr>
                                    </p:animEffect>
                                  </p:childTnLst>
                                </p:cTn>
                              </p:par>
                              <p:par>
                                <p:cTn id="34" presetID="8" presetClass="entr" presetSubtype="16" fill="hold"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diamond(in)">
                                      <p:cBhvr>
                                        <p:cTn id="36" dur="2000"/>
                                        <p:tgtEl>
                                          <p:spTgt spid="3">
                                            <p:txEl>
                                              <p:pRg st="9" end="9"/>
                                            </p:txEl>
                                          </p:spTgt>
                                        </p:tgtEl>
                                      </p:cBhvr>
                                    </p:animEffect>
                                  </p:childTnLst>
                                </p:cTn>
                              </p:par>
                              <p:par>
                                <p:cTn id="37" presetID="8" presetClass="entr" presetSubtype="16"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diamond(in)">
                                      <p:cBhvr>
                                        <p:cTn id="39"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285720" y="1214422"/>
            <a:ext cx="7410480" cy="5429288"/>
          </a:xfrm>
        </p:spPr>
        <p:txBody>
          <a:bodyPr>
            <a:normAutofit/>
          </a:bodyPr>
          <a:lstStyle/>
          <a:p>
            <a:pPr>
              <a:buFont typeface="Wingdings" pitchFamily="2" charset="2"/>
              <a:buChar char="Ø"/>
            </a:pPr>
            <a:r>
              <a:rPr lang="cs-CZ" dirty="0" smtClean="0">
                <a:solidFill>
                  <a:schemeClr val="tx2"/>
                </a:solidFill>
              </a:rPr>
              <a:t>Najdi čísla opačná k daným číslům:</a:t>
            </a:r>
          </a:p>
          <a:p>
            <a:pPr>
              <a:buNone/>
            </a:pPr>
            <a:r>
              <a:rPr lang="cs-CZ" dirty="0" smtClean="0">
                <a:solidFill>
                  <a:schemeClr val="accent4"/>
                </a:solidFill>
              </a:rPr>
              <a:t>-5 , 4, 21, -8, 0, 12, 1, -1, -9, +7</a:t>
            </a:r>
          </a:p>
          <a:p>
            <a:pPr>
              <a:buNone/>
            </a:pPr>
            <a:r>
              <a:rPr lang="cs-CZ" dirty="0" smtClean="0">
                <a:solidFill>
                  <a:srgbClr val="FF0000"/>
                </a:solidFill>
              </a:rPr>
              <a:t> 5 ,-4,-21,  8, 0,-12,-1,  </a:t>
            </a:r>
            <a:r>
              <a:rPr lang="cs-CZ" dirty="0" err="1" smtClean="0">
                <a:solidFill>
                  <a:srgbClr val="FF0000"/>
                </a:solidFill>
              </a:rPr>
              <a:t>1</a:t>
            </a:r>
            <a:r>
              <a:rPr lang="cs-CZ" dirty="0" smtClean="0">
                <a:solidFill>
                  <a:srgbClr val="FF0000"/>
                </a:solidFill>
              </a:rPr>
              <a:t>,  9, -7 </a:t>
            </a:r>
          </a:p>
          <a:p>
            <a:pPr>
              <a:buNone/>
            </a:pPr>
            <a:endParaRPr lang="cs-CZ" dirty="0" smtClean="0">
              <a:solidFill>
                <a:schemeClr val="accent4"/>
              </a:solidFill>
            </a:endParaRPr>
          </a:p>
          <a:p>
            <a:pPr>
              <a:buFont typeface="Wingdings" pitchFamily="2" charset="2"/>
              <a:buChar char="Ø"/>
            </a:pPr>
            <a:r>
              <a:rPr lang="cs-CZ" dirty="0" smtClean="0">
                <a:solidFill>
                  <a:schemeClr val="tx2"/>
                </a:solidFill>
              </a:rPr>
              <a:t>Najdi alespoň 3 čísla, která jsou menší než:</a:t>
            </a:r>
          </a:p>
          <a:p>
            <a:pPr>
              <a:buNone/>
            </a:pPr>
            <a:r>
              <a:rPr lang="cs-CZ" dirty="0" smtClean="0">
                <a:solidFill>
                  <a:schemeClr val="accent4"/>
                </a:solidFill>
              </a:rPr>
              <a:t> a) -3	    b) 6     c) -20      d) 0</a:t>
            </a:r>
          </a:p>
          <a:p>
            <a:pPr>
              <a:buNone/>
            </a:pPr>
            <a:r>
              <a:rPr lang="cs-CZ" sz="2000" dirty="0" smtClean="0">
                <a:solidFill>
                  <a:srgbClr val="FF0000"/>
                </a:solidFill>
              </a:rPr>
              <a:t>-6,-5,-4	     3,4,5     -23,-22,-21    -3,-2,-1</a:t>
            </a:r>
          </a:p>
          <a:p>
            <a:pPr>
              <a:buFont typeface="Wingdings" pitchFamily="2" charset="2"/>
              <a:buChar char="Ø"/>
            </a:pPr>
            <a:r>
              <a:rPr lang="cs-CZ" dirty="0" smtClean="0">
                <a:solidFill>
                  <a:schemeClr val="tx2"/>
                </a:solidFill>
              </a:rPr>
              <a:t>Je to pravda?</a:t>
            </a:r>
          </a:p>
          <a:p>
            <a:pPr lvl="1">
              <a:buFont typeface="Wingdings" pitchFamily="2" charset="2"/>
              <a:buChar char="Ø"/>
            </a:pPr>
            <a:r>
              <a:rPr lang="cs-CZ" dirty="0" smtClean="0">
                <a:solidFill>
                  <a:schemeClr val="accent4"/>
                </a:solidFill>
              </a:rPr>
              <a:t>číslo 5 nemá k sobě číslo opačné. </a:t>
            </a:r>
            <a:r>
              <a:rPr lang="cs-CZ" dirty="0" smtClean="0">
                <a:solidFill>
                  <a:srgbClr val="FF0000"/>
                </a:solidFill>
              </a:rPr>
              <a:t>NE</a:t>
            </a:r>
            <a:endParaRPr lang="cs-CZ" dirty="0" smtClean="0">
              <a:solidFill>
                <a:schemeClr val="accent4"/>
              </a:solidFill>
            </a:endParaRPr>
          </a:p>
          <a:p>
            <a:pPr lvl="1">
              <a:buFont typeface="Wingdings" pitchFamily="2" charset="2"/>
              <a:buChar char="Ø"/>
            </a:pPr>
            <a:r>
              <a:rPr lang="cs-CZ" dirty="0" smtClean="0">
                <a:solidFill>
                  <a:schemeClr val="accent4"/>
                </a:solidFill>
              </a:rPr>
              <a:t>číslo -3 je větší než číslo -2. </a:t>
            </a:r>
            <a:r>
              <a:rPr lang="cs-CZ" dirty="0" smtClean="0">
                <a:solidFill>
                  <a:srgbClr val="FF0000"/>
                </a:solidFill>
              </a:rPr>
              <a:t>NE</a:t>
            </a:r>
            <a:endParaRPr lang="cs-CZ" dirty="0" smtClean="0">
              <a:solidFill>
                <a:schemeClr val="accent4"/>
              </a:solidFill>
            </a:endParaRPr>
          </a:p>
          <a:p>
            <a:pPr lvl="1">
              <a:buFont typeface="Wingdings" pitchFamily="2" charset="2"/>
              <a:buChar char="Ø"/>
            </a:pPr>
            <a:r>
              <a:rPr lang="cs-CZ" dirty="0" smtClean="0">
                <a:solidFill>
                  <a:schemeClr val="accent4"/>
                </a:solidFill>
              </a:rPr>
              <a:t>čísla -9 a 9 jsou na ose stejně daleko od 0. </a:t>
            </a:r>
            <a:r>
              <a:rPr lang="cs-CZ" dirty="0" smtClean="0">
                <a:solidFill>
                  <a:srgbClr val="FF0000"/>
                </a:solidFill>
              </a:rPr>
              <a:t>ANO</a:t>
            </a:r>
            <a:endParaRPr lang="cs-CZ" dirty="0" smtClean="0">
              <a:solidFill>
                <a:schemeClr val="accent4"/>
              </a:solidFill>
            </a:endParaRPr>
          </a:p>
          <a:p>
            <a:pPr lvl="1">
              <a:buFont typeface="Wingdings" pitchFamily="2" charset="2"/>
              <a:buChar char="Ø"/>
            </a:pPr>
            <a:r>
              <a:rPr lang="cs-CZ" dirty="0" smtClean="0">
                <a:solidFill>
                  <a:schemeClr val="accent4"/>
                </a:solidFill>
              </a:rPr>
              <a:t>číslo 0 je kladné nebo záporné, podle potřeby. </a:t>
            </a:r>
            <a:r>
              <a:rPr lang="cs-CZ" dirty="0" smtClean="0">
                <a:solidFill>
                  <a:srgbClr val="FF0000"/>
                </a:solidFill>
              </a:rPr>
              <a:t>NE</a:t>
            </a:r>
            <a:endParaRPr lang="cs-CZ" dirty="0" smtClean="0">
              <a:solidFill>
                <a:schemeClr val="accent4"/>
              </a:solidFill>
            </a:endParaRPr>
          </a:p>
          <a:p>
            <a:pPr>
              <a:buNone/>
            </a:pPr>
            <a:endParaRPr lang="cs-CZ" dirty="0" smtClean="0">
              <a:solidFill>
                <a:schemeClr val="tx2"/>
              </a:solidFill>
            </a:endParaRPr>
          </a:p>
          <a:p>
            <a:pPr>
              <a:buNone/>
            </a:pPr>
            <a:endParaRPr lang="cs-CZ" dirty="0" smtClean="0">
              <a:solidFill>
                <a:schemeClr val="tx2"/>
              </a:solidFill>
            </a:endParaRPr>
          </a:p>
        </p:txBody>
      </p:sp>
      <p:sp>
        <p:nvSpPr>
          <p:cNvPr id="8" name="Oválný popisek 7"/>
          <p:cNvSpPr/>
          <p:nvPr/>
        </p:nvSpPr>
        <p:spPr>
          <a:xfrm>
            <a:off x="5643570" y="1071546"/>
            <a:ext cx="2500330" cy="1643074"/>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OPAČNÉ ČÍSLO?</a:t>
            </a:r>
          </a:p>
          <a:p>
            <a:pPr algn="ctr"/>
            <a:r>
              <a:rPr lang="cs-CZ" dirty="0" smtClean="0">
                <a:solidFill>
                  <a:schemeClr val="accent4"/>
                </a:solidFill>
              </a:rPr>
              <a:t>= číslo se stejnou absolutní hodnotou</a:t>
            </a:r>
            <a:endParaRPr lang="cs-CZ" dirty="0">
              <a:solidFill>
                <a:schemeClr val="accent4"/>
              </a:solidFill>
            </a:endParaRPr>
          </a:p>
        </p:txBody>
      </p:sp>
      <p:sp>
        <p:nvSpPr>
          <p:cNvPr id="9" name="Oválný popisek 8"/>
          <p:cNvSpPr/>
          <p:nvPr/>
        </p:nvSpPr>
        <p:spPr>
          <a:xfrm>
            <a:off x="5786446" y="3571876"/>
            <a:ext cx="2000264" cy="1214446"/>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Jak se porovnávají čísla?</a:t>
            </a:r>
          </a:p>
          <a:p>
            <a:pPr algn="ctr"/>
            <a:r>
              <a:rPr lang="cs-CZ" dirty="0" smtClean="0">
                <a:solidFill>
                  <a:schemeClr val="accent4"/>
                </a:solidFill>
              </a:rPr>
              <a:t>Pomocí číselné osy</a:t>
            </a:r>
          </a:p>
          <a:p>
            <a:pPr algn="ctr"/>
            <a:endParaRPr lang="cs-CZ" dirty="0"/>
          </a:p>
        </p:txBody>
      </p:sp>
      <p:cxnSp>
        <p:nvCxnSpPr>
          <p:cNvPr id="7" name="Přímá spojovací šipka 6"/>
          <p:cNvCxnSpPr/>
          <p:nvPr/>
        </p:nvCxnSpPr>
        <p:spPr>
          <a:xfrm rot="5400000">
            <a:off x="5143504" y="2071678"/>
            <a:ext cx="428628" cy="158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amond(in)">
                                      <p:cBhvr>
                                        <p:cTn id="17" dur="2000"/>
                                        <p:tgtEl>
                                          <p:spTgt spid="7"/>
                                        </p:tgtEl>
                                      </p:cBhvr>
                                    </p:animEffect>
                                  </p:childTnLst>
                                </p:cTn>
                              </p:par>
                              <p:par>
                                <p:cTn id="18" presetID="8" presetClass="entr" presetSubtype="16"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diamond(in)">
                                      <p:cBhvr>
                                        <p:cTn id="20" dur="2000"/>
                                        <p:tgtEl>
                                          <p:spTgt spid="3">
                                            <p:txEl>
                                              <p:pRg st="2" end="2"/>
                                            </p:txEl>
                                          </p:spTgt>
                                        </p:tgtEl>
                                      </p:cBhvr>
                                    </p:animEffect>
                                  </p:childTnLst>
                                </p:cTn>
                              </p:par>
                              <p:par>
                                <p:cTn id="21" presetID="8" presetClass="entr" presetSubtype="16"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diamond(in)">
                                      <p:cBhvr>
                                        <p:cTn id="23" dur="2000"/>
                                        <p:tgtEl>
                                          <p:spTgt spid="8"/>
                                        </p:tgtEl>
                                      </p:cBhvr>
                                    </p:animEffect>
                                  </p:childTnLst>
                                </p:cTn>
                              </p:par>
                            </p:childTnLst>
                          </p:cTn>
                        </p:par>
                        <p:par>
                          <p:cTn id="24" fill="hold">
                            <p:stCondLst>
                              <p:cond delay="4000"/>
                            </p:stCondLst>
                            <p:childTnLst>
                              <p:par>
                                <p:cTn id="25" presetID="8" presetClass="entr" presetSubtype="16"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amond(in)">
                                      <p:cBhvr>
                                        <p:cTn id="27" dur="2000"/>
                                        <p:tgtEl>
                                          <p:spTgt spid="3">
                                            <p:txEl>
                                              <p:pRg st="4" end="4"/>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diamond(in)">
                                      <p:cBhvr>
                                        <p:cTn id="30" dur="2000"/>
                                        <p:tgtEl>
                                          <p:spTgt spid="3">
                                            <p:txEl>
                                              <p:pRg st="5" end="5"/>
                                            </p:txEl>
                                          </p:spTgt>
                                        </p:tgtEl>
                                      </p:cBhvr>
                                    </p:animEffect>
                                  </p:childTnLst>
                                </p:cTn>
                              </p:par>
                              <p:par>
                                <p:cTn id="31" presetID="8" presetClass="entr" presetSubtype="16"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diamond(in)">
                                      <p:cBhvr>
                                        <p:cTn id="33" dur="2000"/>
                                        <p:tgtEl>
                                          <p:spTgt spid="3">
                                            <p:txEl>
                                              <p:pRg st="6" end="6"/>
                                            </p:txEl>
                                          </p:spTgt>
                                        </p:tgtEl>
                                      </p:cBhvr>
                                    </p:animEffect>
                                  </p:childTnLst>
                                </p:cTn>
                              </p:par>
                              <p:par>
                                <p:cTn id="34" presetID="8" presetClass="entr" presetSubtype="16"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diamond(in)">
                                      <p:cBhvr>
                                        <p:cTn id="36" dur="2000"/>
                                        <p:tgtEl>
                                          <p:spTgt spid="9"/>
                                        </p:tgtEl>
                                      </p:cBhvr>
                                    </p:animEffect>
                                  </p:childTnLst>
                                </p:cTn>
                              </p:par>
                            </p:childTnLst>
                          </p:cTn>
                        </p:par>
                        <p:par>
                          <p:cTn id="37" fill="hold">
                            <p:stCondLst>
                              <p:cond delay="6000"/>
                            </p:stCondLst>
                            <p:childTnLst>
                              <p:par>
                                <p:cTn id="38" presetID="8" presetClass="entr" presetSubtype="16" fill="hold" nodeType="after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diamond(in)">
                                      <p:cBhvr>
                                        <p:cTn id="40" dur="2000"/>
                                        <p:tgtEl>
                                          <p:spTgt spid="3">
                                            <p:txEl>
                                              <p:pRg st="7" end="7"/>
                                            </p:txEl>
                                          </p:spTgt>
                                        </p:tgtEl>
                                      </p:cBhvr>
                                    </p:animEffect>
                                  </p:childTnLst>
                                </p:cTn>
                              </p:par>
                              <p:par>
                                <p:cTn id="41" presetID="8" presetClass="entr" presetSubtype="16"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diamond(in)">
                                      <p:cBhvr>
                                        <p:cTn id="43" dur="2000"/>
                                        <p:tgtEl>
                                          <p:spTgt spid="3">
                                            <p:txEl>
                                              <p:pRg st="8" end="8"/>
                                            </p:txEl>
                                          </p:spTgt>
                                        </p:tgtEl>
                                      </p:cBhvr>
                                    </p:animEffect>
                                  </p:childTnLst>
                                </p:cTn>
                              </p:par>
                              <p:par>
                                <p:cTn id="44" presetID="8" presetClass="entr" presetSubtype="16" fill="hold"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diamond(in)">
                                      <p:cBhvr>
                                        <p:cTn id="46" dur="2000"/>
                                        <p:tgtEl>
                                          <p:spTgt spid="3">
                                            <p:txEl>
                                              <p:pRg st="9" end="9"/>
                                            </p:txEl>
                                          </p:spTgt>
                                        </p:tgtEl>
                                      </p:cBhvr>
                                    </p:animEffect>
                                  </p:childTnLst>
                                </p:cTn>
                              </p:par>
                              <p:par>
                                <p:cTn id="47" presetID="8" presetClass="entr" presetSubtype="16"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diamond(in)">
                                      <p:cBhvr>
                                        <p:cTn id="49" dur="2000"/>
                                        <p:tgtEl>
                                          <p:spTgt spid="3">
                                            <p:txEl>
                                              <p:pRg st="10" end="10"/>
                                            </p:txEl>
                                          </p:spTgt>
                                        </p:tgtEl>
                                      </p:cBhvr>
                                    </p:animEffect>
                                  </p:childTnLst>
                                </p:cTn>
                              </p:par>
                              <p:par>
                                <p:cTn id="50" presetID="8" presetClass="entr" presetSubtype="16" fill="hold" nodeType="with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diamond(in)">
                                      <p:cBhvr>
                                        <p:cTn id="52"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142844" y="1214422"/>
            <a:ext cx="7786742" cy="5429288"/>
          </a:xfrm>
        </p:spPr>
        <p:txBody>
          <a:bodyPr>
            <a:normAutofit/>
          </a:bodyPr>
          <a:lstStyle/>
          <a:p>
            <a:pPr>
              <a:buFont typeface="Wingdings" pitchFamily="2" charset="2"/>
              <a:buChar char="Ø"/>
            </a:pPr>
            <a:r>
              <a:rPr lang="cs-CZ" dirty="0" smtClean="0">
                <a:solidFill>
                  <a:schemeClr val="tx2"/>
                </a:solidFill>
              </a:rPr>
              <a:t>Vypočítej a podle výsledků doplň do tabulky písmeno:</a:t>
            </a:r>
          </a:p>
          <a:p>
            <a:pPr lvl="1">
              <a:buFont typeface="Wingdings" pitchFamily="2" charset="2"/>
              <a:buChar char="Ø"/>
            </a:pPr>
            <a:endParaRPr lang="cs-CZ" dirty="0" smtClean="0">
              <a:solidFill>
                <a:schemeClr val="tx2"/>
              </a:solidFill>
            </a:endParaRPr>
          </a:p>
          <a:p>
            <a:pPr lvl="1">
              <a:buFont typeface="Wingdings" pitchFamily="2" charset="2"/>
              <a:buChar char="Ø"/>
            </a:pPr>
            <a:endParaRPr lang="cs-CZ" dirty="0" smtClean="0">
              <a:solidFill>
                <a:schemeClr val="tx2"/>
              </a:solidFill>
            </a:endParaRPr>
          </a:p>
          <a:p>
            <a:pPr lvl="1">
              <a:buFont typeface="Wingdings" pitchFamily="2" charset="2"/>
              <a:buChar char="Ø"/>
            </a:pPr>
            <a:endParaRPr lang="cs-CZ" dirty="0" smtClean="0">
              <a:solidFill>
                <a:schemeClr val="tx2"/>
              </a:solidFill>
            </a:endParaRPr>
          </a:p>
          <a:p>
            <a:pPr>
              <a:buFont typeface="Wingdings" pitchFamily="2" charset="2"/>
              <a:buChar char="Ø"/>
            </a:pPr>
            <a:endParaRPr lang="cs-CZ" dirty="0" smtClean="0">
              <a:solidFill>
                <a:schemeClr val="tx2"/>
              </a:solidFill>
            </a:endParaRPr>
          </a:p>
          <a:p>
            <a:pPr>
              <a:buNone/>
            </a:pPr>
            <a:endParaRPr lang="cs-CZ" dirty="0" smtClean="0">
              <a:solidFill>
                <a:schemeClr val="accent4"/>
              </a:solidFill>
            </a:endParaRPr>
          </a:p>
          <a:p>
            <a:pPr>
              <a:buNone/>
            </a:pPr>
            <a:endParaRPr lang="cs-CZ" dirty="0" smtClean="0">
              <a:solidFill>
                <a:schemeClr val="accent4"/>
              </a:solidFill>
            </a:endParaRPr>
          </a:p>
          <a:p>
            <a:pPr>
              <a:buNone/>
            </a:pPr>
            <a:endParaRPr lang="cs-CZ" dirty="0" smtClean="0">
              <a:solidFill>
                <a:schemeClr val="tx2"/>
              </a:solidFill>
            </a:endParaRPr>
          </a:p>
          <a:p>
            <a:pPr>
              <a:buNone/>
            </a:pPr>
            <a:endParaRPr lang="cs-CZ" dirty="0" smtClean="0">
              <a:solidFill>
                <a:schemeClr val="tx2"/>
              </a:solidFill>
            </a:endParaRPr>
          </a:p>
          <a:p>
            <a:pPr>
              <a:buFont typeface="Wingdings" pitchFamily="2" charset="2"/>
              <a:buChar char="Ø"/>
            </a:pPr>
            <a:r>
              <a:rPr lang="cs-CZ" dirty="0" smtClean="0">
                <a:solidFill>
                  <a:schemeClr val="tx2"/>
                </a:solidFill>
              </a:rPr>
              <a:t>Jaké pravidlo ti mohlo pomoct ke zjednodušení těchto výrazů? </a:t>
            </a:r>
            <a:r>
              <a:rPr lang="cs-CZ" dirty="0" smtClean="0">
                <a:solidFill>
                  <a:srgbClr val="FF0000"/>
                </a:solidFill>
              </a:rPr>
              <a:t>ODSTRANĚNÍ ZÁVOREK</a:t>
            </a:r>
            <a:endParaRPr lang="cs-CZ" dirty="0" smtClean="0">
              <a:solidFill>
                <a:schemeClr val="tx2"/>
              </a:solidFill>
            </a:endParaRPr>
          </a:p>
        </p:txBody>
      </p:sp>
      <p:graphicFrame>
        <p:nvGraphicFramePr>
          <p:cNvPr id="10" name="Tabulka 9"/>
          <p:cNvGraphicFramePr>
            <a:graphicFrameLocks noGrp="1"/>
          </p:cNvGraphicFramePr>
          <p:nvPr/>
        </p:nvGraphicFramePr>
        <p:xfrm>
          <a:off x="571472" y="4214818"/>
          <a:ext cx="6858050" cy="1143008"/>
        </p:xfrm>
        <a:graphic>
          <a:graphicData uri="http://schemas.openxmlformats.org/drawingml/2006/table">
            <a:tbl>
              <a:tblPr firstRow="1" bandRow="1">
                <a:tableStyleId>{21E4AEA4-8DFA-4A89-87EB-49C32662AFE0}</a:tableStyleId>
              </a:tblPr>
              <a:tblGrid>
                <a:gridCol w="685805"/>
                <a:gridCol w="685805"/>
                <a:gridCol w="685805"/>
                <a:gridCol w="685805"/>
                <a:gridCol w="685805"/>
                <a:gridCol w="685805"/>
                <a:gridCol w="685805"/>
                <a:gridCol w="685805"/>
                <a:gridCol w="685805"/>
                <a:gridCol w="685805"/>
              </a:tblGrid>
              <a:tr h="571504">
                <a:tc>
                  <a:txBody>
                    <a:bodyPr/>
                    <a:lstStyle/>
                    <a:p>
                      <a:pPr algn="ctr"/>
                      <a:r>
                        <a:rPr lang="cs-CZ" dirty="0" smtClean="0"/>
                        <a:t>3</a:t>
                      </a:r>
                      <a:endParaRPr lang="cs-CZ" dirty="0">
                        <a:solidFill>
                          <a:schemeClr val="accent4"/>
                        </a:solidFill>
                      </a:endParaRPr>
                    </a:p>
                  </a:txBody>
                  <a:tcPr anchor="ctr">
                    <a:solidFill>
                      <a:schemeClr val="tx2"/>
                    </a:solidFill>
                  </a:tcPr>
                </a:tc>
                <a:tc>
                  <a:txBody>
                    <a:bodyPr/>
                    <a:lstStyle/>
                    <a:p>
                      <a:pPr algn="ctr"/>
                      <a:r>
                        <a:rPr lang="cs-CZ" dirty="0" smtClean="0"/>
                        <a:t>-3</a:t>
                      </a:r>
                      <a:endParaRPr lang="cs-CZ" dirty="0">
                        <a:solidFill>
                          <a:schemeClr val="accent4"/>
                        </a:solidFill>
                      </a:endParaRPr>
                    </a:p>
                  </a:txBody>
                  <a:tcPr anchor="ctr">
                    <a:solidFill>
                      <a:schemeClr val="tx2"/>
                    </a:solidFill>
                  </a:tcPr>
                </a:tc>
                <a:tc>
                  <a:txBody>
                    <a:bodyPr/>
                    <a:lstStyle/>
                    <a:p>
                      <a:pPr algn="ctr"/>
                      <a:r>
                        <a:rPr lang="cs-CZ" dirty="0" smtClean="0"/>
                        <a:t>2</a:t>
                      </a:r>
                      <a:endParaRPr lang="cs-CZ" dirty="0">
                        <a:solidFill>
                          <a:schemeClr val="accent4"/>
                        </a:solidFill>
                      </a:endParaRPr>
                    </a:p>
                  </a:txBody>
                  <a:tcPr anchor="ctr">
                    <a:solidFill>
                      <a:schemeClr val="tx2"/>
                    </a:solidFill>
                  </a:tcPr>
                </a:tc>
                <a:tc>
                  <a:txBody>
                    <a:bodyPr/>
                    <a:lstStyle/>
                    <a:p>
                      <a:pPr algn="ctr"/>
                      <a:r>
                        <a:rPr lang="cs-CZ" dirty="0" smtClean="0"/>
                        <a:t>-5</a:t>
                      </a:r>
                      <a:endParaRPr lang="cs-CZ" dirty="0">
                        <a:solidFill>
                          <a:schemeClr val="accent4"/>
                        </a:solidFill>
                      </a:endParaRPr>
                    </a:p>
                  </a:txBody>
                  <a:tcPr anchor="ctr">
                    <a:solidFill>
                      <a:schemeClr val="tx2"/>
                    </a:solidFill>
                  </a:tcPr>
                </a:tc>
                <a:tc>
                  <a:txBody>
                    <a:bodyPr/>
                    <a:lstStyle/>
                    <a:p>
                      <a:pPr algn="ctr"/>
                      <a:r>
                        <a:rPr lang="cs-CZ" dirty="0" smtClean="0"/>
                        <a:t>-4</a:t>
                      </a:r>
                      <a:endParaRPr lang="cs-CZ" dirty="0">
                        <a:solidFill>
                          <a:schemeClr val="accent4"/>
                        </a:solidFill>
                      </a:endParaRPr>
                    </a:p>
                  </a:txBody>
                  <a:tcPr anchor="ctr">
                    <a:solidFill>
                      <a:schemeClr val="tx2"/>
                    </a:solidFill>
                  </a:tcPr>
                </a:tc>
                <a:tc>
                  <a:txBody>
                    <a:bodyPr/>
                    <a:lstStyle/>
                    <a:p>
                      <a:pPr algn="ctr"/>
                      <a:r>
                        <a:rPr lang="cs-CZ" dirty="0" smtClean="0"/>
                        <a:t>8</a:t>
                      </a:r>
                      <a:endParaRPr lang="cs-CZ" dirty="0">
                        <a:solidFill>
                          <a:schemeClr val="accent4"/>
                        </a:solidFill>
                      </a:endParaRPr>
                    </a:p>
                  </a:txBody>
                  <a:tcPr anchor="ctr">
                    <a:solidFill>
                      <a:schemeClr val="tx2"/>
                    </a:solidFill>
                  </a:tcPr>
                </a:tc>
                <a:tc>
                  <a:txBody>
                    <a:bodyPr/>
                    <a:lstStyle/>
                    <a:p>
                      <a:pPr algn="ctr"/>
                      <a:r>
                        <a:rPr lang="cs-CZ" dirty="0" smtClean="0"/>
                        <a:t>-4</a:t>
                      </a:r>
                      <a:endParaRPr lang="cs-CZ" dirty="0">
                        <a:solidFill>
                          <a:schemeClr val="accent4"/>
                        </a:solidFill>
                      </a:endParaRPr>
                    </a:p>
                  </a:txBody>
                  <a:tcPr anchor="ctr">
                    <a:solidFill>
                      <a:schemeClr val="tx2"/>
                    </a:solidFill>
                  </a:tcPr>
                </a:tc>
                <a:tc>
                  <a:txBody>
                    <a:bodyPr/>
                    <a:lstStyle/>
                    <a:p>
                      <a:pPr algn="ctr"/>
                      <a:r>
                        <a:rPr lang="cs-CZ" dirty="0" smtClean="0"/>
                        <a:t>0</a:t>
                      </a:r>
                      <a:endParaRPr lang="cs-CZ" dirty="0">
                        <a:solidFill>
                          <a:schemeClr val="accent4"/>
                        </a:solidFill>
                      </a:endParaRPr>
                    </a:p>
                  </a:txBody>
                  <a:tcPr anchor="ctr">
                    <a:solidFill>
                      <a:schemeClr val="tx2"/>
                    </a:solidFill>
                  </a:tcPr>
                </a:tc>
                <a:tc>
                  <a:txBody>
                    <a:bodyPr/>
                    <a:lstStyle/>
                    <a:p>
                      <a:pPr algn="ctr"/>
                      <a:r>
                        <a:rPr lang="cs-CZ" dirty="0" smtClean="0"/>
                        <a:t>9</a:t>
                      </a:r>
                      <a:endParaRPr lang="cs-CZ" dirty="0">
                        <a:solidFill>
                          <a:schemeClr val="accent4"/>
                        </a:solidFill>
                      </a:endParaRPr>
                    </a:p>
                  </a:txBody>
                  <a:tcPr anchor="ctr">
                    <a:solidFill>
                      <a:schemeClr val="tx2"/>
                    </a:solidFill>
                  </a:tcPr>
                </a:tc>
                <a:tc>
                  <a:txBody>
                    <a:bodyPr/>
                    <a:lstStyle/>
                    <a:p>
                      <a:pPr algn="ctr"/>
                      <a:r>
                        <a:rPr lang="cs-CZ" dirty="0" smtClean="0"/>
                        <a:t>-6</a:t>
                      </a:r>
                      <a:endParaRPr lang="cs-CZ" dirty="0">
                        <a:solidFill>
                          <a:schemeClr val="accent4"/>
                        </a:solidFill>
                      </a:endParaRPr>
                    </a:p>
                  </a:txBody>
                  <a:tcPr anchor="ctr">
                    <a:solidFill>
                      <a:schemeClr val="tx2"/>
                    </a:solidFill>
                  </a:tcPr>
                </a:tc>
              </a:tr>
              <a:tr h="571504">
                <a:tc>
                  <a:txBody>
                    <a:bodyPr/>
                    <a:lstStyle/>
                    <a:p>
                      <a:pPr algn="ctr"/>
                      <a:r>
                        <a:rPr lang="cs-CZ" sz="2400" dirty="0" smtClean="0">
                          <a:solidFill>
                            <a:srgbClr val="FF0000"/>
                          </a:solidFill>
                        </a:rPr>
                        <a:t>M</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Á</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Š</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T</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O</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D</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O</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B</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Ř</a:t>
                      </a:r>
                      <a:endParaRPr lang="cs-CZ" sz="2400" dirty="0">
                        <a:solidFill>
                          <a:srgbClr val="FF0000"/>
                        </a:solidFill>
                      </a:endParaRPr>
                    </a:p>
                  </a:txBody>
                  <a:tcPr anchor="ctr">
                    <a:solidFill>
                      <a:schemeClr val="tx2">
                        <a:lumMod val="40000"/>
                        <a:lumOff val="60000"/>
                      </a:schemeClr>
                    </a:solidFill>
                  </a:tcPr>
                </a:tc>
                <a:tc>
                  <a:txBody>
                    <a:bodyPr/>
                    <a:lstStyle/>
                    <a:p>
                      <a:pPr algn="ctr"/>
                      <a:r>
                        <a:rPr lang="cs-CZ" sz="2400" dirty="0" smtClean="0">
                          <a:solidFill>
                            <a:srgbClr val="FF0000"/>
                          </a:solidFill>
                        </a:rPr>
                        <a:t>E</a:t>
                      </a:r>
                      <a:endParaRPr lang="cs-CZ" sz="2400" dirty="0">
                        <a:solidFill>
                          <a:srgbClr val="FF0000"/>
                        </a:solidFill>
                      </a:endParaRPr>
                    </a:p>
                  </a:txBody>
                  <a:tcPr anchor="ctr">
                    <a:solidFill>
                      <a:schemeClr val="tx2">
                        <a:lumMod val="40000"/>
                        <a:lumOff val="60000"/>
                      </a:schemeClr>
                    </a:solidFill>
                  </a:tcPr>
                </a:tc>
              </a:tr>
            </a:tbl>
          </a:graphicData>
        </a:graphic>
      </p:graphicFrame>
      <p:sp>
        <p:nvSpPr>
          <p:cNvPr id="14" name="TextovéPole 13"/>
          <p:cNvSpPr txBox="1"/>
          <p:nvPr/>
        </p:nvSpPr>
        <p:spPr>
          <a:xfrm>
            <a:off x="4000496" y="2071678"/>
            <a:ext cx="3929090" cy="1785104"/>
          </a:xfrm>
          <a:prstGeom prst="rect">
            <a:avLst/>
          </a:prstGeom>
          <a:noFill/>
        </p:spPr>
        <p:txBody>
          <a:bodyPr wrap="square" rtlCol="0">
            <a:spAutoFit/>
          </a:bodyPr>
          <a:lstStyle/>
          <a:p>
            <a:pPr lvl="1">
              <a:buFont typeface="Wingdings" pitchFamily="2" charset="2"/>
              <a:buChar char="Ø"/>
            </a:pPr>
            <a:r>
              <a:rPr lang="cs-CZ" sz="2300" dirty="0" smtClean="0">
                <a:solidFill>
                  <a:schemeClr val="accent4"/>
                </a:solidFill>
              </a:rPr>
              <a:t>(-9)-(-9)= B</a:t>
            </a:r>
          </a:p>
          <a:p>
            <a:pPr lvl="1">
              <a:buFont typeface="Wingdings" pitchFamily="2" charset="2"/>
              <a:buChar char="Ø"/>
            </a:pPr>
            <a:r>
              <a:rPr lang="cs-CZ" sz="2300" dirty="0" smtClean="0">
                <a:solidFill>
                  <a:schemeClr val="accent4"/>
                </a:solidFill>
              </a:rPr>
              <a:t>0+(-4) = O</a:t>
            </a:r>
          </a:p>
          <a:p>
            <a:pPr lvl="1">
              <a:buFont typeface="Wingdings" pitchFamily="2" charset="2"/>
              <a:buChar char="Ø"/>
            </a:pPr>
            <a:r>
              <a:rPr lang="cs-CZ" sz="2300" dirty="0" smtClean="0">
                <a:solidFill>
                  <a:schemeClr val="accent4"/>
                </a:solidFill>
              </a:rPr>
              <a:t>-7+10= M</a:t>
            </a:r>
          </a:p>
          <a:p>
            <a:pPr lvl="1">
              <a:buFont typeface="Wingdings" pitchFamily="2" charset="2"/>
              <a:buChar char="Ø"/>
            </a:pPr>
            <a:r>
              <a:rPr lang="cs-CZ" sz="2300" dirty="0" smtClean="0">
                <a:solidFill>
                  <a:schemeClr val="accent4"/>
                </a:solidFill>
              </a:rPr>
              <a:t>33-(+24)= Ř</a:t>
            </a:r>
          </a:p>
          <a:p>
            <a:endParaRPr lang="cs-CZ" dirty="0"/>
          </a:p>
        </p:txBody>
      </p:sp>
      <p:sp>
        <p:nvSpPr>
          <p:cNvPr id="15" name="TextovéPole 14"/>
          <p:cNvSpPr txBox="1"/>
          <p:nvPr/>
        </p:nvSpPr>
        <p:spPr>
          <a:xfrm>
            <a:off x="500034" y="2071678"/>
            <a:ext cx="3571868" cy="2215991"/>
          </a:xfrm>
          <a:prstGeom prst="rect">
            <a:avLst/>
          </a:prstGeom>
          <a:noFill/>
        </p:spPr>
        <p:txBody>
          <a:bodyPr wrap="square" rtlCol="0">
            <a:spAutoFit/>
          </a:bodyPr>
          <a:lstStyle/>
          <a:p>
            <a:pPr lvl="1">
              <a:buFont typeface="Wingdings" pitchFamily="2" charset="2"/>
              <a:buChar char="Ø"/>
            </a:pPr>
            <a:r>
              <a:rPr lang="cs-CZ" sz="2300" dirty="0" smtClean="0">
                <a:solidFill>
                  <a:schemeClr val="accent4"/>
                </a:solidFill>
              </a:rPr>
              <a:t>(+5)+(-3)= Š</a:t>
            </a:r>
          </a:p>
          <a:p>
            <a:pPr lvl="1">
              <a:buFont typeface="Wingdings" pitchFamily="2" charset="2"/>
              <a:buChar char="Ø"/>
            </a:pPr>
            <a:r>
              <a:rPr lang="cs-CZ" sz="2300" dirty="0" smtClean="0">
                <a:solidFill>
                  <a:schemeClr val="accent4"/>
                </a:solidFill>
              </a:rPr>
              <a:t>(-4)-(-12)= D</a:t>
            </a:r>
          </a:p>
          <a:p>
            <a:pPr lvl="1">
              <a:buFont typeface="Wingdings" pitchFamily="2" charset="2"/>
              <a:buChar char="Ø"/>
            </a:pPr>
            <a:r>
              <a:rPr lang="cs-CZ" sz="2300" dirty="0" smtClean="0">
                <a:solidFill>
                  <a:schemeClr val="accent4"/>
                </a:solidFill>
              </a:rPr>
              <a:t>(-8)+(+3) = T</a:t>
            </a:r>
          </a:p>
          <a:p>
            <a:pPr lvl="1">
              <a:buFont typeface="Wingdings" pitchFamily="2" charset="2"/>
              <a:buChar char="Ø"/>
            </a:pPr>
            <a:r>
              <a:rPr lang="cs-CZ" sz="2300" dirty="0" smtClean="0">
                <a:solidFill>
                  <a:schemeClr val="accent4"/>
                </a:solidFill>
              </a:rPr>
              <a:t>(+3)-(+6)= Á</a:t>
            </a:r>
          </a:p>
          <a:p>
            <a:pPr lvl="1">
              <a:buFont typeface="Wingdings" pitchFamily="2" charset="2"/>
              <a:buChar char="Ø"/>
            </a:pPr>
            <a:r>
              <a:rPr lang="cs-CZ" sz="2300" dirty="0" smtClean="0">
                <a:solidFill>
                  <a:schemeClr val="accent4"/>
                </a:solidFill>
              </a:rPr>
              <a:t>17-23= E</a:t>
            </a:r>
          </a:p>
          <a:p>
            <a:endParaRPr lang="cs-CZ" sz="2300" dirty="0"/>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grpId="0"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diamond(in)">
                                      <p:cBhvr>
                                        <p:cTn id="14" dur="2000"/>
                                        <p:tgtEl>
                                          <p:spTgt spid="15"/>
                                        </p:tgtEl>
                                      </p:cBhvr>
                                    </p:animEffect>
                                  </p:childTnLst>
                                </p:cTn>
                              </p:par>
                              <p:par>
                                <p:cTn id="15" presetID="8"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diamond(in)">
                                      <p:cBhvr>
                                        <p:cTn id="17" dur="2000"/>
                                        <p:tgtEl>
                                          <p:spTgt spid="14"/>
                                        </p:tgtEl>
                                      </p:cBhvr>
                                    </p:animEffect>
                                  </p:childTnLst>
                                </p:cTn>
                              </p:par>
                              <p:par>
                                <p:cTn id="18" presetID="8" presetClass="entr" presetSubtype="16"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diamond(in)">
                                      <p:cBhvr>
                                        <p:cTn id="20" dur="2000"/>
                                        <p:tgtEl>
                                          <p:spTgt spid="10"/>
                                        </p:tgtEl>
                                      </p:cBhvr>
                                    </p:animEffect>
                                  </p:childTnLst>
                                </p:cTn>
                              </p:par>
                            </p:childTnLst>
                          </p:cTn>
                        </p:par>
                        <p:par>
                          <p:cTn id="21" fill="hold">
                            <p:stCondLst>
                              <p:cond delay="4000"/>
                            </p:stCondLst>
                            <p:childTnLst>
                              <p:par>
                                <p:cTn id="22" presetID="8" presetClass="entr" presetSubtype="16" fill="hold" nodeType="afterEffect">
                                  <p:stCondLst>
                                    <p:cond delay="0"/>
                                  </p:stCondLst>
                                  <p:childTnLst>
                                    <p:set>
                                      <p:cBhvr>
                                        <p:cTn id="23" dur="1" fill="hold">
                                          <p:stCondLst>
                                            <p:cond delay="0"/>
                                          </p:stCondLst>
                                        </p:cTn>
                                        <p:tgtEl>
                                          <p:spTgt spid="3">
                                            <p:txEl>
                                              <p:pRg st="9" end="9"/>
                                            </p:txEl>
                                          </p:spTgt>
                                        </p:tgtEl>
                                        <p:attrNameLst>
                                          <p:attrName>style.visibility</p:attrName>
                                        </p:attrNameLst>
                                      </p:cBhvr>
                                      <p:to>
                                        <p:strVal val="visible"/>
                                      </p:to>
                                    </p:set>
                                    <p:animEffect transition="in" filter="diamond(in)">
                                      <p:cBhvr>
                                        <p:cTn id="24"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285720" y="1214422"/>
            <a:ext cx="7410480" cy="5429288"/>
          </a:xfrm>
        </p:spPr>
        <p:txBody>
          <a:bodyPr>
            <a:normAutofit lnSpcReduction="10000"/>
          </a:bodyPr>
          <a:lstStyle/>
          <a:p>
            <a:pPr>
              <a:buFont typeface="Wingdings" pitchFamily="2" charset="2"/>
              <a:buChar char="Ø"/>
            </a:pPr>
            <a:r>
              <a:rPr lang="cs-CZ" dirty="0" smtClean="0">
                <a:solidFill>
                  <a:schemeClr val="tx2"/>
                </a:solidFill>
              </a:rPr>
              <a:t>Zkontroluj následující příklady, pokud najdeš chybu, oprav:</a:t>
            </a:r>
          </a:p>
          <a:p>
            <a:pPr lvl="1">
              <a:buFont typeface="Wingdings" pitchFamily="2" charset="2"/>
              <a:buChar char="Ø"/>
            </a:pPr>
            <a:r>
              <a:rPr lang="cs-CZ" dirty="0" smtClean="0">
                <a:solidFill>
                  <a:schemeClr val="accent4"/>
                </a:solidFill>
              </a:rPr>
              <a:t>(-8).(-3)= 24  </a:t>
            </a:r>
            <a:r>
              <a:rPr lang="cs-CZ" dirty="0" smtClean="0">
                <a:solidFill>
                  <a:srgbClr val="FF0000"/>
                </a:solidFill>
              </a:rPr>
              <a:t>OK</a:t>
            </a:r>
            <a:endParaRPr lang="cs-CZ" dirty="0" smtClean="0">
              <a:solidFill>
                <a:schemeClr val="accent4"/>
              </a:solidFill>
            </a:endParaRPr>
          </a:p>
          <a:p>
            <a:pPr lvl="1">
              <a:buFont typeface="Wingdings" pitchFamily="2" charset="2"/>
              <a:buChar char="Ø"/>
            </a:pPr>
            <a:r>
              <a:rPr lang="cs-CZ" dirty="0" smtClean="0">
                <a:solidFill>
                  <a:schemeClr val="accent4"/>
                </a:solidFill>
              </a:rPr>
              <a:t>(+5).(-3) </a:t>
            </a:r>
            <a:r>
              <a:rPr lang="cs-CZ" dirty="0" smtClean="0">
                <a:solidFill>
                  <a:srgbClr val="FF0000"/>
                </a:solidFill>
              </a:rPr>
              <a:t>=-15</a:t>
            </a:r>
            <a:endParaRPr lang="cs-CZ" dirty="0" smtClean="0">
              <a:solidFill>
                <a:schemeClr val="accent4"/>
              </a:solidFill>
            </a:endParaRPr>
          </a:p>
          <a:p>
            <a:pPr lvl="1">
              <a:buFont typeface="Wingdings" pitchFamily="2" charset="2"/>
              <a:buChar char="Ø"/>
            </a:pPr>
            <a:r>
              <a:rPr lang="cs-CZ" dirty="0" smtClean="0">
                <a:solidFill>
                  <a:schemeClr val="accent4"/>
                </a:solidFill>
              </a:rPr>
              <a:t>(-6)</a:t>
            </a:r>
            <a:r>
              <a:rPr lang="cs-CZ" dirty="0" smtClean="0">
                <a:solidFill>
                  <a:schemeClr val="accent4"/>
                </a:solidFill>
                <a:sym typeface="Wingdings" pitchFamily="2" charset="2"/>
              </a:rPr>
              <a:t>:(-1).(7) </a:t>
            </a:r>
            <a:r>
              <a:rPr lang="cs-CZ" dirty="0" smtClean="0">
                <a:solidFill>
                  <a:srgbClr val="FF0000"/>
                </a:solidFill>
                <a:sym typeface="Wingdings" pitchFamily="2" charset="2"/>
              </a:rPr>
              <a:t>=+42</a:t>
            </a:r>
            <a:endParaRPr lang="cs-CZ" dirty="0" smtClean="0">
              <a:solidFill>
                <a:schemeClr val="accent4"/>
              </a:solidFill>
              <a:sym typeface="Wingdings" pitchFamily="2" charset="2"/>
            </a:endParaRPr>
          </a:p>
          <a:p>
            <a:pPr lvl="1">
              <a:buFont typeface="Wingdings" pitchFamily="2" charset="2"/>
              <a:buChar char="Ø"/>
            </a:pPr>
            <a:r>
              <a:rPr lang="cs-CZ" dirty="0" smtClean="0">
                <a:solidFill>
                  <a:schemeClr val="accent4"/>
                </a:solidFill>
                <a:sym typeface="Wingdings" pitchFamily="2" charset="2"/>
              </a:rPr>
              <a:t>(-2).(-4).(-5):(-4)=10 </a:t>
            </a:r>
            <a:r>
              <a:rPr lang="cs-CZ" dirty="0" smtClean="0">
                <a:solidFill>
                  <a:srgbClr val="FF0000"/>
                </a:solidFill>
                <a:sym typeface="Wingdings" pitchFamily="2" charset="2"/>
              </a:rPr>
              <a:t>OK</a:t>
            </a:r>
            <a:endParaRPr lang="cs-CZ" dirty="0" smtClean="0">
              <a:solidFill>
                <a:schemeClr val="accent4"/>
              </a:solidFill>
              <a:sym typeface="Wingdings" pitchFamily="2" charset="2"/>
            </a:endParaRPr>
          </a:p>
          <a:p>
            <a:pPr lvl="1">
              <a:buFont typeface="Wingdings" pitchFamily="2" charset="2"/>
              <a:buChar char="Ø"/>
            </a:pPr>
            <a:r>
              <a:rPr lang="cs-CZ" dirty="0" smtClean="0">
                <a:solidFill>
                  <a:schemeClr val="accent4"/>
                </a:solidFill>
                <a:sym typeface="Wingdings" pitchFamily="2" charset="2"/>
              </a:rPr>
              <a:t>25:(-5).(2).(+3) </a:t>
            </a:r>
            <a:r>
              <a:rPr lang="cs-CZ" dirty="0" smtClean="0">
                <a:solidFill>
                  <a:srgbClr val="FF0000"/>
                </a:solidFill>
                <a:sym typeface="Wingdings" pitchFamily="2" charset="2"/>
              </a:rPr>
              <a:t>=-30</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A teď počítej ty:</a:t>
            </a:r>
          </a:p>
          <a:p>
            <a:pPr lvl="1">
              <a:buFont typeface="Wingdings" pitchFamily="2" charset="2"/>
              <a:buChar char="Ø"/>
            </a:pPr>
            <a:r>
              <a:rPr lang="cs-CZ" dirty="0" smtClean="0">
                <a:solidFill>
                  <a:schemeClr val="accent4"/>
                </a:solidFill>
                <a:sym typeface="Wingdings" pitchFamily="2" charset="2"/>
              </a:rPr>
              <a:t>(-30):(+15)= </a:t>
            </a:r>
            <a:r>
              <a:rPr lang="cs-CZ" dirty="0" smtClean="0">
                <a:solidFill>
                  <a:srgbClr val="FF0000"/>
                </a:solidFill>
                <a:sym typeface="Wingdings" pitchFamily="2" charset="2"/>
              </a:rPr>
              <a:t>-2</a:t>
            </a:r>
            <a:endParaRPr lang="cs-CZ" dirty="0" smtClean="0">
              <a:solidFill>
                <a:schemeClr val="accent4"/>
              </a:solidFill>
              <a:sym typeface="Wingdings" pitchFamily="2" charset="2"/>
            </a:endParaRPr>
          </a:p>
          <a:p>
            <a:pPr lvl="1">
              <a:buFont typeface="Wingdings" pitchFamily="2" charset="2"/>
              <a:buChar char="Ø"/>
            </a:pPr>
            <a:r>
              <a:rPr lang="cs-CZ" dirty="0" smtClean="0">
                <a:solidFill>
                  <a:schemeClr val="accent4"/>
                </a:solidFill>
                <a:sym typeface="Wingdings" pitchFamily="2" charset="2"/>
              </a:rPr>
              <a:t>(+4).(+8):(-2)= </a:t>
            </a:r>
            <a:r>
              <a:rPr lang="cs-CZ" dirty="0" smtClean="0">
                <a:solidFill>
                  <a:srgbClr val="FF0000"/>
                </a:solidFill>
                <a:sym typeface="Wingdings" pitchFamily="2" charset="2"/>
              </a:rPr>
              <a:t>-16</a:t>
            </a:r>
            <a:endParaRPr lang="cs-CZ" dirty="0" smtClean="0">
              <a:solidFill>
                <a:schemeClr val="accent4"/>
              </a:solidFill>
              <a:sym typeface="Wingdings" pitchFamily="2" charset="2"/>
            </a:endParaRPr>
          </a:p>
          <a:p>
            <a:pPr lvl="1">
              <a:buFont typeface="Wingdings" pitchFamily="2" charset="2"/>
              <a:buChar char="Ø"/>
            </a:pPr>
            <a:r>
              <a:rPr lang="cs-CZ" dirty="0" smtClean="0">
                <a:solidFill>
                  <a:schemeClr val="accent4"/>
                </a:solidFill>
                <a:sym typeface="Wingdings" pitchFamily="2" charset="2"/>
              </a:rPr>
              <a:t>-70:10.(-4)= </a:t>
            </a:r>
            <a:r>
              <a:rPr lang="cs-CZ" dirty="0" smtClean="0">
                <a:solidFill>
                  <a:srgbClr val="FF0000"/>
                </a:solidFill>
                <a:sym typeface="Wingdings" pitchFamily="2" charset="2"/>
              </a:rPr>
              <a:t>28</a:t>
            </a:r>
            <a:endParaRPr lang="cs-CZ" dirty="0" smtClean="0">
              <a:solidFill>
                <a:schemeClr val="accent4"/>
              </a:solidFill>
              <a:sym typeface="Wingdings" pitchFamily="2" charset="2"/>
            </a:endParaRPr>
          </a:p>
          <a:p>
            <a:pPr lvl="1">
              <a:buFont typeface="Wingdings" pitchFamily="2" charset="2"/>
              <a:buChar char="Ø"/>
            </a:pPr>
            <a:r>
              <a:rPr lang="cs-CZ" dirty="0" smtClean="0">
                <a:solidFill>
                  <a:schemeClr val="accent4"/>
                </a:solidFill>
                <a:sym typeface="Wingdings" pitchFamily="2" charset="2"/>
              </a:rPr>
              <a:t>87.(-93).0= </a:t>
            </a:r>
            <a:r>
              <a:rPr lang="cs-CZ" dirty="0" err="1" smtClean="0">
                <a:solidFill>
                  <a:srgbClr val="FF0000"/>
                </a:solidFill>
                <a:sym typeface="Wingdings" pitchFamily="2" charset="2"/>
              </a:rPr>
              <a:t>0</a:t>
            </a:r>
            <a:endParaRPr lang="cs-CZ" dirty="0" smtClean="0">
              <a:solidFill>
                <a:schemeClr val="accent4"/>
              </a:solidFill>
              <a:sym typeface="Wingdings" pitchFamily="2" charset="2"/>
            </a:endParaRP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endParaRPr>
          </a:p>
        </p:txBody>
      </p:sp>
      <p:sp>
        <p:nvSpPr>
          <p:cNvPr id="6" name="Oválný popisek 5"/>
          <p:cNvSpPr/>
          <p:nvPr/>
        </p:nvSpPr>
        <p:spPr>
          <a:xfrm>
            <a:off x="4143372" y="4000504"/>
            <a:ext cx="3786214" cy="2500330"/>
          </a:xfrm>
          <a:prstGeom prst="wedgeEllipseCallou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smtClean="0">
                <a:solidFill>
                  <a:schemeClr val="bg1"/>
                </a:solidFill>
              </a:rPr>
              <a:t>Jak jsi postupoval při plnění tohoto úkolu? Neudělal jsi taky chybu?</a:t>
            </a:r>
          </a:p>
          <a:p>
            <a:pPr algn="ctr"/>
            <a:r>
              <a:rPr lang="cs-CZ" sz="2200" dirty="0" smtClean="0">
                <a:solidFill>
                  <a:schemeClr val="accent4"/>
                </a:solidFill>
              </a:rPr>
              <a:t>Nejprve znaménko, pak násobíme nebo dělíme…</a:t>
            </a:r>
            <a:endParaRPr lang="cs-CZ" sz="2200" dirty="0">
              <a:solidFill>
                <a:schemeClr val="accent4"/>
              </a:solidFill>
            </a:endParaRPr>
          </a:p>
        </p:txBody>
      </p:sp>
      <p:sp>
        <p:nvSpPr>
          <p:cNvPr id="7" name="Je rovno 6"/>
          <p:cNvSpPr/>
          <p:nvPr/>
        </p:nvSpPr>
        <p:spPr>
          <a:xfrm>
            <a:off x="5000628" y="1714488"/>
            <a:ext cx="1928826" cy="928694"/>
          </a:xfrm>
          <a:prstGeom prst="mathEqual">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Není rovno 9"/>
          <p:cNvSpPr/>
          <p:nvPr/>
        </p:nvSpPr>
        <p:spPr>
          <a:xfrm>
            <a:off x="5000628" y="2857496"/>
            <a:ext cx="1928826" cy="928694"/>
          </a:xfrm>
          <a:prstGeom prst="mathNotEqual">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par>
                                <p:cTn id="18" presetID="8"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amond(in)">
                                      <p:cBhvr>
                                        <p:cTn id="20" dur="2000"/>
                                        <p:tgtEl>
                                          <p:spTgt spid="3">
                                            <p:txEl>
                                              <p:pRg st="3" end="3"/>
                                            </p:txEl>
                                          </p:spTgt>
                                        </p:tgtEl>
                                      </p:cBhvr>
                                    </p:animEffect>
                                  </p:childTnLst>
                                </p:cTn>
                              </p:par>
                              <p:par>
                                <p:cTn id="21" presetID="8" presetClass="entr" presetSubtype="16"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amond(in)">
                                      <p:cBhvr>
                                        <p:cTn id="23" dur="2000"/>
                                        <p:tgtEl>
                                          <p:spTgt spid="3">
                                            <p:txEl>
                                              <p:pRg st="4" end="4"/>
                                            </p:txEl>
                                          </p:spTgt>
                                        </p:tgtEl>
                                      </p:cBhvr>
                                    </p:animEffect>
                                  </p:childTnLst>
                                </p:cTn>
                              </p:par>
                              <p:par>
                                <p:cTn id="24" presetID="8" presetClass="entr" presetSubtype="16"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diamond(in)">
                                      <p:cBhvr>
                                        <p:cTn id="26" dur="2000"/>
                                        <p:tgtEl>
                                          <p:spTgt spid="3">
                                            <p:txEl>
                                              <p:pRg st="5" end="5"/>
                                            </p:txEl>
                                          </p:spTgt>
                                        </p:tgtEl>
                                      </p:cBhvr>
                                    </p:animEffect>
                                  </p:childTnLst>
                                </p:cTn>
                              </p:par>
                              <p:par>
                                <p:cTn id="27" presetID="8" presetClass="entr" presetSubtype="16"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diamond(in)">
                                      <p:cBhvr>
                                        <p:cTn id="29" dur="2000"/>
                                        <p:tgtEl>
                                          <p:spTgt spid="7"/>
                                        </p:tgtEl>
                                      </p:cBhvr>
                                    </p:animEffect>
                                  </p:childTnLst>
                                </p:cTn>
                              </p:par>
                              <p:par>
                                <p:cTn id="30" presetID="8"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diamond(in)">
                                      <p:cBhvr>
                                        <p:cTn id="32" dur="2000"/>
                                        <p:tgtEl>
                                          <p:spTgt spid="10"/>
                                        </p:tgtEl>
                                      </p:cBhvr>
                                    </p:animEffect>
                                  </p:childTnLst>
                                </p:cTn>
                              </p:par>
                            </p:childTnLst>
                          </p:cTn>
                        </p:par>
                        <p:par>
                          <p:cTn id="33" fill="hold">
                            <p:stCondLst>
                              <p:cond delay="4000"/>
                            </p:stCondLst>
                            <p:childTnLst>
                              <p:par>
                                <p:cTn id="34" presetID="8" presetClass="entr" presetSubtype="16" fill="hold"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diamond(in)">
                                      <p:cBhvr>
                                        <p:cTn id="36" dur="2000"/>
                                        <p:tgtEl>
                                          <p:spTgt spid="3">
                                            <p:txEl>
                                              <p:pRg st="7" end="7"/>
                                            </p:txEl>
                                          </p:spTgt>
                                        </p:tgtEl>
                                      </p:cBhvr>
                                    </p:animEffect>
                                  </p:childTnLst>
                                </p:cTn>
                              </p:par>
                              <p:par>
                                <p:cTn id="37" presetID="8" presetClass="entr" presetSubtype="16"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diamond(in)">
                                      <p:cBhvr>
                                        <p:cTn id="39" dur="2000"/>
                                        <p:tgtEl>
                                          <p:spTgt spid="3">
                                            <p:txEl>
                                              <p:pRg st="8" end="8"/>
                                            </p:txEl>
                                          </p:spTgt>
                                        </p:tgtEl>
                                      </p:cBhvr>
                                    </p:animEffect>
                                  </p:childTnLst>
                                </p:cTn>
                              </p:par>
                              <p:par>
                                <p:cTn id="40" presetID="8" presetClass="entr" presetSubtype="16" fill="hold"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diamond(in)">
                                      <p:cBhvr>
                                        <p:cTn id="42" dur="2000"/>
                                        <p:tgtEl>
                                          <p:spTgt spid="3">
                                            <p:txEl>
                                              <p:pRg st="9" end="9"/>
                                            </p:txEl>
                                          </p:spTgt>
                                        </p:tgtEl>
                                      </p:cBhvr>
                                    </p:animEffect>
                                  </p:childTnLst>
                                </p:cTn>
                              </p:par>
                              <p:par>
                                <p:cTn id="43" presetID="8" presetClass="entr" presetSubtype="16"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Effect transition="in" filter="diamond(in)">
                                      <p:cBhvr>
                                        <p:cTn id="45" dur="2000"/>
                                        <p:tgtEl>
                                          <p:spTgt spid="3">
                                            <p:txEl>
                                              <p:pRg st="10" end="10"/>
                                            </p:txEl>
                                          </p:spTgt>
                                        </p:tgtEl>
                                      </p:cBhvr>
                                    </p:animEffect>
                                  </p:childTnLst>
                                </p:cTn>
                              </p:par>
                              <p:par>
                                <p:cTn id="46" presetID="8" presetClass="entr" presetSubtype="16" fill="hold" nodeType="withEffect">
                                  <p:stCondLst>
                                    <p:cond delay="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diamond(in)">
                                      <p:cBhvr>
                                        <p:cTn id="48" dur="2000"/>
                                        <p:tgtEl>
                                          <p:spTgt spid="3">
                                            <p:txEl>
                                              <p:pRg st="11" end="11"/>
                                            </p:txEl>
                                          </p:spTgt>
                                        </p:tgtEl>
                                      </p:cBhvr>
                                    </p:animEffect>
                                  </p:childTnLst>
                                </p:cTn>
                              </p:par>
                              <p:par>
                                <p:cTn id="49" presetID="8" presetClass="entr" presetSubtype="16" fill="hold" grpId="0" nodeType="with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diamond(in)">
                                      <p:cBhvr>
                                        <p:cTn id="5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285720" y="1214422"/>
            <a:ext cx="7410480" cy="5429288"/>
          </a:xfrm>
        </p:spPr>
        <p:txBody>
          <a:bodyPr>
            <a:normAutofit fontScale="92500" lnSpcReduction="10000"/>
          </a:bodyPr>
          <a:lstStyle/>
          <a:p>
            <a:pPr>
              <a:buFont typeface="Wingdings" pitchFamily="2" charset="2"/>
              <a:buChar char="Ø"/>
            </a:pPr>
            <a:r>
              <a:rPr lang="cs-CZ" dirty="0" smtClean="0">
                <a:solidFill>
                  <a:schemeClr val="tx2"/>
                </a:solidFill>
              </a:rPr>
              <a:t>Umíš počítat složitější příklady s celými čísly? Řekni pravidla, podle kterých se musí počítat.</a:t>
            </a:r>
          </a:p>
          <a:p>
            <a:pPr lvl="1">
              <a:buFont typeface="Wingdings" pitchFamily="2" charset="2"/>
              <a:buChar char="Ø"/>
            </a:pPr>
            <a:r>
              <a:rPr lang="cs-CZ" dirty="0" smtClean="0">
                <a:solidFill>
                  <a:srgbClr val="FF0000"/>
                </a:solidFill>
                <a:sym typeface="Wingdings" pitchFamily="2" charset="2"/>
              </a:rPr>
              <a:t>Nejdřív počítám závorky, pak násobím nebo dělím a nakonec sčítám nebo odčítám.</a:t>
            </a:r>
            <a:endParaRPr lang="cs-CZ" dirty="0" smtClean="0">
              <a:solidFill>
                <a:schemeClr val="tx2"/>
              </a:solidFill>
            </a:endParaRPr>
          </a:p>
          <a:p>
            <a:pPr lvl="1">
              <a:buFont typeface="Wingdings" pitchFamily="2" charset="2"/>
              <a:buChar char="Ø"/>
            </a:pPr>
            <a:r>
              <a:rPr lang="cs-CZ" dirty="0" smtClean="0">
                <a:solidFill>
                  <a:schemeClr val="accent4"/>
                </a:solidFill>
                <a:sym typeface="Wingdings" pitchFamily="2" charset="2"/>
              </a:rPr>
              <a:t>Hotovo? Tak se vrhni na další úkol.</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Vypočítej a seřaď výsledky od nejmenšího:</a:t>
            </a:r>
          </a:p>
          <a:p>
            <a:pPr lvl="1">
              <a:buFont typeface="Wingdings" pitchFamily="2" charset="2"/>
              <a:buChar char="Ø"/>
            </a:pPr>
            <a:r>
              <a:rPr lang="cs-CZ" dirty="0" smtClean="0">
                <a:solidFill>
                  <a:schemeClr val="accent4"/>
                </a:solidFill>
                <a:sym typeface="Wingdings" pitchFamily="2" charset="2"/>
              </a:rPr>
              <a:t>(12-9):(3-6)= </a:t>
            </a:r>
            <a:r>
              <a:rPr lang="cs-CZ" dirty="0" smtClean="0">
                <a:solidFill>
                  <a:srgbClr val="FF0000"/>
                </a:solidFill>
                <a:sym typeface="Wingdings" pitchFamily="2" charset="2"/>
              </a:rPr>
              <a:t>-1</a:t>
            </a:r>
          </a:p>
          <a:p>
            <a:pPr lvl="1">
              <a:buFont typeface="Wingdings" pitchFamily="2" charset="2"/>
              <a:buChar char="Ø"/>
            </a:pPr>
            <a:r>
              <a:rPr lang="cs-CZ" dirty="0" smtClean="0">
                <a:solidFill>
                  <a:schemeClr val="accent4"/>
                </a:solidFill>
                <a:sym typeface="Wingdings" pitchFamily="2" charset="2"/>
              </a:rPr>
              <a:t>12-9:3-6= </a:t>
            </a:r>
            <a:r>
              <a:rPr lang="cs-CZ" dirty="0" smtClean="0">
                <a:solidFill>
                  <a:srgbClr val="FF0000"/>
                </a:solidFill>
                <a:sym typeface="Wingdings" pitchFamily="2" charset="2"/>
              </a:rPr>
              <a:t>3</a:t>
            </a:r>
          </a:p>
          <a:p>
            <a:pPr lvl="1">
              <a:buFont typeface="Wingdings" pitchFamily="2" charset="2"/>
              <a:buChar char="Ø"/>
            </a:pPr>
            <a:r>
              <a:rPr lang="cs-CZ" dirty="0" smtClean="0">
                <a:solidFill>
                  <a:schemeClr val="accent4"/>
                </a:solidFill>
                <a:sym typeface="Wingdings" pitchFamily="2" charset="2"/>
              </a:rPr>
              <a:t>12-9:(3-6)= </a:t>
            </a:r>
            <a:r>
              <a:rPr lang="cs-CZ" dirty="0" smtClean="0">
                <a:solidFill>
                  <a:srgbClr val="FF0000"/>
                </a:solidFill>
                <a:sym typeface="Wingdings" pitchFamily="2" charset="2"/>
              </a:rPr>
              <a:t>15</a:t>
            </a:r>
          </a:p>
          <a:p>
            <a:pPr lvl="1">
              <a:buFont typeface="Wingdings" pitchFamily="2" charset="2"/>
              <a:buChar char="Ø"/>
            </a:pPr>
            <a:r>
              <a:rPr lang="cs-CZ" dirty="0" smtClean="0">
                <a:solidFill>
                  <a:schemeClr val="accent4"/>
                </a:solidFill>
                <a:sym typeface="Wingdings" pitchFamily="2" charset="2"/>
              </a:rPr>
              <a:t>(12-3):3-1= </a:t>
            </a:r>
            <a:r>
              <a:rPr lang="cs-CZ" dirty="0" smtClean="0">
                <a:solidFill>
                  <a:srgbClr val="FF0000"/>
                </a:solidFill>
                <a:sym typeface="Wingdings" pitchFamily="2" charset="2"/>
              </a:rPr>
              <a:t>2</a:t>
            </a:r>
          </a:p>
          <a:p>
            <a:pPr lvl="1">
              <a:buFont typeface="Wingdings" pitchFamily="2" charset="2"/>
              <a:buChar char="Ø"/>
            </a:pPr>
            <a:endParaRPr lang="cs-CZ" dirty="0" smtClean="0">
              <a:solidFill>
                <a:schemeClr val="accent4"/>
              </a:solidFill>
              <a:sym typeface="Wingdings" pitchFamily="2" charset="2"/>
            </a:endParaRPr>
          </a:p>
          <a:p>
            <a:pPr>
              <a:buFont typeface="Wingdings" pitchFamily="2" charset="2"/>
              <a:buChar char="Ø"/>
            </a:pPr>
            <a:r>
              <a:rPr lang="cs-CZ" dirty="0" smtClean="0">
                <a:solidFill>
                  <a:schemeClr val="tx2"/>
                </a:solidFill>
                <a:sym typeface="Wingdings" pitchFamily="2" charset="2"/>
              </a:rPr>
              <a:t>A na závěr lahůdka:</a:t>
            </a:r>
          </a:p>
          <a:p>
            <a:pPr lvl="1">
              <a:buFont typeface="Wingdings" pitchFamily="2" charset="2"/>
              <a:buChar char="Ø"/>
            </a:pPr>
            <a:r>
              <a:rPr lang="en-US" dirty="0" smtClean="0">
                <a:solidFill>
                  <a:schemeClr val="accent4"/>
                </a:solidFill>
                <a:sym typeface="Wingdings" pitchFamily="2" charset="2"/>
              </a:rPr>
              <a:t>[</a:t>
            </a:r>
            <a:r>
              <a:rPr lang="cs-CZ" dirty="0" smtClean="0">
                <a:solidFill>
                  <a:schemeClr val="accent4"/>
                </a:solidFill>
                <a:sym typeface="Wingdings" pitchFamily="2" charset="2"/>
              </a:rPr>
              <a:t>(-8-4):(-6)</a:t>
            </a:r>
            <a:r>
              <a:rPr lang="en-US" dirty="0" smtClean="0">
                <a:solidFill>
                  <a:schemeClr val="accent4"/>
                </a:solidFill>
                <a:sym typeface="Wingdings" pitchFamily="2" charset="2"/>
              </a:rPr>
              <a:t>]</a:t>
            </a:r>
            <a:r>
              <a:rPr lang="cs-CZ" dirty="0" smtClean="0">
                <a:solidFill>
                  <a:schemeClr val="accent4"/>
                </a:solidFill>
                <a:sym typeface="Wingdings" pitchFamily="2" charset="2"/>
              </a:rPr>
              <a:t>-</a:t>
            </a:r>
            <a:r>
              <a:rPr lang="en-US" dirty="0" smtClean="0">
                <a:solidFill>
                  <a:schemeClr val="accent4"/>
                </a:solidFill>
                <a:sym typeface="Wingdings" pitchFamily="2" charset="2"/>
              </a:rPr>
              <a:t>[</a:t>
            </a:r>
            <a:r>
              <a:rPr lang="cs-CZ" dirty="0" smtClean="0">
                <a:solidFill>
                  <a:schemeClr val="accent4"/>
                </a:solidFill>
                <a:sym typeface="Wingdings" pitchFamily="2" charset="2"/>
              </a:rPr>
              <a:t>3+(-5).(-2)</a:t>
            </a:r>
            <a:r>
              <a:rPr lang="en-US" dirty="0" smtClean="0">
                <a:solidFill>
                  <a:schemeClr val="accent4"/>
                </a:solidFill>
                <a:sym typeface="Wingdings" pitchFamily="2" charset="2"/>
              </a:rPr>
              <a:t>]</a:t>
            </a:r>
            <a:r>
              <a:rPr lang="cs-CZ" dirty="0" smtClean="0">
                <a:solidFill>
                  <a:schemeClr val="accent4"/>
                </a:solidFill>
                <a:sym typeface="Wingdings" pitchFamily="2" charset="2"/>
              </a:rPr>
              <a:t>+</a:t>
            </a:r>
            <a:r>
              <a:rPr lang="en-US" dirty="0" smtClean="0">
                <a:solidFill>
                  <a:schemeClr val="accent4"/>
                </a:solidFill>
                <a:sym typeface="Wingdings" pitchFamily="2" charset="2"/>
              </a:rPr>
              <a:t>[</a:t>
            </a:r>
            <a:r>
              <a:rPr lang="cs-CZ" dirty="0" smtClean="0">
                <a:solidFill>
                  <a:schemeClr val="accent4"/>
                </a:solidFill>
                <a:sym typeface="Wingdings" pitchFamily="2" charset="2"/>
              </a:rPr>
              <a:t>-7-3.(-1)</a:t>
            </a:r>
            <a:r>
              <a:rPr lang="en-US" dirty="0" smtClean="0">
                <a:solidFill>
                  <a:schemeClr val="accent4"/>
                </a:solidFill>
                <a:sym typeface="Wingdings" pitchFamily="2" charset="2"/>
              </a:rPr>
              <a:t>]</a:t>
            </a:r>
            <a:r>
              <a:rPr lang="cs-CZ" dirty="0" smtClean="0">
                <a:solidFill>
                  <a:schemeClr val="accent4"/>
                </a:solidFill>
                <a:sym typeface="Wingdings" pitchFamily="2" charset="2"/>
              </a:rPr>
              <a:t>=</a:t>
            </a:r>
            <a:r>
              <a:rPr lang="cs-CZ" dirty="0" smtClean="0">
                <a:solidFill>
                  <a:srgbClr val="FF0000"/>
                </a:solidFill>
                <a:sym typeface="Wingdings" pitchFamily="2" charset="2"/>
              </a:rPr>
              <a:t>2-13+(-4)=-15</a:t>
            </a: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sym typeface="Wingdings" pitchFamily="2" charset="2"/>
            </a:endParaRPr>
          </a:p>
          <a:p>
            <a:pPr lvl="1">
              <a:buFont typeface="Wingdings" pitchFamily="2" charset="2"/>
              <a:buChar char="Ø"/>
            </a:pPr>
            <a:endParaRPr lang="cs-CZ" dirty="0" smtClean="0">
              <a:solidFill>
                <a:schemeClr val="tx2"/>
              </a:solidFill>
            </a:endParaRPr>
          </a:p>
        </p:txBody>
      </p:sp>
      <p:sp>
        <p:nvSpPr>
          <p:cNvPr id="4" name="TextovéPole 3"/>
          <p:cNvSpPr txBox="1"/>
          <p:nvPr/>
        </p:nvSpPr>
        <p:spPr>
          <a:xfrm>
            <a:off x="4143372" y="4000504"/>
            <a:ext cx="1428760" cy="646331"/>
          </a:xfrm>
          <a:prstGeom prst="rect">
            <a:avLst/>
          </a:prstGeom>
          <a:noFill/>
        </p:spPr>
        <p:txBody>
          <a:bodyPr wrap="square" rtlCol="0">
            <a:spAutoFit/>
          </a:bodyPr>
          <a:lstStyle/>
          <a:p>
            <a:pPr algn="ctr"/>
            <a:r>
              <a:rPr lang="cs-CZ" sz="3600" dirty="0" smtClean="0">
                <a:solidFill>
                  <a:srgbClr val="FF0000"/>
                </a:solidFill>
              </a:rPr>
              <a:t>UMÍŠ</a:t>
            </a:r>
            <a:endParaRPr lang="cs-CZ" sz="3600" dirty="0">
              <a:solidFill>
                <a:srgbClr val="FF0000"/>
              </a:solidFill>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childTnLst>
                          </p:cTn>
                        </p:par>
                        <p:par>
                          <p:cTn id="18" fill="hold">
                            <p:stCondLst>
                              <p:cond delay="4000"/>
                            </p:stCondLst>
                            <p:childTnLst>
                              <p:par>
                                <p:cTn id="19" presetID="8" presetClass="entr" presetSubtype="16" fill="hold" nodeType="after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amond(in)">
                                      <p:cBhvr>
                                        <p:cTn id="21" dur="2000"/>
                                        <p:tgtEl>
                                          <p:spTgt spid="3">
                                            <p:txEl>
                                              <p:pRg st="4" end="4"/>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amond(in)">
                                      <p:cBhvr>
                                        <p:cTn id="24" dur="2000"/>
                                        <p:tgtEl>
                                          <p:spTgt spid="3">
                                            <p:txEl>
                                              <p:pRg st="5" end="5"/>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diamond(in)">
                                      <p:cBhvr>
                                        <p:cTn id="27" dur="2000"/>
                                        <p:tgtEl>
                                          <p:spTgt spid="3">
                                            <p:txEl>
                                              <p:pRg st="6" end="6"/>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diamond(in)">
                                      <p:cBhvr>
                                        <p:cTn id="30" dur="2000"/>
                                        <p:tgtEl>
                                          <p:spTgt spid="3">
                                            <p:txEl>
                                              <p:pRg st="7" end="7"/>
                                            </p:txEl>
                                          </p:spTgt>
                                        </p:tgtEl>
                                      </p:cBhvr>
                                    </p:animEffect>
                                  </p:childTnLst>
                                </p:cTn>
                              </p:par>
                              <p:par>
                                <p:cTn id="31" presetID="8" presetClass="entr" presetSubtype="16"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diamond(in)">
                                      <p:cBhvr>
                                        <p:cTn id="33" dur="2000"/>
                                        <p:tgtEl>
                                          <p:spTgt spid="3">
                                            <p:txEl>
                                              <p:pRg st="8" end="8"/>
                                            </p:txEl>
                                          </p:spTgt>
                                        </p:tgtEl>
                                      </p:cBhvr>
                                    </p:animEffect>
                                  </p:childTnLst>
                                </p:cTn>
                              </p:par>
                              <p:par>
                                <p:cTn id="34" presetID="8" presetClass="entr" presetSubtype="16"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diamond(in)">
                                      <p:cBhvr>
                                        <p:cTn id="36" dur="2000"/>
                                        <p:tgtEl>
                                          <p:spTgt spid="4"/>
                                        </p:tgtEl>
                                      </p:cBhvr>
                                    </p:animEffect>
                                  </p:childTnLst>
                                </p:cTn>
                              </p:par>
                            </p:childTnLst>
                          </p:cTn>
                        </p:par>
                        <p:par>
                          <p:cTn id="37" fill="hold">
                            <p:stCondLst>
                              <p:cond delay="6000"/>
                            </p:stCondLst>
                            <p:childTnLst>
                              <p:par>
                                <p:cTn id="38" presetID="8" presetClass="entr" presetSubtype="16"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diamond(in)">
                                      <p:cBhvr>
                                        <p:cTn id="40" dur="2000"/>
                                        <p:tgtEl>
                                          <p:spTgt spid="3">
                                            <p:txEl>
                                              <p:pRg st="10" end="10"/>
                                            </p:txEl>
                                          </p:spTgt>
                                        </p:tgtEl>
                                      </p:cBhvr>
                                    </p:animEffect>
                                  </p:childTnLst>
                                </p:cTn>
                              </p:par>
                              <p:par>
                                <p:cTn id="41" presetID="8" presetClass="entr" presetSubtype="16"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Effect transition="in" filter="diamond(in)">
                                      <p:cBhvr>
                                        <p:cTn id="43"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751506"/>
          </a:xfrm>
        </p:spPr>
        <p:txBody>
          <a:bodyPr>
            <a:normAutofit fontScale="90000"/>
          </a:bodyPr>
          <a:lstStyle/>
          <a:p>
            <a:r>
              <a:rPr lang="cs-CZ" dirty="0" smtClean="0"/>
              <a:t>Ověř si své vědomosti - řešení</a:t>
            </a:r>
            <a:endParaRPr lang="cs-CZ" dirty="0"/>
          </a:p>
        </p:txBody>
      </p:sp>
      <p:sp>
        <p:nvSpPr>
          <p:cNvPr id="3" name="Zástupný symbol pro obsah 2"/>
          <p:cNvSpPr>
            <a:spLocks noGrp="1"/>
          </p:cNvSpPr>
          <p:nvPr>
            <p:ph idx="1"/>
          </p:nvPr>
        </p:nvSpPr>
        <p:spPr>
          <a:xfrm>
            <a:off x="457200" y="1142984"/>
            <a:ext cx="7239000" cy="5312752"/>
          </a:xfrm>
        </p:spPr>
        <p:txBody>
          <a:bodyPr/>
          <a:lstStyle/>
          <a:p>
            <a:pPr>
              <a:buFont typeface="Wingdings" pitchFamily="2" charset="2"/>
              <a:buChar char="Ø"/>
            </a:pPr>
            <a:r>
              <a:rPr lang="cs-CZ" dirty="0" smtClean="0">
                <a:solidFill>
                  <a:schemeClr val="tx2"/>
                </a:solidFill>
              </a:rPr>
              <a:t>Vyřeš tuto slovní úlohu</a:t>
            </a:r>
            <a:r>
              <a:rPr lang="cs-CZ" dirty="0" smtClean="0">
                <a:solidFill>
                  <a:schemeClr val="accent4"/>
                </a:solidFill>
              </a:rPr>
              <a:t>:</a:t>
            </a:r>
          </a:p>
          <a:p>
            <a:pPr lvl="1">
              <a:buFont typeface="Wingdings" pitchFamily="2" charset="2"/>
              <a:buChar char="Ø"/>
            </a:pPr>
            <a:r>
              <a:rPr lang="cs-CZ" dirty="0" smtClean="0">
                <a:solidFill>
                  <a:schemeClr val="accent4"/>
                </a:solidFill>
              </a:rPr>
              <a:t>Př.: Polévku podáváme při teplotě 70°C. Nanuk si kupujeme,když má teplotu -11°C. Urči, jaký je rozdíl teplot těchto pochutin.</a:t>
            </a:r>
          </a:p>
          <a:p>
            <a:pPr lvl="1">
              <a:buFont typeface="Wingdings" pitchFamily="2" charset="2"/>
              <a:buChar char="Ø"/>
            </a:pPr>
            <a:r>
              <a:rPr lang="cs-CZ" dirty="0" smtClean="0">
                <a:solidFill>
                  <a:srgbClr val="FF0000"/>
                </a:solidFill>
              </a:rPr>
              <a:t>Zápis: polévka……7O°C</a:t>
            </a:r>
          </a:p>
          <a:p>
            <a:pPr lvl="4">
              <a:buNone/>
            </a:pPr>
            <a:r>
              <a:rPr lang="cs-CZ" sz="2300" dirty="0" smtClean="0">
                <a:solidFill>
                  <a:srgbClr val="FF0000"/>
                </a:solidFill>
              </a:rPr>
              <a:t>    nanuk………-11°C</a:t>
            </a:r>
          </a:p>
          <a:p>
            <a:pPr lvl="4">
              <a:buNone/>
            </a:pPr>
            <a:r>
              <a:rPr lang="cs-CZ" sz="2300" dirty="0" smtClean="0">
                <a:solidFill>
                  <a:srgbClr val="FF0000"/>
                </a:solidFill>
              </a:rPr>
              <a:t>	 </a:t>
            </a:r>
            <a:r>
              <a:rPr lang="cs-CZ" sz="2300" u="sng" dirty="0" smtClean="0">
                <a:solidFill>
                  <a:srgbClr val="FF0000"/>
                </a:solidFill>
              </a:rPr>
              <a:t>rozdíl……… j</a:t>
            </a:r>
          </a:p>
          <a:p>
            <a:pPr lvl="2">
              <a:buNone/>
            </a:pPr>
            <a:r>
              <a:rPr lang="cs-CZ" sz="2300" dirty="0" smtClean="0">
                <a:solidFill>
                  <a:srgbClr val="FF0000"/>
                </a:solidFill>
              </a:rPr>
              <a:t>Řešení: j=70-(-11)</a:t>
            </a:r>
          </a:p>
          <a:p>
            <a:pPr lvl="4">
              <a:buNone/>
            </a:pPr>
            <a:r>
              <a:rPr lang="cs-CZ" sz="2300" dirty="0" smtClean="0">
                <a:solidFill>
                  <a:srgbClr val="FF0000"/>
                </a:solidFill>
              </a:rPr>
              <a:t>	     </a:t>
            </a:r>
            <a:r>
              <a:rPr lang="cs-CZ" sz="2300" u="sng" dirty="0" smtClean="0">
                <a:solidFill>
                  <a:srgbClr val="FF0000"/>
                </a:solidFill>
              </a:rPr>
              <a:t>j=81°C</a:t>
            </a:r>
            <a:r>
              <a:rPr lang="cs-CZ" sz="2300" dirty="0" smtClean="0">
                <a:solidFill>
                  <a:srgbClr val="FF0000"/>
                </a:solidFill>
              </a:rPr>
              <a:t>	</a:t>
            </a:r>
          </a:p>
          <a:p>
            <a:pPr lvl="2">
              <a:buNone/>
            </a:pPr>
            <a:r>
              <a:rPr lang="cs-CZ" sz="2300" dirty="0" smtClean="0">
                <a:solidFill>
                  <a:srgbClr val="FF0000"/>
                </a:solidFill>
              </a:rPr>
              <a:t>Odpověď: Rozdíl teplot je 81°C.</a:t>
            </a:r>
          </a:p>
          <a:p>
            <a:pPr lvl="1">
              <a:buFont typeface="Wingdings" pitchFamily="2" charset="2"/>
              <a:buChar char="Ø"/>
            </a:pPr>
            <a:endParaRPr lang="cs-CZ" dirty="0">
              <a:solidFill>
                <a:schemeClr val="accent4"/>
              </a:solidFill>
            </a:endParaRPr>
          </a:p>
        </p:txBody>
      </p:sp>
      <p:sp>
        <p:nvSpPr>
          <p:cNvPr id="5" name="Oválný popisek 4"/>
          <p:cNvSpPr/>
          <p:nvPr/>
        </p:nvSpPr>
        <p:spPr>
          <a:xfrm>
            <a:off x="4214810" y="2428868"/>
            <a:ext cx="3643338" cy="2286016"/>
          </a:xfrm>
          <a:prstGeom prst="wedgeEllipseCallout">
            <a:avLst>
              <a:gd name="adj1" fmla="val -10245"/>
              <a:gd name="adj2" fmla="val 68125"/>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smtClean="0">
                <a:solidFill>
                  <a:schemeClr val="bg1"/>
                </a:solidFill>
              </a:rPr>
              <a:t>Nezapomeň ani na jednu část!!!</a:t>
            </a:r>
          </a:p>
          <a:p>
            <a:pPr algn="ctr"/>
            <a:r>
              <a:rPr lang="cs-CZ" sz="2200" dirty="0" smtClean="0">
                <a:solidFill>
                  <a:schemeClr val="bg1"/>
                </a:solidFill>
              </a:rPr>
              <a:t>Které části mám na mysli?</a:t>
            </a:r>
          </a:p>
          <a:p>
            <a:pPr algn="ctr"/>
            <a:r>
              <a:rPr lang="cs-CZ" sz="2200" dirty="0" smtClean="0">
                <a:solidFill>
                  <a:schemeClr val="accent4"/>
                </a:solidFill>
              </a:rPr>
              <a:t>ZÁPIS, ŘEŠENÍ A ODPOVĚĎ</a:t>
            </a:r>
            <a:endParaRPr lang="cs-CZ" sz="2200" dirty="0">
              <a:solidFill>
                <a:schemeClr val="accent4"/>
              </a:solidFill>
            </a:endParaRPr>
          </a:p>
        </p:txBody>
      </p:sp>
      <p:sp>
        <p:nvSpPr>
          <p:cNvPr id="6" name="Obdélník 5"/>
          <p:cNvSpPr/>
          <p:nvPr/>
        </p:nvSpPr>
        <p:spPr>
          <a:xfrm>
            <a:off x="571472" y="5929330"/>
            <a:ext cx="7358082" cy="523220"/>
          </a:xfrm>
          <a:prstGeom prst="rect">
            <a:avLst/>
          </a:prstGeom>
          <a:solidFill>
            <a:schemeClr val="bg1"/>
          </a:solidFill>
        </p:spPr>
        <p:txBody>
          <a:bodyPr wrap="square" lIns="91440" tIns="45720" rIns="91440" bIns="45720">
            <a:spAutoFit/>
          </a:bodyPr>
          <a:lstStyle/>
          <a:p>
            <a:pPr algn="ctr"/>
            <a:r>
              <a:rPr lang="cs-CZ" sz="2800" b="1" cap="none" spc="0" dirty="0" smtClean="0">
                <a:ln w="24500" cmpd="dbl">
                  <a:solidFill>
                    <a:schemeClr val="accent2">
                      <a:shade val="85000"/>
                      <a:satMod val="155000"/>
                    </a:schemeClr>
                  </a:solidFill>
                  <a:prstDash val="solid"/>
                  <a:miter lim="800000"/>
                </a:ln>
                <a:solidFill>
                  <a:schemeClr val="tx2"/>
                </a:solidFill>
                <a:effectLst>
                  <a:outerShdw blurRad="38100" dist="38100" dir="7020000" algn="tl">
                    <a:srgbClr val="000000">
                      <a:alpha val="35000"/>
                    </a:srgbClr>
                  </a:outerShdw>
                </a:effectLst>
              </a:rPr>
              <a:t>Tak končíme, gratuluju bezchybným :-)</a:t>
            </a:r>
            <a:endParaRPr lang="cs-CZ" sz="2800" b="1" cap="none" spc="0" dirty="0">
              <a:ln w="24500" cmpd="dbl">
                <a:solidFill>
                  <a:schemeClr val="accent2">
                    <a:shade val="85000"/>
                    <a:satMod val="155000"/>
                  </a:schemeClr>
                </a:solidFill>
                <a:prstDash val="solid"/>
                <a:miter lim="800000"/>
              </a:ln>
              <a:solidFill>
                <a:schemeClr val="tx2"/>
              </a:solidFill>
              <a:effectLst>
                <a:outerShdw blurRad="38100" dist="38100" dir="7020000" algn="tl">
                  <a:srgbClr val="000000">
                    <a:alpha val="35000"/>
                  </a:srgbClr>
                </a:outerShdw>
              </a:effectLst>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amond(in)">
                                      <p:cBhvr>
                                        <p:cTn id="14" dur="2000"/>
                                        <p:tgtEl>
                                          <p:spTgt spid="3">
                                            <p:txEl>
                                              <p:pRg st="1" end="1"/>
                                            </p:txEl>
                                          </p:spTgt>
                                        </p:tgtEl>
                                      </p:cBhvr>
                                    </p:animEffect>
                                  </p:childTnLst>
                                </p:cTn>
                              </p:par>
                              <p:par>
                                <p:cTn id="15" presetID="8"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par>
                                <p:cTn id="18" presetID="8"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amond(in)">
                                      <p:cBhvr>
                                        <p:cTn id="20" dur="2000"/>
                                        <p:tgtEl>
                                          <p:spTgt spid="3">
                                            <p:txEl>
                                              <p:pRg st="3" end="3"/>
                                            </p:txEl>
                                          </p:spTgt>
                                        </p:tgtEl>
                                      </p:cBhvr>
                                    </p:animEffect>
                                  </p:childTnLst>
                                </p:cTn>
                              </p:par>
                              <p:par>
                                <p:cTn id="21" presetID="8" presetClass="entr" presetSubtype="16"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amond(in)">
                                      <p:cBhvr>
                                        <p:cTn id="23" dur="2000"/>
                                        <p:tgtEl>
                                          <p:spTgt spid="3">
                                            <p:txEl>
                                              <p:pRg st="4" end="4"/>
                                            </p:txEl>
                                          </p:spTgt>
                                        </p:tgtEl>
                                      </p:cBhvr>
                                    </p:animEffect>
                                  </p:childTnLst>
                                </p:cTn>
                              </p:par>
                              <p:par>
                                <p:cTn id="24" presetID="8" presetClass="entr" presetSubtype="16"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diamond(in)">
                                      <p:cBhvr>
                                        <p:cTn id="26" dur="2000"/>
                                        <p:tgtEl>
                                          <p:spTgt spid="3">
                                            <p:txEl>
                                              <p:pRg st="5" end="5"/>
                                            </p:txEl>
                                          </p:spTgt>
                                        </p:tgtEl>
                                      </p:cBhvr>
                                    </p:animEffect>
                                  </p:childTnLst>
                                </p:cTn>
                              </p:par>
                              <p:par>
                                <p:cTn id="27" presetID="8" presetClass="entr" presetSubtype="16"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diamond(in)">
                                      <p:cBhvr>
                                        <p:cTn id="29" dur="2000"/>
                                        <p:tgtEl>
                                          <p:spTgt spid="3">
                                            <p:txEl>
                                              <p:pRg st="6" end="6"/>
                                            </p:txEl>
                                          </p:spTgt>
                                        </p:tgtEl>
                                      </p:cBhvr>
                                    </p:animEffect>
                                  </p:childTnLst>
                                </p:cTn>
                              </p:par>
                              <p:par>
                                <p:cTn id="30" presetID="8" presetClass="entr" presetSubtype="16"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diamond(in)">
                                      <p:cBhvr>
                                        <p:cTn id="32" dur="2000"/>
                                        <p:tgtEl>
                                          <p:spTgt spid="3">
                                            <p:txEl>
                                              <p:pRg st="7" end="7"/>
                                            </p:txEl>
                                          </p:spTgt>
                                        </p:tgtEl>
                                      </p:cBhvr>
                                    </p:animEffect>
                                  </p:childTnLst>
                                </p:cTn>
                              </p:par>
                              <p:par>
                                <p:cTn id="33" presetID="8" presetClass="entr" presetSubtype="16"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diamond(in)">
                                      <p:cBhvr>
                                        <p:cTn id="35" dur="2000"/>
                                        <p:tgtEl>
                                          <p:spTgt spid="5"/>
                                        </p:tgtEl>
                                      </p:cBhvr>
                                    </p:animEffect>
                                  </p:childTnLst>
                                </p:cTn>
                              </p:par>
                            </p:childTnLst>
                          </p:cTn>
                        </p:par>
                        <p:par>
                          <p:cTn id="36" fill="hold">
                            <p:stCondLst>
                              <p:cond delay="4000"/>
                            </p:stCondLst>
                            <p:childTnLst>
                              <p:par>
                                <p:cTn id="37" presetID="8" presetClass="entr" presetSubtype="16" fill="hold" grpId="0" nodeType="after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diamond(in)">
                                      <p:cBhvr>
                                        <p:cTn id="3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608630"/>
          </a:xfrm>
        </p:spPr>
        <p:txBody>
          <a:bodyPr/>
          <a:lstStyle/>
          <a:p>
            <a:r>
              <a:rPr lang="cs-CZ" dirty="0" smtClean="0"/>
              <a:t>citace</a:t>
            </a:r>
            <a:endParaRPr lang="cs-CZ" dirty="0"/>
          </a:p>
        </p:txBody>
      </p:sp>
      <p:sp>
        <p:nvSpPr>
          <p:cNvPr id="3" name="Zástupný symbol pro obsah 2"/>
          <p:cNvSpPr>
            <a:spLocks noGrp="1"/>
          </p:cNvSpPr>
          <p:nvPr>
            <p:ph idx="1"/>
          </p:nvPr>
        </p:nvSpPr>
        <p:spPr>
          <a:xfrm>
            <a:off x="457200" y="1000108"/>
            <a:ext cx="7239000" cy="5455628"/>
          </a:xfrm>
        </p:spPr>
        <p:txBody>
          <a:bodyPr/>
          <a:lstStyle/>
          <a:p>
            <a:pPr>
              <a:buFont typeface="Wingdings" pitchFamily="2" charset="2"/>
              <a:buChar char="Ø"/>
            </a:pPr>
            <a:r>
              <a:rPr lang="cs-CZ" dirty="0" smtClean="0">
                <a:solidFill>
                  <a:schemeClr val="tx2"/>
                </a:solidFill>
              </a:rPr>
              <a:t>vlastní </a:t>
            </a:r>
            <a:r>
              <a:rPr lang="cs-CZ" smtClean="0">
                <a:solidFill>
                  <a:schemeClr val="tx2"/>
                </a:solidFill>
              </a:rPr>
              <a:t>autorské dílo</a:t>
            </a:r>
            <a:endParaRPr lang="cs-CZ" dirty="0">
              <a:solidFill>
                <a:schemeClr val="tx2"/>
              </a:solidFill>
            </a:endParaRPr>
          </a:p>
        </p:txBody>
      </p:sp>
    </p:spTree>
  </p:cSld>
  <p:clrMapOvr>
    <a:masterClrMapping/>
  </p:clrMapOvr>
  <p:transition>
    <p:diamond/>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230</TotalTime>
  <Words>1147</Words>
  <Application>Microsoft Office PowerPoint</Application>
  <PresentationFormat>Předvádění na obrazovce (4:3)</PresentationFormat>
  <Paragraphs>245</Paragraphs>
  <Slides>16</Slides>
  <Notes>16</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Bohatý</vt:lpstr>
      <vt:lpstr>Snímek 1</vt:lpstr>
      <vt:lpstr>Anotace</vt:lpstr>
      <vt:lpstr>Cvič s celými čísly</vt:lpstr>
      <vt:lpstr>Ověř si své vědomosti</vt:lpstr>
      <vt:lpstr>Ověř si své vědomosti</vt:lpstr>
      <vt:lpstr>Ověř si své vědomosti</vt:lpstr>
      <vt:lpstr>Ověř si své vědomosti</vt:lpstr>
      <vt:lpstr>Ověř si své vědomosti</vt:lpstr>
      <vt:lpstr>Ověř si své vědomosti</vt:lpstr>
      <vt:lpstr>Ověř si své vědomosti - řešení</vt:lpstr>
      <vt:lpstr>Ověř si své vědomosti - řešení</vt:lpstr>
      <vt:lpstr>Ověř si své vědomosti - řešení</vt:lpstr>
      <vt:lpstr>Ověř si své vědomosti - ŘEŠENÍ</vt:lpstr>
      <vt:lpstr>Ověř si své vědomosti - řešení</vt:lpstr>
      <vt:lpstr>Ověř si své vědomosti - řešení</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Cvič s celými čísly</dc:title>
  <dc:creator>Jana</dc:creator>
  <cp:lastModifiedBy>expert</cp:lastModifiedBy>
  <cp:revision>41</cp:revision>
  <dcterms:created xsi:type="dcterms:W3CDTF">2011-10-21T12:29:34Z</dcterms:created>
  <dcterms:modified xsi:type="dcterms:W3CDTF">2012-03-14T09:07:55Z</dcterms:modified>
</cp:coreProperties>
</file>