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69" r:id="rId2"/>
    <p:sldId id="270" r:id="rId3"/>
    <p:sldId id="256" r:id="rId4"/>
    <p:sldId id="271" r:id="rId5"/>
    <p:sldId id="257" r:id="rId6"/>
    <p:sldId id="258" r:id="rId7"/>
    <p:sldId id="272" r:id="rId8"/>
    <p:sldId id="273" r:id="rId9"/>
    <p:sldId id="259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VY_42_INOVACE_02_ČÍSLO A PROMĚNNÁ_25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 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>
              <a:solidFill>
                <a:schemeClr val="tx2"/>
              </a:solidFill>
            </a:rPr>
            <a:t>TÉMA</a:t>
          </a:r>
          <a:r>
            <a:rPr lang="cs-CZ" sz="2000" smtClean="0">
              <a:solidFill>
                <a:schemeClr val="tx2"/>
              </a:solidFill>
            </a:rPr>
            <a:t>: 9.B - </a:t>
          </a:r>
          <a:r>
            <a:rPr lang="cs-CZ" sz="2000" dirty="0" smtClean="0">
              <a:solidFill>
                <a:schemeClr val="tx2"/>
              </a:solidFill>
            </a:rPr>
            <a:t>Rovnice s neznámou ve jmenovateli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8463C1-2658-4EF0-8509-AA4C3B649E8F}" type="presOf" srcId="{D1D4F407-5343-4D3F-B5B9-D407B03CAEB4}" destId="{AED2198E-93D5-4001-81B4-73124B309672}" srcOrd="1" destOrd="0" presId="urn:microsoft.com/office/officeart/2005/8/layout/target3"/>
    <dgm:cxn modelId="{92DFEC93-4D54-4537-A325-CECB6A38883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935BAD-100F-4199-958C-2411145ADE1D}" type="presOf" srcId="{B651F6E3-6281-48DB-9319-2AEAFDAE7572}" destId="{619D679B-A015-4ECF-8348-D1034C574F40}" srcOrd="0" destOrd="0" presId="urn:microsoft.com/office/officeart/2005/8/layout/target3"/>
    <dgm:cxn modelId="{8BCA2108-8C13-4BE2-B570-B84A667ACDE0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7388FF-AF66-438C-8134-CF4FB7F59897}" type="presOf" srcId="{D8197B8C-B260-4A16-BDF4-0947B075E274}" destId="{25B08C86-7E15-44DC-BE7F-FFB55DD49D12}" srcOrd="0" destOrd="0" presId="urn:microsoft.com/office/officeart/2005/8/layout/target3"/>
    <dgm:cxn modelId="{4AADDAB9-44C3-4754-AF99-8356AA95D0F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9D6C102-6452-4C87-A7B7-A26903C0CCFB}" type="presOf" srcId="{4C35D32F-0EAB-4CD7-82EE-45574DC2A586}" destId="{890E4F0B-2866-4A3F-A3C7-2A14B1797930}" srcOrd="1" destOrd="0" presId="urn:microsoft.com/office/officeart/2005/8/layout/target3"/>
    <dgm:cxn modelId="{0A3E61EE-82DD-4917-A8AB-4966A8F16A3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64A5DD-C9C3-4D6D-B922-5F289F59DBAE}" type="presOf" srcId="{D8197B8C-B260-4A16-BDF4-0947B075E274}" destId="{5A5FFA88-C948-4069-8E93-59FA12366E83}" srcOrd="1" destOrd="0" presId="urn:microsoft.com/office/officeart/2005/8/layout/target3"/>
    <dgm:cxn modelId="{A457EEE0-0C83-4B8E-B1D8-BEC314FAE9CC}" type="presOf" srcId="{D1D4F407-5343-4D3F-B5B9-D407B03CAEB4}" destId="{D005CE8C-CC26-4C3E-AC11-E15060ECD759}" srcOrd="0" destOrd="0" presId="urn:microsoft.com/office/officeart/2005/8/layout/target3"/>
    <dgm:cxn modelId="{D3DFD3FC-5334-42B3-9EB7-B7C2B465F36D}" type="presOf" srcId="{D1B46980-6531-4606-95E6-44980827E919}" destId="{6140AFEC-043D-4C43-A2F9-D0F5331DF3A3}" srcOrd="0" destOrd="0" presId="urn:microsoft.com/office/officeart/2005/8/layout/target3"/>
    <dgm:cxn modelId="{E3CF7980-856D-4400-A2BB-9E3787B976EA}" type="presParOf" srcId="{333A1088-737F-45CB-B68E-254E46348037}" destId="{F5ABB229-8D3B-4694-996A-96F23CF14429}" srcOrd="0" destOrd="0" presId="urn:microsoft.com/office/officeart/2005/8/layout/target3"/>
    <dgm:cxn modelId="{74A6B0BC-3002-46C8-9E63-FE7DE8D7F5D1}" type="presParOf" srcId="{333A1088-737F-45CB-B68E-254E46348037}" destId="{F41139FD-01EE-4571-8B17-4FB00FC51163}" srcOrd="1" destOrd="0" presId="urn:microsoft.com/office/officeart/2005/8/layout/target3"/>
    <dgm:cxn modelId="{B9E21CE2-FBEA-4271-97E6-C1274C98C883}" type="presParOf" srcId="{333A1088-737F-45CB-B68E-254E46348037}" destId="{D005CE8C-CC26-4C3E-AC11-E15060ECD759}" srcOrd="2" destOrd="0" presId="urn:microsoft.com/office/officeart/2005/8/layout/target3"/>
    <dgm:cxn modelId="{EC2EB340-669B-4842-A104-492C415BF9AA}" type="presParOf" srcId="{333A1088-737F-45CB-B68E-254E46348037}" destId="{2C702D82-9B77-49B7-9568-BB8EB47C3372}" srcOrd="3" destOrd="0" presId="urn:microsoft.com/office/officeart/2005/8/layout/target3"/>
    <dgm:cxn modelId="{5008F476-24E0-487E-BF20-04D555E54B71}" type="presParOf" srcId="{333A1088-737F-45CB-B68E-254E46348037}" destId="{A52A0455-90FF-4808-ABD0-F02540D31D5A}" srcOrd="4" destOrd="0" presId="urn:microsoft.com/office/officeart/2005/8/layout/target3"/>
    <dgm:cxn modelId="{FF3E48E2-F5A3-492D-9300-1388499790FE}" type="presParOf" srcId="{333A1088-737F-45CB-B68E-254E46348037}" destId="{6140AFEC-043D-4C43-A2F9-D0F5331DF3A3}" srcOrd="5" destOrd="0" presId="urn:microsoft.com/office/officeart/2005/8/layout/target3"/>
    <dgm:cxn modelId="{CC94CE15-710D-4C15-969D-CF46BF2F18B8}" type="presParOf" srcId="{333A1088-737F-45CB-B68E-254E46348037}" destId="{9358AC05-5D7D-4327-9F80-1AD486AEA664}" srcOrd="6" destOrd="0" presId="urn:microsoft.com/office/officeart/2005/8/layout/target3"/>
    <dgm:cxn modelId="{3FC5CFF3-5FD3-4D83-A0AC-DBC678D7F8AF}" type="presParOf" srcId="{333A1088-737F-45CB-B68E-254E46348037}" destId="{313FC574-E1CD-4FB4-B054-0B805CE0447D}" srcOrd="7" destOrd="0" presId="urn:microsoft.com/office/officeart/2005/8/layout/target3"/>
    <dgm:cxn modelId="{4D93CA8F-1679-4FF4-9E5F-D09F3F5BDF90}" type="presParOf" srcId="{333A1088-737F-45CB-B68E-254E46348037}" destId="{619D679B-A015-4ECF-8348-D1034C574F40}" srcOrd="8" destOrd="0" presId="urn:microsoft.com/office/officeart/2005/8/layout/target3"/>
    <dgm:cxn modelId="{1164A346-54D1-46CC-A417-9C703D93F033}" type="presParOf" srcId="{333A1088-737F-45CB-B68E-254E46348037}" destId="{322283A8-4A27-4CDA-BAE3-F381106A9174}" srcOrd="9" destOrd="0" presId="urn:microsoft.com/office/officeart/2005/8/layout/target3"/>
    <dgm:cxn modelId="{4AE070B8-0A64-4322-9F33-6913A76EEE26}" type="presParOf" srcId="{333A1088-737F-45CB-B68E-254E46348037}" destId="{FFC9F71D-1B4F-4AD9-A4A6-86ADEFC8AF5C}" srcOrd="10" destOrd="0" presId="urn:microsoft.com/office/officeart/2005/8/layout/target3"/>
    <dgm:cxn modelId="{6D1B49E8-486D-4DE7-9960-9707314EFE43}" type="presParOf" srcId="{333A1088-737F-45CB-B68E-254E46348037}" destId="{25B08C86-7E15-44DC-BE7F-FFB55DD49D12}" srcOrd="11" destOrd="0" presId="urn:microsoft.com/office/officeart/2005/8/layout/target3"/>
    <dgm:cxn modelId="{21FE0D1A-E45F-48F6-B060-30D095DF726B}" type="presParOf" srcId="{333A1088-737F-45CB-B68E-254E46348037}" destId="{76644BE8-9D7C-4C09-B250-3D10AF48CBB7}" srcOrd="12" destOrd="0" presId="urn:microsoft.com/office/officeart/2005/8/layout/target3"/>
    <dgm:cxn modelId="{9E593FDC-4F6C-4F1D-89C8-8C70B09C53F2}" type="presParOf" srcId="{333A1088-737F-45CB-B68E-254E46348037}" destId="{EE85B701-7295-41C0-BA7A-34D3756A2AE6}" srcOrd="13" destOrd="0" presId="urn:microsoft.com/office/officeart/2005/8/layout/target3"/>
    <dgm:cxn modelId="{9619BC3C-C13D-4BE8-9157-536D320C35C0}" type="presParOf" srcId="{333A1088-737F-45CB-B68E-254E46348037}" destId="{8BEBB6EC-1DAA-4CAC-8A25-BC0FCBD5DBD5}" srcOrd="14" destOrd="0" presId="urn:microsoft.com/office/officeart/2005/8/layout/target3"/>
    <dgm:cxn modelId="{B1812C4C-4FA7-44C8-8C60-2F4040782543}" type="presParOf" srcId="{333A1088-737F-45CB-B68E-254E46348037}" destId="{AED2198E-93D5-4001-81B4-73124B309672}" srcOrd="15" destOrd="0" presId="urn:microsoft.com/office/officeart/2005/8/layout/target3"/>
    <dgm:cxn modelId="{DC9963BB-8375-476C-A2C6-7C12510D1931}" type="presParOf" srcId="{333A1088-737F-45CB-B68E-254E46348037}" destId="{2BE915AB-18AA-4053-B92C-3BFC9ED204BB}" srcOrd="16" destOrd="0" presId="urn:microsoft.com/office/officeart/2005/8/layout/target3"/>
    <dgm:cxn modelId="{E9C87851-1664-4803-8A83-5E1453F9060B}" type="presParOf" srcId="{333A1088-737F-45CB-B68E-254E46348037}" destId="{6BB5E863-4638-4E1D-BFDE-399D028AC4ED}" srcOrd="17" destOrd="0" presId="urn:microsoft.com/office/officeart/2005/8/layout/target3"/>
    <dgm:cxn modelId="{0BCD9523-7ED3-4DFA-9DA4-AA4A842FEFC3}" type="presParOf" srcId="{333A1088-737F-45CB-B68E-254E46348037}" destId="{5A5FFA88-C948-4069-8E93-59FA12366E83}" srcOrd="18" destOrd="0" presId="urn:microsoft.com/office/officeart/2005/8/layout/target3"/>
    <dgm:cxn modelId="{1BF707EF-242C-4872-A2B1-206334DE2C8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 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</a:t>
          </a:r>
          <a:r>
            <a:rPr lang="cs-CZ" sz="2000" kern="1200" baseline="0" dirty="0" smtClean="0">
              <a:solidFill>
                <a:schemeClr val="tx2"/>
              </a:solidFill>
            </a:rPr>
            <a:t>VY_42_INOVACE_02_M_24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TÉMA: </a:t>
          </a:r>
          <a:r>
            <a:rPr lang="cs-CZ" sz="2000" kern="1200" dirty="0" smtClean="0">
              <a:solidFill>
                <a:schemeClr val="tx2"/>
              </a:solidFill>
            </a:rPr>
            <a:t>Cvič s celými čísly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ED484E-076E-402F-8186-0BB5139BF66D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C0B56A-6FDB-41C5-A152-9A76C81C0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924B5-4397-4AC3-BDC8-B50D30A0724E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37B20-40A6-426D-8523-6D2DAAC8C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amond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9416"/>
            <a:ext cx="7786742" cy="4846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výuku nového celku – rovnice s neznámou ve jmenovateli, obsahuje výklad, řešené příklady a příklady na procvičení.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Materiál je vhodný pro žáky 9. tříd. 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Rovnice s neznámou ve jmenovateli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Pro 9. ročník ZŠ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Úvod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929618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rovnice s neznámou ve jmenovateli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vyjadřují rovnost 2 výrazů (levé a pravé strany rovnice)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proměnným a, b, x, z atd. říkáme </a:t>
            </a:r>
            <a:r>
              <a:rPr lang="cs-CZ" sz="2400" b="1" dirty="0" smtClean="0">
                <a:solidFill>
                  <a:schemeClr val="accent4"/>
                </a:solidFill>
              </a:rPr>
              <a:t>neznámé</a:t>
            </a:r>
          </a:p>
          <a:p>
            <a:pPr lvl="1">
              <a:buNone/>
            </a:pPr>
            <a:endParaRPr lang="cs-CZ" sz="2200" b="1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práce s rovnicemi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určujeme u nich, za jakých podmínek mají smysl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provádíme na nich ekvivalentní úpravy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dostáváme výsledky = kořeny rovnice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svůj výpočet ověřujeme zkouškou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/>
          <a:lstStyle/>
          <a:p>
            <a:r>
              <a:rPr lang="cs-CZ" dirty="0" smtClean="0"/>
              <a:t>Úvod - výklad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7929618" cy="524131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Př.: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určíme podmínky, za kterých můžeme řešit rovnici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rovnice má dva různé jmenovatele —&gt; dvě podmínky</a:t>
            </a: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odstraníme zlomky 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tx2"/>
                </a:solidFill>
              </a:rPr>
              <a:t> </a:t>
            </a:r>
            <a:r>
              <a:rPr lang="cs-CZ" sz="2100" dirty="0" smtClean="0">
                <a:solidFill>
                  <a:schemeClr val="accent4"/>
                </a:solidFill>
              </a:rPr>
              <a:t>vynásobíme rovnici společným násobkem obou jmenovatelů</a:t>
            </a: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</a:t>
            </a:r>
          </a:p>
          <a:p>
            <a:pPr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upravíme rovnici </a:t>
            </a:r>
          </a:p>
          <a:p>
            <a:pPr lvl="1">
              <a:buNone/>
            </a:pPr>
            <a:r>
              <a:rPr lang="cs-CZ" sz="2100" dirty="0" smtClean="0">
                <a:solidFill>
                  <a:schemeClr val="tx2"/>
                </a:solidFill>
              </a:rPr>
              <a:t> </a:t>
            </a:r>
          </a:p>
          <a:p>
            <a:pPr lvl="1">
              <a:buNone/>
            </a:pPr>
            <a:r>
              <a:rPr lang="cs-CZ" sz="2100" dirty="0" smtClean="0">
                <a:solidFill>
                  <a:schemeClr val="tx2"/>
                </a:solidFill>
              </a:rPr>
              <a:t> </a:t>
            </a:r>
          </a:p>
          <a:p>
            <a:pPr lvl="1">
              <a:buNone/>
            </a:pPr>
            <a:r>
              <a:rPr lang="cs-CZ" sz="2100" dirty="0" smtClean="0">
                <a:solidFill>
                  <a:schemeClr val="tx2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tx2"/>
              </a:solidFill>
            </a:endParaRPr>
          </a:p>
          <a:p>
            <a:pPr lvl="1">
              <a:buNone/>
            </a:pPr>
            <a:r>
              <a:rPr lang="cs-CZ" sz="2100" dirty="0" smtClean="0">
                <a:solidFill>
                  <a:schemeClr val="tx2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tx2"/>
              </a:solidFill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9" name="Picture 9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1000108"/>
            <a:ext cx="1150837" cy="857256"/>
          </a:xfrm>
          <a:prstGeom prst="rect">
            <a:avLst/>
          </a:prstGeom>
          <a:noFill/>
        </p:spPr>
      </p:pic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11" name="Picture 1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2428868"/>
            <a:ext cx="2213058" cy="571504"/>
          </a:xfrm>
          <a:prstGeom prst="rect">
            <a:avLst/>
          </a:prstGeom>
          <a:noFill/>
        </p:spPr>
      </p:pic>
      <p:sp>
        <p:nvSpPr>
          <p:cNvPr id="2561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13" name="Picture 1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3500438"/>
            <a:ext cx="2389748" cy="785818"/>
          </a:xfrm>
          <a:prstGeom prst="rect">
            <a:avLst/>
          </a:prstGeom>
          <a:noFill/>
        </p:spPr>
      </p:pic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15" name="Picture 1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5072074"/>
            <a:ext cx="1500198" cy="528754"/>
          </a:xfrm>
          <a:prstGeom prst="rect">
            <a:avLst/>
          </a:prstGeom>
          <a:noFill/>
        </p:spPr>
      </p:pic>
      <p:sp>
        <p:nvSpPr>
          <p:cNvPr id="2561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17" name="Picture 1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1472" y="4643446"/>
            <a:ext cx="1928826" cy="552773"/>
          </a:xfrm>
          <a:prstGeom prst="rect">
            <a:avLst/>
          </a:prstGeom>
          <a:noFill/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5357826"/>
            <a:ext cx="2580470" cy="607858"/>
          </a:xfrm>
          <a:prstGeom prst="rect">
            <a:avLst/>
          </a:prstGeom>
          <a:noFill/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85852" y="5715016"/>
            <a:ext cx="1833068" cy="642942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7" name="Picture 7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85852" y="6072206"/>
            <a:ext cx="1108008" cy="642918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25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25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"/>
                            </p:stCondLst>
                            <p:childTnLst>
                              <p:par>
                                <p:cTn id="7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25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6000"/>
                            </p:stCondLst>
                            <p:childTnLst>
                              <p:par>
                                <p:cTn id="7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8000"/>
                            </p:stCondLst>
                            <p:childTnLst>
                              <p:par>
                                <p:cTn id="7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20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/>
          <a:lstStyle/>
          <a:p>
            <a:r>
              <a:rPr lang="cs-CZ" dirty="0" smtClean="0"/>
              <a:t>Úvod - výklad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14422"/>
            <a:ext cx="7410480" cy="54292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srovnáme výsledek (kořen rovnice) s podmínkami</a:t>
            </a:r>
          </a:p>
          <a:p>
            <a:pPr lvl="1">
              <a:buNone/>
            </a:pPr>
            <a:r>
              <a:rPr lang="cs-CZ" sz="2100" dirty="0" smtClean="0">
                <a:solidFill>
                  <a:schemeClr val="tx2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tx2"/>
                </a:solidFill>
              </a:rPr>
              <a:t> </a:t>
            </a:r>
            <a:r>
              <a:rPr lang="cs-CZ" sz="2100" dirty="0" smtClean="0">
                <a:solidFill>
                  <a:schemeClr val="accent4"/>
                </a:solidFill>
              </a:rPr>
              <a:t>výsledek není roven podmínkám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našli jsme řešení rovnice</a:t>
            </a: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provedeme zkoušku 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dosadíme výsledek (kořen rovnice) do zadání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počítáme levou a pravou stranu zvlášť</a:t>
            </a: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                           </a:t>
            </a: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1714488"/>
            <a:ext cx="2760127" cy="571480"/>
          </a:xfrm>
          <a:prstGeom prst="rect">
            <a:avLst/>
          </a:prstGeom>
          <a:noFill/>
        </p:spPr>
      </p:pic>
      <p:cxnSp>
        <p:nvCxnSpPr>
          <p:cNvPr id="23555" name="AutoShape 3"/>
          <p:cNvCxnSpPr>
            <a:cxnSpLocks noChangeShapeType="1"/>
          </p:cNvCxnSpPr>
          <p:nvPr/>
        </p:nvCxnSpPr>
        <p:spPr bwMode="auto">
          <a:xfrm>
            <a:off x="5014917" y="2190738"/>
            <a:ext cx="200025" cy="219075"/>
          </a:xfrm>
          <a:prstGeom prst="straightConnector1">
            <a:avLst/>
          </a:prstGeom>
          <a:noFill/>
          <a:ln w="31750">
            <a:solidFill>
              <a:srgbClr val="7030A0"/>
            </a:solidFill>
            <a:round/>
            <a:headEnd/>
            <a:tailEnd/>
          </a:ln>
        </p:spPr>
      </p:cxnSp>
      <p:cxnSp>
        <p:nvCxnSpPr>
          <p:cNvPr id="23556" name="AutoShape 4"/>
          <p:cNvCxnSpPr>
            <a:cxnSpLocks noChangeShapeType="1"/>
          </p:cNvCxnSpPr>
          <p:nvPr/>
        </p:nvCxnSpPr>
        <p:spPr bwMode="auto">
          <a:xfrm flipV="1">
            <a:off x="5214942" y="1714488"/>
            <a:ext cx="381000" cy="695325"/>
          </a:xfrm>
          <a:prstGeom prst="straightConnector1">
            <a:avLst/>
          </a:prstGeom>
          <a:noFill/>
          <a:ln w="31750">
            <a:solidFill>
              <a:srgbClr val="7030A0"/>
            </a:solidFill>
            <a:round/>
            <a:headEnd/>
            <a:tailEnd/>
          </a:ln>
        </p:spPr>
      </p:cxn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4357694"/>
            <a:ext cx="1030468" cy="928694"/>
          </a:xfrm>
          <a:prstGeom prst="rect">
            <a:avLst/>
          </a:prstGeom>
          <a:noFill/>
        </p:spPr>
      </p:pic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59" name="Picture 7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5143512"/>
            <a:ext cx="998147" cy="857232"/>
          </a:xfrm>
          <a:prstGeom prst="rect">
            <a:avLst/>
          </a:prstGeom>
          <a:noFill/>
        </p:spPr>
      </p:pic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61" name="Picture 9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74" y="4357694"/>
            <a:ext cx="1444377" cy="857232"/>
          </a:xfrm>
          <a:prstGeom prst="rect">
            <a:avLst/>
          </a:prstGeom>
          <a:noFill/>
        </p:spPr>
      </p:pic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63" name="Picture 11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74" y="5143512"/>
            <a:ext cx="1000100" cy="901325"/>
          </a:xfrm>
          <a:prstGeom prst="rect">
            <a:avLst/>
          </a:prstGeom>
          <a:noFill/>
        </p:spPr>
      </p:pic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65" name="Picture 13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74" y="6000768"/>
            <a:ext cx="998147" cy="857232"/>
          </a:xfrm>
          <a:prstGeom prst="rect">
            <a:avLst/>
          </a:prstGeom>
          <a:noFill/>
        </p:spPr>
      </p:pic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67" name="Picture 15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29190" y="4572008"/>
            <a:ext cx="881546" cy="714356"/>
          </a:xfrm>
          <a:prstGeom prst="rect">
            <a:avLst/>
          </a:prstGeom>
          <a:noFill/>
        </p:spPr>
      </p:pic>
      <p:cxnSp>
        <p:nvCxnSpPr>
          <p:cNvPr id="25" name="AutoShape 3"/>
          <p:cNvCxnSpPr>
            <a:cxnSpLocks noChangeShapeType="1"/>
          </p:cNvCxnSpPr>
          <p:nvPr/>
        </p:nvCxnSpPr>
        <p:spPr bwMode="auto">
          <a:xfrm>
            <a:off x="5943611" y="4833944"/>
            <a:ext cx="200025" cy="219075"/>
          </a:xfrm>
          <a:prstGeom prst="straightConnector1">
            <a:avLst/>
          </a:prstGeom>
          <a:noFill/>
          <a:ln w="31750">
            <a:solidFill>
              <a:srgbClr val="7030A0"/>
            </a:solidFill>
            <a:round/>
            <a:headEnd/>
            <a:tailEnd/>
          </a:ln>
        </p:spPr>
      </p:cxnSp>
      <p:cxnSp>
        <p:nvCxnSpPr>
          <p:cNvPr id="26" name="AutoShape 4"/>
          <p:cNvCxnSpPr>
            <a:cxnSpLocks noChangeShapeType="1"/>
          </p:cNvCxnSpPr>
          <p:nvPr/>
        </p:nvCxnSpPr>
        <p:spPr bwMode="auto">
          <a:xfrm flipV="1">
            <a:off x="6143636" y="4357694"/>
            <a:ext cx="381000" cy="695325"/>
          </a:xfrm>
          <a:prstGeom prst="straightConnector1">
            <a:avLst/>
          </a:prstGeom>
          <a:noFill/>
          <a:ln w="31750">
            <a:solidFill>
              <a:srgbClr val="7030A0"/>
            </a:solidFill>
            <a:round/>
            <a:headEnd/>
            <a:tailEnd/>
          </a:ln>
        </p:spPr>
      </p:cxn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"/>
                            </p:stCondLst>
                            <p:childTnLst>
                              <p:par>
                                <p:cTn id="6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zkušební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7929618" cy="524131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Př.: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urči podmínky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kolik jich bude?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vypiš je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odstraň zlomky 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tx2"/>
                </a:solidFill>
              </a:rPr>
              <a:t> </a:t>
            </a:r>
            <a:r>
              <a:rPr lang="cs-CZ" sz="2100" dirty="0" smtClean="0">
                <a:solidFill>
                  <a:schemeClr val="accent4"/>
                </a:solidFill>
              </a:rPr>
              <a:t>čím musíš násobit celou rovnici?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vynásob</a:t>
            </a:r>
            <a:endParaRPr lang="cs-CZ" sz="2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uprav rovnici 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použij ekvivalentní operace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srovnej výsledek (kořen rovnice) s podmínkami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pokud je výsledek jiný, pokračuj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proveď zkoušku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levá a pravá strana zvlášť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tx2"/>
              </a:solidFill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9153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1071546"/>
            <a:ext cx="1485474" cy="785794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49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8000"/>
                            </p:stCondLst>
                            <p:childTnLst>
                              <p:par>
                                <p:cTn id="4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0"/>
                            </p:stCondLst>
                            <p:childTnLst>
                              <p:par>
                                <p:cTn id="4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2000"/>
                            </p:stCondLst>
                            <p:childTnLst>
                              <p:par>
                                <p:cTn id="5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4000"/>
                            </p:stCondLst>
                            <p:childTnLst>
                              <p:par>
                                <p:cTn id="5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6000"/>
                            </p:stCondLst>
                            <p:childTnLst>
                              <p:par>
                                <p:cTn id="6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8000"/>
                            </p:stCondLst>
                            <p:childTnLst>
                              <p:par>
                                <p:cTn id="6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zkušební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7929618" cy="52413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Př.: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Zk</a:t>
            </a:r>
            <a:r>
              <a:rPr lang="cs-CZ" dirty="0" smtClean="0">
                <a:solidFill>
                  <a:srgbClr val="FF0000"/>
                </a:solidFill>
              </a:rPr>
              <a:t>: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4"/>
                </a:solidFill>
              </a:rPr>
              <a:t> </a:t>
            </a:r>
          </a:p>
          <a:p>
            <a:pPr lvl="1">
              <a:buNone/>
            </a:pPr>
            <a:endParaRPr lang="cs-CZ" sz="2100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tx2"/>
              </a:solidFill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9153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1538" y="1071546"/>
            <a:ext cx="1485474" cy="785794"/>
          </a:xfrm>
          <a:prstGeom prst="rect">
            <a:avLst/>
          </a:prstGeom>
          <a:noFill/>
        </p:spPr>
      </p:pic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0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43306" y="1214422"/>
            <a:ext cx="2038187" cy="642918"/>
          </a:xfrm>
          <a:prstGeom prst="rect">
            <a:avLst/>
          </a:prstGeom>
          <a:noFill/>
        </p:spPr>
      </p:pic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03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1538" y="1714488"/>
            <a:ext cx="3444682" cy="785818"/>
          </a:xfrm>
          <a:prstGeom prst="rect">
            <a:avLst/>
          </a:prstGeom>
          <a:noFill/>
        </p:spPr>
      </p:pic>
      <p:sp>
        <p:nvSpPr>
          <p:cNvPr id="51205" name="Rectangle 5"/>
          <p:cNvSpPr>
            <a:spLocks noChangeArrowheads="1"/>
          </p:cNvSpPr>
          <p:nvPr/>
        </p:nvSpPr>
        <p:spPr bwMode="auto">
          <a:xfrm>
            <a:off x="0" y="1152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07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06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4282" y="2571744"/>
            <a:ext cx="3357587" cy="692134"/>
          </a:xfrm>
          <a:prstGeom prst="rect">
            <a:avLst/>
          </a:prstGeom>
          <a:noFill/>
        </p:spPr>
      </p:pic>
      <p:sp>
        <p:nvSpPr>
          <p:cNvPr id="51208" name="Rectangle 8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10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09" name="Picture 9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2910" y="3071810"/>
            <a:ext cx="2500330" cy="691268"/>
          </a:xfrm>
          <a:prstGeom prst="rect">
            <a:avLst/>
          </a:prstGeom>
          <a:noFill/>
        </p:spPr>
      </p:pic>
      <p:sp>
        <p:nvSpPr>
          <p:cNvPr id="51211" name="Rectangle 11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13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2" name="Picture 12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4348" y="3714752"/>
            <a:ext cx="3071835" cy="650343"/>
          </a:xfrm>
          <a:prstGeom prst="rect">
            <a:avLst/>
          </a:prstGeom>
          <a:noFill/>
        </p:spPr>
      </p:pic>
      <p:sp>
        <p:nvSpPr>
          <p:cNvPr id="51214" name="Rectangle 14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16" name="Rectangle 1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5" name="Picture 15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28728" y="4143380"/>
            <a:ext cx="2143139" cy="714380"/>
          </a:xfrm>
          <a:prstGeom prst="rect">
            <a:avLst/>
          </a:prstGeom>
          <a:noFill/>
        </p:spPr>
      </p:pic>
      <p:sp>
        <p:nvSpPr>
          <p:cNvPr id="51217" name="Rectangle 17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19" name="Rectangle 1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8" name="Picture 18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14414" y="4572008"/>
            <a:ext cx="1071570" cy="719483"/>
          </a:xfrm>
          <a:prstGeom prst="rect">
            <a:avLst/>
          </a:prstGeom>
          <a:noFill/>
        </p:spPr>
      </p:pic>
      <p:sp>
        <p:nvSpPr>
          <p:cNvPr id="51220" name="Rectangle 20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22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1" name="Picture 21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5190778"/>
            <a:ext cx="1297489" cy="838201"/>
          </a:xfrm>
          <a:prstGeom prst="rect">
            <a:avLst/>
          </a:prstGeom>
          <a:noFill/>
        </p:spPr>
      </p:pic>
      <p:sp>
        <p:nvSpPr>
          <p:cNvPr id="51224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3" name="Picture 23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00364" y="5190778"/>
            <a:ext cx="833770" cy="857256"/>
          </a:xfrm>
          <a:prstGeom prst="rect">
            <a:avLst/>
          </a:prstGeom>
          <a:noFill/>
        </p:spPr>
      </p:pic>
      <p:sp>
        <p:nvSpPr>
          <p:cNvPr id="51226" name="Rectangle 2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5" name="Picture 25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4810" y="5119341"/>
            <a:ext cx="725145" cy="928694"/>
          </a:xfrm>
          <a:prstGeom prst="rect">
            <a:avLst/>
          </a:prstGeom>
          <a:noFill/>
        </p:spPr>
      </p:pic>
      <p:sp>
        <p:nvSpPr>
          <p:cNvPr id="51227" name="Rectangle 27"/>
          <p:cNvSpPr>
            <a:spLocks noChangeArrowheads="1"/>
          </p:cNvSpPr>
          <p:nvPr/>
        </p:nvSpPr>
        <p:spPr bwMode="auto">
          <a:xfrm>
            <a:off x="0" y="11525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29" name="Rectangle 2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8" name="Picture 28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6000768"/>
            <a:ext cx="1326948" cy="857232"/>
          </a:xfrm>
          <a:prstGeom prst="rect">
            <a:avLst/>
          </a:prstGeom>
          <a:noFill/>
        </p:spPr>
      </p:pic>
      <p:sp>
        <p:nvSpPr>
          <p:cNvPr id="51231" name="Rectangle 3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30" name="Picture 30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7488" y="5976596"/>
            <a:ext cx="857256" cy="881404"/>
          </a:xfrm>
          <a:prstGeom prst="rect">
            <a:avLst/>
          </a:prstGeom>
          <a:noFill/>
        </p:spPr>
      </p:pic>
      <p:sp>
        <p:nvSpPr>
          <p:cNvPr id="51233" name="Rectangle 3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32" name="Picture 32"/>
          <p:cNvPicPr>
            <a:picLocks noChangeAspect="1" noChangeArrowheads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4810" y="5833720"/>
            <a:ext cx="785818" cy="989047"/>
          </a:xfrm>
          <a:prstGeom prst="rect">
            <a:avLst/>
          </a:prstGeom>
          <a:noFill/>
        </p:spPr>
      </p:pic>
      <p:sp>
        <p:nvSpPr>
          <p:cNvPr id="51234" name="Rectangle 34"/>
          <p:cNvSpPr>
            <a:spLocks noChangeArrowheads="1"/>
          </p:cNvSpPr>
          <p:nvPr/>
        </p:nvSpPr>
        <p:spPr bwMode="auto">
          <a:xfrm>
            <a:off x="0" y="11525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36" name="Rectangle 3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35" name="Picture 35"/>
          <p:cNvPicPr>
            <a:picLocks noChangeAspect="1" noChangeArrowheads="1"/>
          </p:cNvPicPr>
          <p:nvPr/>
        </p:nvPicPr>
        <p:blipFill>
          <a:blip r:embed="rId1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57884" y="5643578"/>
            <a:ext cx="1003172" cy="785818"/>
          </a:xfrm>
          <a:prstGeom prst="rect">
            <a:avLst/>
          </a:prstGeom>
          <a:noFill/>
        </p:spPr>
      </p:pic>
      <p:sp>
        <p:nvSpPr>
          <p:cNvPr id="51237" name="Rectangle 37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49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51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51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1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51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51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51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51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51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51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51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51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51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51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/>
          <a:lstStyle/>
          <a:p>
            <a:r>
              <a:rPr lang="cs-CZ" dirty="0" smtClean="0"/>
              <a:t>příklady k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7786742" cy="54292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Vypočítej dané rovnice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1538" y="2000240"/>
            <a:ext cx="1000131" cy="1028304"/>
          </a:xfrm>
          <a:prstGeom prst="rect">
            <a:avLst/>
          </a:prstGeom>
          <a:noFill/>
        </p:spPr>
      </p:pic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4876" y="2000240"/>
            <a:ext cx="1602951" cy="928694"/>
          </a:xfrm>
          <a:prstGeom prst="rect">
            <a:avLst/>
          </a:prstGeom>
          <a:noFill/>
        </p:spPr>
      </p:pic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4348" y="4572008"/>
            <a:ext cx="1806501" cy="928694"/>
          </a:xfrm>
          <a:prstGeom prst="rect">
            <a:avLst/>
          </a:prstGeom>
          <a:noFill/>
        </p:spPr>
      </p:pic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00562" y="4429132"/>
            <a:ext cx="2421169" cy="857256"/>
          </a:xfrm>
          <a:prstGeom prst="rect">
            <a:avLst/>
          </a:prstGeom>
          <a:noFill/>
        </p:spPr>
      </p:pic>
      <p:sp>
        <p:nvSpPr>
          <p:cNvPr id="2151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13" name="Picture 9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4348" y="3000372"/>
            <a:ext cx="1945546" cy="714380"/>
          </a:xfrm>
          <a:prstGeom prst="rect">
            <a:avLst/>
          </a:prstGeom>
          <a:noFill/>
        </p:spPr>
      </p:pic>
      <p:sp>
        <p:nvSpPr>
          <p:cNvPr id="2151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15" name="Picture 1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00496" y="2857496"/>
            <a:ext cx="3333121" cy="928694"/>
          </a:xfrm>
          <a:prstGeom prst="rect">
            <a:avLst/>
          </a:prstGeom>
          <a:noFill/>
        </p:spPr>
      </p:pic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17" name="Picture 13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2910" y="5500702"/>
            <a:ext cx="2143140" cy="746130"/>
          </a:xfrm>
          <a:prstGeom prst="rect">
            <a:avLst/>
          </a:prstGeom>
          <a:noFill/>
        </p:spPr>
      </p:pic>
      <p:sp>
        <p:nvSpPr>
          <p:cNvPr id="21520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19" name="Picture 15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6314" y="5286388"/>
            <a:ext cx="2137268" cy="1000132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7239000" cy="545562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vlastní </a:t>
            </a:r>
            <a:r>
              <a:rPr lang="cs-CZ" smtClean="0">
                <a:solidFill>
                  <a:schemeClr val="tx2"/>
                </a:solidFill>
              </a:rPr>
              <a:t>autorské dílo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382</TotalTime>
  <Words>301</Words>
  <Application>Microsoft Office PowerPoint</Application>
  <PresentationFormat>Předvádění na obrazovce (4:3)</PresentationFormat>
  <Paragraphs>101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Anotace</vt:lpstr>
      <vt:lpstr>Rovnice s neznámou ve jmenovateli</vt:lpstr>
      <vt:lpstr>Úvod </vt:lpstr>
      <vt:lpstr>Úvod - výklad</vt:lpstr>
      <vt:lpstr>Úvod - výklad</vt:lpstr>
      <vt:lpstr>zkušební příklad</vt:lpstr>
      <vt:lpstr>zkušební příklad</vt:lpstr>
      <vt:lpstr>příklady k procvičení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Rovnice s neznámou ve jmenovateli</dc:title>
  <dc:creator>Jana Pulcová</dc:creator>
  <cp:lastModifiedBy>ZŠ Uh.Ostroh</cp:lastModifiedBy>
  <cp:revision>67</cp:revision>
  <dcterms:created xsi:type="dcterms:W3CDTF">2011-10-21T12:29:34Z</dcterms:created>
  <dcterms:modified xsi:type="dcterms:W3CDTF">2011-12-19T09:41:33Z</dcterms:modified>
</cp:coreProperties>
</file>