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9" r:id="rId2"/>
    <p:sldId id="270" r:id="rId3"/>
    <p:sldId id="256" r:id="rId4"/>
    <p:sldId id="271" r:id="rId5"/>
    <p:sldId id="257" r:id="rId6"/>
    <p:sldId id="258" r:id="rId7"/>
    <p:sldId id="272" r:id="rId8"/>
    <p:sldId id="259" r:id="rId9"/>
    <p:sldId id="27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3" autoAdjust="0"/>
    <p:restoredTop sz="94653" autoAdjust="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5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86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plotArea>
      <c:layout>
        <c:manualLayout>
          <c:layoutTarget val="inner"/>
          <c:xMode val="edge"/>
          <c:yMode val="edge"/>
          <c:x val="0.30837800179607094"/>
          <c:y val="0.12537375066491213"/>
          <c:w val="0.52141656431785721"/>
          <c:h val="0.9019503940583483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explosion val="17"/>
          <c:dPt>
            <c:idx val="0"/>
            <c:spPr>
              <a:solidFill>
                <a:schemeClr val="tx2"/>
              </a:solidFill>
            </c:spPr>
          </c:dPt>
          <c:dPt>
            <c:idx val="1"/>
            <c:spPr>
              <a:solidFill>
                <a:schemeClr val="tx2"/>
              </a:solidFill>
            </c:spPr>
          </c:dPt>
          <c:dPt>
            <c:idx val="2"/>
            <c:spPr>
              <a:solidFill>
                <a:schemeClr val="tx2"/>
              </a:solidFill>
            </c:spPr>
          </c:dPt>
          <c:dPt>
            <c:idx val="3"/>
            <c:spPr>
              <a:solidFill>
                <a:schemeClr val="tx2"/>
              </a:solidFill>
            </c:spPr>
          </c:dPt>
          <c:dPt>
            <c:idx val="4"/>
            <c:spPr>
              <a:solidFill>
                <a:schemeClr val="tx2"/>
              </a:solidFill>
            </c:spPr>
          </c:dPt>
          <c:dPt>
            <c:idx val="5"/>
            <c:spPr>
              <a:solidFill>
                <a:schemeClr val="tx2"/>
              </a:solidFill>
            </c:spPr>
          </c:dPt>
          <c:dPt>
            <c:idx val="6"/>
            <c:spPr>
              <a:solidFill>
                <a:schemeClr val="tx2"/>
              </a:solidFill>
            </c:spPr>
          </c:dPt>
          <c:dPt>
            <c:idx val="7"/>
            <c:spPr>
              <a:solidFill>
                <a:schemeClr val="tx2"/>
              </a:solidFill>
            </c:spPr>
          </c:dPt>
          <c:dPt>
            <c:idx val="8"/>
            <c:spPr>
              <a:solidFill>
                <a:schemeClr val="accent4"/>
              </a:solidFill>
            </c:spPr>
          </c:dPt>
          <c:dPt>
            <c:idx val="10"/>
            <c:spPr>
              <a:solidFill>
                <a:schemeClr val="accent4"/>
              </a:solidFill>
            </c:spPr>
          </c:dPt>
          <c:dPt>
            <c:idx val="11"/>
            <c:spPr>
              <a:solidFill>
                <a:schemeClr val="accent4"/>
              </a:solidFill>
            </c:spPr>
          </c:dPt>
          <c:dPt>
            <c:idx val="12"/>
            <c:spPr>
              <a:solidFill>
                <a:schemeClr val="accent4"/>
              </a:solidFill>
            </c:spPr>
          </c:dPt>
          <c:dPt>
            <c:idx val="13"/>
            <c:spPr>
              <a:solidFill>
                <a:schemeClr val="accent4"/>
              </a:solidFill>
            </c:spPr>
          </c:dPt>
          <c:dPt>
            <c:idx val="14"/>
            <c:spPr>
              <a:solidFill>
                <a:schemeClr val="accent4"/>
              </a:solidFill>
            </c:spPr>
          </c:dPt>
          <c:dPt>
            <c:idx val="15"/>
            <c:spPr>
              <a:solidFill>
                <a:schemeClr val="tx2"/>
              </a:solidFill>
            </c:spPr>
          </c:dPt>
          <c:cat>
            <c:numRef>
              <c:f>List1!$A$2:$A$17</c:f>
              <c:numCache>
                <c:formatCode>General</c:formatCode>
                <c:ptCount val="16"/>
              </c:numCache>
            </c:numRef>
          </c:cat>
          <c:val>
            <c:numRef>
              <c:f>List1!$B$2:$B$17</c:f>
              <c:numCache>
                <c:formatCode>General</c:formatCode>
                <c:ptCount val="1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cs-CZ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4.2767176993913199E-2"/>
          <c:y val="7.1204024099214683E-2"/>
          <c:w val="0.94465424153728883"/>
          <c:h val="0.90785361587160451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explosion val="25"/>
          <c:dPt>
            <c:idx val="0"/>
            <c:spPr>
              <a:solidFill>
                <a:schemeClr val="tx2"/>
              </a:solidFill>
            </c:spPr>
          </c:dPt>
          <c:dPt>
            <c:idx val="1"/>
            <c:spPr>
              <a:solidFill>
                <a:schemeClr val="accent4"/>
              </a:solidFill>
            </c:spPr>
          </c:dPt>
          <c:dPt>
            <c:idx val="2"/>
            <c:spPr>
              <a:solidFill>
                <a:schemeClr val="accent4"/>
              </a:solidFill>
            </c:spPr>
          </c:dPt>
          <c:dPt>
            <c:idx val="3"/>
            <c:spPr>
              <a:solidFill>
                <a:schemeClr val="accent4"/>
              </a:solidFill>
            </c:spPr>
          </c:dPt>
          <c:dPt>
            <c:idx val="4"/>
            <c:spPr>
              <a:solidFill>
                <a:schemeClr val="accent4"/>
              </a:solidFill>
            </c:spPr>
          </c:dPt>
          <c:dPt>
            <c:idx val="5"/>
            <c:spPr>
              <a:solidFill>
                <a:schemeClr val="accent4"/>
              </a:solidFill>
            </c:spPr>
          </c:dPt>
          <c:dPt>
            <c:idx val="6"/>
            <c:spPr>
              <a:solidFill>
                <a:schemeClr val="tx2"/>
              </a:solidFill>
            </c:spPr>
          </c:dPt>
          <c:dPt>
            <c:idx val="7"/>
            <c:spPr>
              <a:solidFill>
                <a:schemeClr val="tx2"/>
              </a:solidFill>
            </c:spPr>
          </c:dPt>
          <c:dPt>
            <c:idx val="8"/>
            <c:spPr>
              <a:solidFill>
                <a:schemeClr val="tx2"/>
              </a:solidFill>
            </c:spPr>
          </c:dPt>
          <c:dPt>
            <c:idx val="9"/>
            <c:spPr>
              <a:solidFill>
                <a:schemeClr val="tx2"/>
              </a:solidFill>
            </c:spPr>
          </c:dPt>
          <c:dPt>
            <c:idx val="10"/>
            <c:spPr>
              <a:solidFill>
                <a:schemeClr val="tx2"/>
              </a:solidFill>
            </c:spPr>
          </c:dPt>
          <c:dPt>
            <c:idx val="11"/>
            <c:spPr>
              <a:solidFill>
                <a:schemeClr val="tx2"/>
              </a:solidFill>
            </c:spPr>
          </c:dPt>
          <c:dPt>
            <c:idx val="12"/>
            <c:spPr>
              <a:solidFill>
                <a:schemeClr val="tx2"/>
              </a:solidFill>
            </c:spPr>
          </c:dPt>
          <c:dPt>
            <c:idx val="13"/>
            <c:spPr>
              <a:solidFill>
                <a:schemeClr val="tx2"/>
              </a:solidFill>
            </c:spPr>
          </c:dPt>
          <c:dPt>
            <c:idx val="14"/>
            <c:spPr>
              <a:solidFill>
                <a:schemeClr val="tx2"/>
              </a:solidFill>
            </c:spPr>
          </c:dPt>
          <c:dPt>
            <c:idx val="15"/>
            <c:spPr>
              <a:solidFill>
                <a:schemeClr val="tx2"/>
              </a:solidFill>
            </c:spPr>
          </c:dPt>
          <c:cat>
            <c:numRef>
              <c:f>List1!$A$2:$A$17</c:f>
              <c:numCache>
                <c:formatCode>General</c:formatCode>
                <c:ptCount val="16"/>
              </c:numCache>
            </c:numRef>
          </c:cat>
          <c:val>
            <c:numRef>
              <c:f>List1!$B$2:$B$17</c:f>
              <c:numCache>
                <c:formatCode>General</c:formatCode>
                <c:ptCount val="1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cs-CZ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plotArea>
      <c:layout>
        <c:manualLayout>
          <c:layoutTarget val="inner"/>
          <c:xMode val="edge"/>
          <c:yMode val="edge"/>
          <c:x val="0.29668567959555686"/>
          <c:y val="6.3081995757205231E-2"/>
          <c:w val="0.4752441449658471"/>
          <c:h val="0.87383600848558995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</c:spPr>
          <c:cat>
            <c:numRef>
              <c:f>List1!$A$2:$A$8</c:f>
              <c:numCache>
                <c:formatCode>General</c:formatCode>
                <c:ptCount val="7"/>
              </c:numCache>
            </c:numRef>
          </c:cat>
          <c:val>
            <c:numRef>
              <c:f>List1!$B$2:$B$8</c:f>
              <c:numCache>
                <c:formatCode>General</c:formatCode>
                <c:ptCount val="7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cs-CZ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</c:spPr>
          <c:cat>
            <c:numRef>
              <c:f>List1!$A$2:$A$22</c:f>
              <c:numCache>
                <c:formatCode>General</c:formatCode>
                <c:ptCount val="21"/>
              </c:numCache>
            </c:numRef>
          </c:cat>
          <c:val>
            <c:numRef>
              <c:f>List1!$B$2:$B$22</c:f>
              <c:numCache>
                <c:formatCode>General</c:formatCode>
                <c:ptCount val="21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cs-CZ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spPr>
            <a:solidFill>
              <a:schemeClr val="tx2"/>
            </a:solidFill>
          </c:spPr>
          <c:dPt>
            <c:idx val="0"/>
            <c:spPr>
              <a:solidFill>
                <a:srgbClr val="FFC000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spPr>
              <a:solidFill>
                <a:schemeClr val="tx2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spPr>
              <a:solidFill>
                <a:schemeClr val="tx2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spPr>
              <a:solidFill>
                <a:schemeClr val="tx2"/>
              </a:solidFill>
              <a:ln>
                <a:solidFill>
                  <a:schemeClr val="bg1"/>
                </a:solidFill>
              </a:ln>
            </c:spPr>
          </c:dPt>
          <c:cat>
            <c:numRef>
              <c:f>List1!$A$2:$A$5</c:f>
              <c:numCache>
                <c:formatCode>General</c:formatCode>
                <c:ptCount val="4"/>
              </c:numCache>
            </c:numRef>
          </c:cat>
          <c:val>
            <c:numRef>
              <c:f>List1!$B$2:$B$5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cs-CZ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spPr>
            <a:solidFill>
              <a:schemeClr val="tx2"/>
            </a:solidFill>
            <a:ln>
              <a:solidFill>
                <a:schemeClr val="bg1"/>
              </a:solidFill>
            </a:ln>
          </c:spPr>
          <c:dPt>
            <c:idx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8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cat>
            <c:numRef>
              <c:f>List1!$A$2:$A$10</c:f>
              <c:numCache>
                <c:formatCode>General</c:formatCode>
                <c:ptCount val="9"/>
              </c:numCache>
            </c:numRef>
          </c:cat>
          <c:val>
            <c:numRef>
              <c:f>List1!$B$2:$B$10</c:f>
              <c:numCache>
                <c:formatCode>General</c:formatCode>
                <c:ptCount val="9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</c:numCache>
            </c:numRef>
          </c:val>
        </c:ser>
        <c:firstSliceAng val="0"/>
      </c:pieChart>
      <c:spPr>
        <a:ln>
          <a:solidFill>
            <a:schemeClr val="bg1"/>
          </a:solidFill>
        </a:ln>
      </c:spPr>
    </c:plotArea>
    <c:plotVisOnly val="1"/>
  </c:chart>
  <c:txPr>
    <a:bodyPr/>
    <a:lstStyle/>
    <a:p>
      <a:pPr>
        <a:defRPr sz="1800"/>
      </a:pPr>
      <a:endParaRPr lang="cs-CZ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NÁZEV:</a:t>
          </a:r>
          <a:r>
            <a:rPr lang="cs-CZ" sz="2000" baseline="0" dirty="0" smtClean="0">
              <a:solidFill>
                <a:schemeClr val="tx2"/>
              </a:solidFill>
            </a:rPr>
            <a:t> VY_42_INOVACE_02_ČÍSLO A PROMĚNNÁ_26</a:t>
          </a:r>
          <a:endParaRPr lang="cs-CZ" sz="2000" dirty="0">
            <a:solidFill>
              <a:schemeClr val="tx2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baseline="0" dirty="0" smtClean="0">
              <a:solidFill>
                <a:schemeClr val="tx2"/>
              </a:solidFill>
            </a:rPr>
            <a:t>NÁZEV ŠKOLY: </a:t>
          </a:r>
          <a:r>
            <a:rPr lang="cs-CZ" sz="1000" dirty="0" smtClean="0">
              <a:solidFill>
                <a:schemeClr val="tx2"/>
              </a:solidFill>
            </a:rPr>
            <a:t>Základní škola, Uherský Ostroh, okres Uherské Hradiště, příspěvková organizace</a:t>
          </a:r>
          <a:endParaRPr lang="cs-CZ" sz="1000" baseline="0" dirty="0">
            <a:solidFill>
              <a:schemeClr val="tx2"/>
            </a:solidFill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AUTOR: Mgr. Jana </a:t>
          </a:r>
          <a:r>
            <a:rPr lang="cs-CZ" sz="2000" dirty="0" err="1" smtClean="0">
              <a:solidFill>
                <a:schemeClr val="tx2"/>
              </a:solidFill>
            </a:rPr>
            <a:t>Pulcová</a:t>
          </a:r>
          <a:endParaRPr lang="cs-CZ" sz="2000" dirty="0">
            <a:solidFill>
              <a:schemeClr val="tx2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>
              <a:solidFill>
                <a:schemeClr val="tx2"/>
              </a:solidFill>
            </a:rPr>
            <a:t>TÉMA</a:t>
          </a:r>
          <a:r>
            <a:rPr lang="cs-CZ" sz="2000" smtClean="0">
              <a:solidFill>
                <a:schemeClr val="tx2"/>
              </a:solidFill>
            </a:rPr>
            <a:t>: 7.B - </a:t>
          </a:r>
          <a:r>
            <a:rPr lang="cs-CZ" sz="2000" dirty="0" smtClean="0">
              <a:solidFill>
                <a:schemeClr val="tx2"/>
              </a:solidFill>
            </a:rPr>
            <a:t>Zlomky - úvod</a:t>
          </a:r>
          <a:endParaRPr lang="cs-CZ" sz="2000" dirty="0">
            <a:solidFill>
              <a:schemeClr val="tx2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ČÍSLO PROJEKTU: CZ.1.07/1.4.00/21.1616 </a:t>
          </a:r>
          <a:endParaRPr lang="cs-CZ" sz="2000" dirty="0">
            <a:solidFill>
              <a:schemeClr val="tx2"/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B8463C1-2658-4EF0-8509-AA4C3B649E8F}" type="presOf" srcId="{D1D4F407-5343-4D3F-B5B9-D407B03CAEB4}" destId="{AED2198E-93D5-4001-81B4-73124B309672}" srcOrd="1" destOrd="0" presId="urn:microsoft.com/office/officeart/2005/8/layout/target3"/>
    <dgm:cxn modelId="{92DFEC93-4D54-4537-A325-CECB6A38883F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3935BAD-100F-4199-958C-2411145ADE1D}" type="presOf" srcId="{B651F6E3-6281-48DB-9319-2AEAFDAE7572}" destId="{619D679B-A015-4ECF-8348-D1034C574F40}" srcOrd="0" destOrd="0" presId="urn:microsoft.com/office/officeart/2005/8/layout/target3"/>
    <dgm:cxn modelId="{8BCA2108-8C13-4BE2-B570-B84A667ACDE0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17388FF-AF66-438C-8134-CF4FB7F59897}" type="presOf" srcId="{D8197B8C-B260-4A16-BDF4-0947B075E274}" destId="{25B08C86-7E15-44DC-BE7F-FFB55DD49D12}" srcOrd="0" destOrd="0" presId="urn:microsoft.com/office/officeart/2005/8/layout/target3"/>
    <dgm:cxn modelId="{4AADDAB9-44C3-4754-AF99-8356AA95D0F5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9D6C102-6452-4C87-A7B7-A26903C0CCFB}" type="presOf" srcId="{4C35D32F-0EAB-4CD7-82EE-45574DC2A586}" destId="{890E4F0B-2866-4A3F-A3C7-2A14B1797930}" srcOrd="1" destOrd="0" presId="urn:microsoft.com/office/officeart/2005/8/layout/target3"/>
    <dgm:cxn modelId="{0A3E61EE-82DD-4917-A8AB-4966A8F16A3D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564A5DD-C9C3-4D6D-B922-5F289F59DBAE}" type="presOf" srcId="{D8197B8C-B260-4A16-BDF4-0947B075E274}" destId="{5A5FFA88-C948-4069-8E93-59FA12366E83}" srcOrd="1" destOrd="0" presId="urn:microsoft.com/office/officeart/2005/8/layout/target3"/>
    <dgm:cxn modelId="{A457EEE0-0C83-4B8E-B1D8-BEC314FAE9CC}" type="presOf" srcId="{D1D4F407-5343-4D3F-B5B9-D407B03CAEB4}" destId="{D005CE8C-CC26-4C3E-AC11-E15060ECD759}" srcOrd="0" destOrd="0" presId="urn:microsoft.com/office/officeart/2005/8/layout/target3"/>
    <dgm:cxn modelId="{D3DFD3FC-5334-42B3-9EB7-B7C2B465F36D}" type="presOf" srcId="{D1B46980-6531-4606-95E6-44980827E919}" destId="{6140AFEC-043D-4C43-A2F9-D0F5331DF3A3}" srcOrd="0" destOrd="0" presId="urn:microsoft.com/office/officeart/2005/8/layout/target3"/>
    <dgm:cxn modelId="{E3CF7980-856D-4400-A2BB-9E3787B976EA}" type="presParOf" srcId="{333A1088-737F-45CB-B68E-254E46348037}" destId="{F5ABB229-8D3B-4694-996A-96F23CF14429}" srcOrd="0" destOrd="0" presId="urn:microsoft.com/office/officeart/2005/8/layout/target3"/>
    <dgm:cxn modelId="{74A6B0BC-3002-46C8-9E63-FE7DE8D7F5D1}" type="presParOf" srcId="{333A1088-737F-45CB-B68E-254E46348037}" destId="{F41139FD-01EE-4571-8B17-4FB00FC51163}" srcOrd="1" destOrd="0" presId="urn:microsoft.com/office/officeart/2005/8/layout/target3"/>
    <dgm:cxn modelId="{B9E21CE2-FBEA-4271-97E6-C1274C98C883}" type="presParOf" srcId="{333A1088-737F-45CB-B68E-254E46348037}" destId="{D005CE8C-CC26-4C3E-AC11-E15060ECD759}" srcOrd="2" destOrd="0" presId="urn:microsoft.com/office/officeart/2005/8/layout/target3"/>
    <dgm:cxn modelId="{EC2EB340-669B-4842-A104-492C415BF9AA}" type="presParOf" srcId="{333A1088-737F-45CB-B68E-254E46348037}" destId="{2C702D82-9B77-49B7-9568-BB8EB47C3372}" srcOrd="3" destOrd="0" presId="urn:microsoft.com/office/officeart/2005/8/layout/target3"/>
    <dgm:cxn modelId="{5008F476-24E0-487E-BF20-04D555E54B71}" type="presParOf" srcId="{333A1088-737F-45CB-B68E-254E46348037}" destId="{A52A0455-90FF-4808-ABD0-F02540D31D5A}" srcOrd="4" destOrd="0" presId="urn:microsoft.com/office/officeart/2005/8/layout/target3"/>
    <dgm:cxn modelId="{FF3E48E2-F5A3-492D-9300-1388499790FE}" type="presParOf" srcId="{333A1088-737F-45CB-B68E-254E46348037}" destId="{6140AFEC-043D-4C43-A2F9-D0F5331DF3A3}" srcOrd="5" destOrd="0" presId="urn:microsoft.com/office/officeart/2005/8/layout/target3"/>
    <dgm:cxn modelId="{CC94CE15-710D-4C15-969D-CF46BF2F18B8}" type="presParOf" srcId="{333A1088-737F-45CB-B68E-254E46348037}" destId="{9358AC05-5D7D-4327-9F80-1AD486AEA664}" srcOrd="6" destOrd="0" presId="urn:microsoft.com/office/officeart/2005/8/layout/target3"/>
    <dgm:cxn modelId="{3FC5CFF3-5FD3-4D83-A0AC-DBC678D7F8AF}" type="presParOf" srcId="{333A1088-737F-45CB-B68E-254E46348037}" destId="{313FC574-E1CD-4FB4-B054-0B805CE0447D}" srcOrd="7" destOrd="0" presId="urn:microsoft.com/office/officeart/2005/8/layout/target3"/>
    <dgm:cxn modelId="{4D93CA8F-1679-4FF4-9E5F-D09F3F5BDF90}" type="presParOf" srcId="{333A1088-737F-45CB-B68E-254E46348037}" destId="{619D679B-A015-4ECF-8348-D1034C574F40}" srcOrd="8" destOrd="0" presId="urn:microsoft.com/office/officeart/2005/8/layout/target3"/>
    <dgm:cxn modelId="{1164A346-54D1-46CC-A417-9C703D93F033}" type="presParOf" srcId="{333A1088-737F-45CB-B68E-254E46348037}" destId="{322283A8-4A27-4CDA-BAE3-F381106A9174}" srcOrd="9" destOrd="0" presId="urn:microsoft.com/office/officeart/2005/8/layout/target3"/>
    <dgm:cxn modelId="{4AE070B8-0A64-4322-9F33-6913A76EEE26}" type="presParOf" srcId="{333A1088-737F-45CB-B68E-254E46348037}" destId="{FFC9F71D-1B4F-4AD9-A4A6-86ADEFC8AF5C}" srcOrd="10" destOrd="0" presId="urn:microsoft.com/office/officeart/2005/8/layout/target3"/>
    <dgm:cxn modelId="{6D1B49E8-486D-4DE7-9960-9707314EFE43}" type="presParOf" srcId="{333A1088-737F-45CB-B68E-254E46348037}" destId="{25B08C86-7E15-44DC-BE7F-FFB55DD49D12}" srcOrd="11" destOrd="0" presId="urn:microsoft.com/office/officeart/2005/8/layout/target3"/>
    <dgm:cxn modelId="{21FE0D1A-E45F-48F6-B060-30D095DF726B}" type="presParOf" srcId="{333A1088-737F-45CB-B68E-254E46348037}" destId="{76644BE8-9D7C-4C09-B250-3D10AF48CBB7}" srcOrd="12" destOrd="0" presId="urn:microsoft.com/office/officeart/2005/8/layout/target3"/>
    <dgm:cxn modelId="{9E593FDC-4F6C-4F1D-89C8-8C70B09C53F2}" type="presParOf" srcId="{333A1088-737F-45CB-B68E-254E46348037}" destId="{EE85B701-7295-41C0-BA7A-34D3756A2AE6}" srcOrd="13" destOrd="0" presId="urn:microsoft.com/office/officeart/2005/8/layout/target3"/>
    <dgm:cxn modelId="{9619BC3C-C13D-4BE8-9157-536D320C35C0}" type="presParOf" srcId="{333A1088-737F-45CB-B68E-254E46348037}" destId="{8BEBB6EC-1DAA-4CAC-8A25-BC0FCBD5DBD5}" srcOrd="14" destOrd="0" presId="urn:microsoft.com/office/officeart/2005/8/layout/target3"/>
    <dgm:cxn modelId="{B1812C4C-4FA7-44C8-8C60-2F4040782543}" type="presParOf" srcId="{333A1088-737F-45CB-B68E-254E46348037}" destId="{AED2198E-93D5-4001-81B4-73124B309672}" srcOrd="15" destOrd="0" presId="urn:microsoft.com/office/officeart/2005/8/layout/target3"/>
    <dgm:cxn modelId="{DC9963BB-8375-476C-A2C6-7C12510D1931}" type="presParOf" srcId="{333A1088-737F-45CB-B68E-254E46348037}" destId="{2BE915AB-18AA-4053-B92C-3BFC9ED204BB}" srcOrd="16" destOrd="0" presId="urn:microsoft.com/office/officeart/2005/8/layout/target3"/>
    <dgm:cxn modelId="{E9C87851-1664-4803-8A83-5E1453F9060B}" type="presParOf" srcId="{333A1088-737F-45CB-B68E-254E46348037}" destId="{6BB5E863-4638-4E1D-BFDE-399D028AC4ED}" srcOrd="17" destOrd="0" presId="urn:microsoft.com/office/officeart/2005/8/layout/target3"/>
    <dgm:cxn modelId="{0BCD9523-7ED3-4DFA-9DA4-AA4A842FEFC3}" type="presParOf" srcId="{333A1088-737F-45CB-B68E-254E46348037}" destId="{5A5FFA88-C948-4069-8E93-59FA12366E83}" srcOrd="18" destOrd="0" presId="urn:microsoft.com/office/officeart/2005/8/layout/target3"/>
    <dgm:cxn modelId="{1BF707EF-242C-4872-A2B1-206334DE2C8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solidFill>
                <a:schemeClr val="tx2"/>
              </a:solidFill>
            </a:rPr>
            <a:t>NÁZEV ŠKOLY: </a:t>
          </a:r>
          <a:r>
            <a:rPr lang="cs-CZ" sz="1000" kern="1200" dirty="0" smtClean="0">
              <a:solidFill>
                <a:schemeClr val="tx2"/>
              </a:solidFill>
            </a:rPr>
            <a:t>Základní škola, Uherský Ostroh, okres Uherské Hradiště, příspěvková organizace</a:t>
          </a:r>
          <a:endParaRPr lang="cs-CZ" sz="1000" kern="1200" baseline="0" dirty="0">
            <a:solidFill>
              <a:schemeClr val="tx2"/>
            </a:solidFill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2"/>
              </a:solidFill>
            </a:rPr>
            <a:t>AUTOR: Mgr. Jana </a:t>
          </a:r>
          <a:r>
            <a:rPr lang="cs-CZ" sz="2000" kern="1200" dirty="0" err="1" smtClean="0">
              <a:solidFill>
                <a:schemeClr val="tx2"/>
              </a:solidFill>
            </a:rPr>
            <a:t>Pulcová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2"/>
              </a:solidFill>
            </a:rPr>
            <a:t>NÁZEV:</a:t>
          </a:r>
          <a:r>
            <a:rPr lang="cs-CZ" sz="2000" kern="1200" baseline="0" dirty="0" smtClean="0">
              <a:solidFill>
                <a:schemeClr val="tx2"/>
              </a:solidFill>
            </a:rPr>
            <a:t> </a:t>
          </a:r>
          <a:r>
            <a:rPr lang="cs-CZ" sz="2000" kern="1200" baseline="0" dirty="0" smtClean="0">
              <a:solidFill>
                <a:schemeClr val="tx2"/>
              </a:solidFill>
            </a:rPr>
            <a:t>VY_42_INOVACE_02_M_24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2"/>
              </a:solidFill>
            </a:rPr>
            <a:t>TÉMA: </a:t>
          </a:r>
          <a:r>
            <a:rPr lang="cs-CZ" sz="2000" kern="1200" dirty="0" smtClean="0">
              <a:solidFill>
                <a:schemeClr val="tx2"/>
              </a:solidFill>
            </a:rPr>
            <a:t>Cvič s celými čísly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2"/>
              </a:solidFill>
            </a:rPr>
            <a:t>ČÍSLO PROJEKTU: CZ.1.07/1.4.00/21.1616 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D484E-076E-402F-8186-0BB5139BF66D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C0B56A-6FDB-41C5-A152-9A76C81C0DD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924B5-4397-4AC3-BDC8-B50D30A0724E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537B20-40A6-426D-8523-6D2DAAC8C00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132E67-41D6-4935-9A56-E56F652CA20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FFA04-A2C0-42A6-A924-3C02E56856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37B20-40A6-426D-8523-6D2DAAC8C00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37B20-40A6-426D-8523-6D2DAAC8C00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37B20-40A6-426D-8523-6D2DAAC8C00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37B20-40A6-426D-8523-6D2DAAC8C00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37B20-40A6-426D-8523-6D2DAAC8C00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37B20-40A6-426D-8523-6D2DAAC8C00E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37B20-40A6-426D-8523-6D2DAAC8C00E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20B084C-770B-4A18-BCA6-45854189B3E5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7AFA822-2235-4D11-A3C4-96C454EFE7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amond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3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9416"/>
            <a:ext cx="7786742" cy="484632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Tento digitální učební materiál je určený pro výuku nové látky – zlomky, obsahuje výklad a řešené příklady.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Je vytvořen v programu Microsoft PowerPoint.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Materiál je vhodný pro žáky 7. tříd.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Žáci jsou schopni pracovat se základním typem zlomku, pojmenovat jej a zapsat. 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</a:rPr>
              <a:t> 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zlomky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pPr algn="ctr"/>
            <a:r>
              <a:rPr lang="cs-CZ" dirty="0" smtClean="0">
                <a:solidFill>
                  <a:schemeClr val="accent4"/>
                </a:solidFill>
              </a:rPr>
              <a:t>Pro 7. ročník ZŠ</a:t>
            </a:r>
            <a:endParaRPr lang="cs-CZ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Úvod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071546"/>
            <a:ext cx="7929618" cy="5572164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/>
                </a:solidFill>
              </a:rPr>
              <a:t>zlomek označuje určitou část celku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/>
                </a:solidFill>
              </a:rPr>
              <a:t>zlomek je složen ze tří částí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4"/>
                </a:solidFill>
              </a:rPr>
              <a:t>čitatele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4"/>
                </a:solidFill>
              </a:rPr>
              <a:t>zlomkové čáry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4"/>
                </a:solidFill>
              </a:rPr>
              <a:t>jmenovatele</a:t>
            </a:r>
          </a:p>
          <a:p>
            <a:pPr lvl="1">
              <a:buNone/>
            </a:pPr>
            <a:endParaRPr lang="cs-CZ" sz="2200" b="1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/>
                </a:solidFill>
              </a:rPr>
              <a:t>čitatel říká, kolik částí zlomek obsahuje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4"/>
                </a:solidFill>
              </a:rPr>
              <a:t>7 částí</a:t>
            </a:r>
          </a:p>
          <a:p>
            <a:pPr>
              <a:buFont typeface="Wingdings" pitchFamily="2" charset="2"/>
              <a:buChar char="Ø"/>
            </a:pPr>
            <a:r>
              <a:rPr lang="cs-CZ" sz="2700" dirty="0" smtClean="0">
                <a:solidFill>
                  <a:schemeClr val="tx2"/>
                </a:solidFill>
              </a:rPr>
              <a:t>zlomková čára rozděluje zlomek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accent4"/>
                </a:solidFill>
              </a:rPr>
              <a:t>zlomková čára znamená dělení</a:t>
            </a:r>
          </a:p>
          <a:p>
            <a:pPr>
              <a:buFont typeface="Wingdings" pitchFamily="2" charset="2"/>
              <a:buChar char="Ø"/>
            </a:pPr>
            <a:r>
              <a:rPr lang="cs-CZ" sz="2700" dirty="0" smtClean="0">
                <a:solidFill>
                  <a:schemeClr val="tx2"/>
                </a:solidFill>
              </a:rPr>
              <a:t>jmenovatel říká, na kolik částí je celek rozdělen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accent4"/>
                </a:solidFill>
              </a:rPr>
              <a:t>celkem 16 částí (části musí být stejně velké)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accent4"/>
                </a:solidFill>
              </a:rPr>
              <a:t>nikdy nesmí být nula (nejde dělit 0)</a:t>
            </a:r>
          </a:p>
          <a:p>
            <a:pPr>
              <a:buNone/>
            </a:pPr>
            <a:endParaRPr lang="cs-CZ" dirty="0" smtClean="0">
              <a:solidFill>
                <a:schemeClr val="accent4"/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2071670" y="2214554"/>
            <a:ext cx="128588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3000364" y="2571744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2643174" y="3000372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2071678"/>
            <a:ext cx="500066" cy="1352031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7239000" cy="68006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čteme a znázorňujeme zlomky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214422"/>
            <a:ext cx="7929618" cy="550072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		      </a:t>
            </a:r>
            <a:r>
              <a:rPr lang="cs-CZ" dirty="0" smtClean="0">
                <a:solidFill>
                  <a:schemeClr val="tx2"/>
                </a:solidFill>
              </a:rPr>
              <a:t>čteme: 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</a:rPr>
              <a:t>			</a:t>
            </a:r>
            <a:r>
              <a:rPr lang="cs-CZ" dirty="0" smtClean="0">
                <a:solidFill>
                  <a:schemeClr val="accent4"/>
                </a:solidFill>
              </a:rPr>
              <a:t>sedm šestnáctin</a:t>
            </a:r>
          </a:p>
          <a:p>
            <a:pPr>
              <a:buNone/>
            </a:pPr>
            <a:r>
              <a:rPr lang="cs-CZ" dirty="0" smtClean="0">
                <a:solidFill>
                  <a:schemeClr val="accent4"/>
                </a:solidFill>
              </a:rPr>
              <a:t>		         sedm lomeno šestnácti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zlomek můžeme značit i graficky</a:t>
            </a:r>
          </a:p>
          <a:p>
            <a:pPr>
              <a:buNone/>
            </a:pPr>
            <a:r>
              <a:rPr lang="cs-CZ" dirty="0" smtClean="0">
                <a:solidFill>
                  <a:schemeClr val="accent4"/>
                </a:solidFill>
              </a:rPr>
              <a:t>	</a:t>
            </a:r>
          </a:p>
          <a:p>
            <a:pPr>
              <a:buNone/>
            </a:pPr>
            <a:endParaRPr lang="cs-CZ" dirty="0" smtClean="0">
              <a:solidFill>
                <a:schemeClr val="accent4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zapište a zakreslete zlomek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jedna pětina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tři dvanáctiny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devět devatenáctin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deset lomeno třinácti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dvacet jedna lomeno třemi</a:t>
            </a:r>
            <a:endParaRPr lang="cs-CZ" sz="2100" dirty="0" smtClean="0">
              <a:solidFill>
                <a:schemeClr val="tx2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34" y="1214422"/>
            <a:ext cx="714380" cy="1931472"/>
          </a:xfrm>
          <a:prstGeom prst="rect">
            <a:avLst/>
          </a:prstGeom>
          <a:noFill/>
        </p:spPr>
      </p:pic>
      <p:graphicFrame>
        <p:nvGraphicFramePr>
          <p:cNvPr id="23" name="Graf 22"/>
          <p:cNvGraphicFramePr/>
          <p:nvPr/>
        </p:nvGraphicFramePr>
        <p:xfrm>
          <a:off x="4071934" y="1714488"/>
          <a:ext cx="4714908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ovéPole 23"/>
          <p:cNvSpPr txBox="1"/>
          <p:nvPr/>
        </p:nvSpPr>
        <p:spPr>
          <a:xfrm>
            <a:off x="4714876" y="4857761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Výsledky:</a:t>
            </a:r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5357826"/>
            <a:ext cx="2251765" cy="928694"/>
          </a:xfrm>
          <a:prstGeom prst="rect">
            <a:avLst/>
          </a:prstGeom>
          <a:noFill/>
        </p:spPr>
      </p:pic>
      <p:graphicFrame>
        <p:nvGraphicFramePr>
          <p:cNvPr id="26" name="Tabulka 25"/>
          <p:cNvGraphicFramePr>
            <a:graphicFrameLocks noGrp="1"/>
          </p:cNvGraphicFramePr>
          <p:nvPr/>
        </p:nvGraphicFramePr>
        <p:xfrm>
          <a:off x="714348" y="3429000"/>
          <a:ext cx="3786184" cy="785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273"/>
                <a:gridCol w="473273"/>
                <a:gridCol w="473273"/>
                <a:gridCol w="473273"/>
                <a:gridCol w="473273"/>
                <a:gridCol w="473273"/>
                <a:gridCol w="473273"/>
                <a:gridCol w="473273"/>
              </a:tblGrid>
              <a:tr h="39290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39290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0"/>
                            </p:stCondLst>
                            <p:childTnLst>
                              <p:par>
                                <p:cTn id="5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2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08630"/>
          </a:xfrm>
        </p:spPr>
        <p:txBody>
          <a:bodyPr/>
          <a:lstStyle/>
          <a:p>
            <a:r>
              <a:rPr lang="cs-CZ" dirty="0" smtClean="0"/>
              <a:t>Zlomky ve slovním zadání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071546"/>
            <a:ext cx="7643866" cy="5572164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tx2"/>
                </a:solidFill>
              </a:rPr>
              <a:t>Katka má narozeniny, rozkrájela dort na 12 dílků, </a:t>
            </a:r>
            <a:br>
              <a:rPr lang="cs-CZ" sz="2400" dirty="0" smtClean="0">
                <a:solidFill>
                  <a:schemeClr val="tx2"/>
                </a:solidFill>
              </a:rPr>
            </a:br>
            <a:r>
              <a:rPr lang="cs-CZ" sz="2400" dirty="0" smtClean="0">
                <a:solidFill>
                  <a:schemeClr val="tx2"/>
                </a:solidFill>
              </a:rPr>
              <a:t>7 kamarádek už dort ochutnalo. Urči zlomkem, jaká část dortu se snědla a jaká část zůstala.</a:t>
            </a:r>
          </a:p>
          <a:p>
            <a:pPr lvl="1">
              <a:buFont typeface="Wingdings" pitchFamily="2" charset="2"/>
              <a:buChar char="Ø"/>
            </a:pPr>
            <a:endParaRPr lang="cs-CZ" sz="2100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100" dirty="0" smtClean="0">
                <a:solidFill>
                  <a:schemeClr val="accent4"/>
                </a:solidFill>
              </a:rPr>
              <a:t>snědlo se </a:t>
            </a:r>
          </a:p>
          <a:p>
            <a:pPr lvl="1">
              <a:buFont typeface="Wingdings" pitchFamily="2" charset="2"/>
              <a:buChar char="Ø"/>
            </a:pPr>
            <a:endParaRPr lang="cs-CZ" sz="2100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sz="2100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sz="2100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100" dirty="0" smtClean="0">
                <a:solidFill>
                  <a:schemeClr val="accent4"/>
                </a:solidFill>
              </a:rPr>
              <a:t>zůstalo</a:t>
            </a:r>
          </a:p>
          <a:p>
            <a:pPr lvl="1">
              <a:buFont typeface="Wingdings" pitchFamily="2" charset="2"/>
              <a:buChar char="Ø"/>
            </a:pPr>
            <a:endParaRPr lang="cs-CZ" sz="2100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sz="2100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sz="2100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100" dirty="0" smtClean="0">
                <a:solidFill>
                  <a:schemeClr val="accent4"/>
                </a:solidFill>
              </a:rPr>
              <a:t> i když je dort rozdělený na 12 dílků, pořád tvoří jeden celek (dort) </a:t>
            </a:r>
          </a:p>
          <a:p>
            <a:pPr lvl="1">
              <a:buNone/>
            </a:pPr>
            <a:r>
              <a:rPr lang="cs-CZ" sz="2100" dirty="0" smtClean="0">
                <a:solidFill>
                  <a:schemeClr val="tx2"/>
                </a:solidFill>
              </a:rPr>
              <a:t> </a:t>
            </a:r>
          </a:p>
          <a:p>
            <a:pPr lvl="1">
              <a:buFont typeface="Wingdings" pitchFamily="2" charset="2"/>
              <a:buChar char="Ø"/>
            </a:pPr>
            <a:endParaRPr lang="cs-CZ" sz="2400" dirty="0" smtClean="0">
              <a:solidFill>
                <a:schemeClr val="tx2"/>
              </a:solidFill>
            </a:endParaRPr>
          </a:p>
          <a:p>
            <a:pPr lvl="1">
              <a:buNone/>
            </a:pPr>
            <a:endParaRPr lang="cs-CZ" sz="2100" dirty="0" smtClean="0">
              <a:solidFill>
                <a:schemeClr val="accent4"/>
              </a:solidFill>
            </a:endParaRPr>
          </a:p>
          <a:p>
            <a:pPr lvl="1">
              <a:buNone/>
            </a:pPr>
            <a:endParaRPr lang="cs-CZ" sz="2100" dirty="0" smtClean="0">
              <a:solidFill>
                <a:schemeClr val="accent4"/>
              </a:solidFill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8" name="Graf 17"/>
          <p:cNvGraphicFramePr/>
          <p:nvPr/>
        </p:nvGraphicFramePr>
        <p:xfrm>
          <a:off x="2786050" y="2214554"/>
          <a:ext cx="5048264" cy="30321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46" y="2285991"/>
            <a:ext cx="357190" cy="952507"/>
          </a:xfrm>
          <a:prstGeom prst="rect">
            <a:avLst/>
          </a:prstGeom>
          <a:noFill/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794" y="3643314"/>
            <a:ext cx="357158" cy="965649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8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/>
          <a:lstStyle/>
          <a:p>
            <a:r>
              <a:rPr lang="cs-CZ" dirty="0" smtClean="0"/>
              <a:t>nula ve zlomku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214422"/>
            <a:ext cx="7929618" cy="524131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tx2"/>
                </a:solidFill>
              </a:rPr>
              <a:t>nula v čitateli</a:t>
            </a:r>
          </a:p>
          <a:p>
            <a:pPr lvl="1">
              <a:buFont typeface="Wingdings" pitchFamily="2" charset="2"/>
              <a:buChar char="Ø"/>
            </a:pPr>
            <a:r>
              <a:rPr lang="cs-CZ" sz="2100" dirty="0" smtClean="0">
                <a:solidFill>
                  <a:schemeClr val="accent4"/>
                </a:solidFill>
              </a:rPr>
              <a:t>je-li nula v čitateli, zlomek se rovná nule</a:t>
            </a:r>
          </a:p>
          <a:p>
            <a:pPr lvl="1">
              <a:buFont typeface="Wingdings" pitchFamily="2" charset="2"/>
              <a:buChar char="Ø"/>
            </a:pPr>
            <a:endParaRPr lang="cs-CZ" sz="2100" dirty="0" smtClean="0">
              <a:solidFill>
                <a:schemeClr val="accent4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100" dirty="0" smtClean="0">
                <a:solidFill>
                  <a:schemeClr val="accent4"/>
                </a:solidFill>
              </a:rPr>
              <a:t>např. 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2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2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2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24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tx2"/>
                </a:solidFill>
              </a:rPr>
              <a:t>nula ve jmenovateli </a:t>
            </a:r>
          </a:p>
          <a:p>
            <a:pPr lvl="1">
              <a:buFont typeface="Wingdings" pitchFamily="2" charset="2"/>
              <a:buChar char="Ø"/>
            </a:pPr>
            <a:r>
              <a:rPr lang="cs-CZ" sz="2100" dirty="0" smtClean="0">
                <a:solidFill>
                  <a:schemeClr val="tx2"/>
                </a:solidFill>
              </a:rPr>
              <a:t> </a:t>
            </a:r>
            <a:r>
              <a:rPr lang="cs-CZ" sz="2100" dirty="0" smtClean="0">
                <a:solidFill>
                  <a:schemeClr val="accent4"/>
                </a:solidFill>
              </a:rPr>
              <a:t>ve jmenovateli nesmí být nula</a:t>
            </a:r>
          </a:p>
          <a:p>
            <a:pPr lvl="1">
              <a:buFont typeface="Wingdings" pitchFamily="2" charset="2"/>
              <a:buChar char="Ø"/>
            </a:pPr>
            <a:r>
              <a:rPr lang="cs-CZ" sz="2100" dirty="0" smtClean="0">
                <a:solidFill>
                  <a:schemeClr val="accent4"/>
                </a:solidFill>
              </a:rPr>
              <a:t>zlomek nemá smysl (neumíme dělit nulou)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solidFill>
                <a:schemeClr val="accent4"/>
              </a:solidFill>
            </a:endParaRPr>
          </a:p>
          <a:p>
            <a:pPr lvl="1">
              <a:buNone/>
            </a:pPr>
            <a:endParaRPr lang="cs-CZ" sz="2100" dirty="0" smtClean="0">
              <a:solidFill>
                <a:schemeClr val="tx2"/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sz="2100" dirty="0" smtClean="0">
              <a:solidFill>
                <a:schemeClr val="tx2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0166" y="2214554"/>
            <a:ext cx="642942" cy="869162"/>
          </a:xfrm>
          <a:prstGeom prst="rect">
            <a:avLst/>
          </a:prstGeom>
          <a:noFill/>
        </p:spPr>
      </p:pic>
      <p:graphicFrame>
        <p:nvGraphicFramePr>
          <p:cNvPr id="25" name="Graf 24"/>
          <p:cNvGraphicFramePr/>
          <p:nvPr/>
        </p:nvGraphicFramePr>
        <p:xfrm>
          <a:off x="0" y="2786058"/>
          <a:ext cx="4071966" cy="2214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Graf 25"/>
          <p:cNvGraphicFramePr/>
          <p:nvPr/>
        </p:nvGraphicFramePr>
        <p:xfrm>
          <a:off x="3786182" y="2714620"/>
          <a:ext cx="392909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TextovéPole 26"/>
          <p:cNvSpPr txBox="1"/>
          <p:nvPr/>
        </p:nvSpPr>
        <p:spPr>
          <a:xfrm>
            <a:off x="5857884" y="5500702"/>
            <a:ext cx="4286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tx2"/>
                </a:solidFill>
              </a:rPr>
              <a:t>!</a:t>
            </a:r>
            <a:endParaRPr lang="cs-CZ" sz="5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25" grpId="0">
        <p:bldAsOne/>
      </p:bldGraphic>
      <p:bldGraphic spid="26" grpId="0">
        <p:bldAsOne/>
      </p:bldGraphic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51506"/>
          </a:xfrm>
        </p:spPr>
        <p:txBody>
          <a:bodyPr/>
          <a:lstStyle/>
          <a:p>
            <a:r>
              <a:rPr lang="cs-CZ" dirty="0" smtClean="0"/>
              <a:t>k 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214422"/>
            <a:ext cx="7786742" cy="542928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urči, jaká část celku je vybarvena fialově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popiš zlomky slovně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 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accent4"/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accent4"/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152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0" name="Graf 19"/>
          <p:cNvGraphicFramePr/>
          <p:nvPr/>
        </p:nvGraphicFramePr>
        <p:xfrm>
          <a:off x="285720" y="1714488"/>
          <a:ext cx="3548066" cy="2603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" name="Graf 20"/>
          <p:cNvGraphicFramePr/>
          <p:nvPr/>
        </p:nvGraphicFramePr>
        <p:xfrm>
          <a:off x="3857620" y="1714488"/>
          <a:ext cx="3333752" cy="2603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5286388"/>
            <a:ext cx="2231214" cy="857256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2357430"/>
            <a:ext cx="285752" cy="1604607"/>
          </a:xfrm>
          <a:prstGeom prst="rect">
            <a:avLst/>
          </a:prstGeom>
          <a:noFill/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78" y="2428868"/>
            <a:ext cx="285720" cy="1604428"/>
          </a:xfrm>
          <a:prstGeom prst="rect">
            <a:avLst/>
          </a:prstGeom>
          <a:noFill/>
        </p:spPr>
      </p:pic>
      <p:sp>
        <p:nvSpPr>
          <p:cNvPr id="29" name="TextovéPole 28"/>
          <p:cNvSpPr txBox="1"/>
          <p:nvPr/>
        </p:nvSpPr>
        <p:spPr>
          <a:xfrm>
            <a:off x="4000496" y="4714884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Odpověď: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dvě pětiny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jedna lomeno sto pěti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sedmnáct třiadvacetin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osm čtrnáctin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jedenáct šestin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20" grpId="0">
        <p:bldAsOne/>
      </p:bldGraphic>
      <p:bldGraphic spid="21" grpId="0">
        <p:bldAsOne/>
      </p:bldGraphic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0863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7239000" cy="545562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vlastní </a:t>
            </a:r>
            <a:r>
              <a:rPr lang="cs-CZ" smtClean="0">
                <a:solidFill>
                  <a:schemeClr val="tx2"/>
                </a:solidFill>
              </a:rPr>
              <a:t>autorské dílo</a:t>
            </a:r>
            <a:endParaRPr lang="cs-CZ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diamond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572</TotalTime>
  <Words>251</Words>
  <Application>Microsoft Office PowerPoint</Application>
  <PresentationFormat>Předvádění na obrazovce (4:3)</PresentationFormat>
  <Paragraphs>110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Snímek 1</vt:lpstr>
      <vt:lpstr>Anotace</vt:lpstr>
      <vt:lpstr>zlomky</vt:lpstr>
      <vt:lpstr>Úvod </vt:lpstr>
      <vt:lpstr>čteme a znázorňujeme zlomky</vt:lpstr>
      <vt:lpstr>Zlomky ve slovním zadání</vt:lpstr>
      <vt:lpstr>nula ve zlomku</vt:lpstr>
      <vt:lpstr>k procvičení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Zlomky - úvod</dc:title>
  <dc:creator>Jana Pulcová</dc:creator>
  <cp:lastModifiedBy>ZŠ Uh.Ostroh</cp:lastModifiedBy>
  <cp:revision>100</cp:revision>
  <dcterms:created xsi:type="dcterms:W3CDTF">2011-10-21T12:29:34Z</dcterms:created>
  <dcterms:modified xsi:type="dcterms:W3CDTF">2011-12-19T09:41:59Z</dcterms:modified>
</cp:coreProperties>
</file>