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handoutMasterIdLst>
    <p:handoutMasterId r:id="rId12"/>
  </p:handoutMasterIdLst>
  <p:sldIdLst>
    <p:sldId id="269" r:id="rId2"/>
    <p:sldId id="270" r:id="rId3"/>
    <p:sldId id="256" r:id="rId4"/>
    <p:sldId id="271" r:id="rId5"/>
    <p:sldId id="257" r:id="rId6"/>
    <p:sldId id="258" r:id="rId7"/>
    <p:sldId id="274" r:id="rId8"/>
    <p:sldId id="275" r:id="rId9"/>
    <p:sldId id="27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1860" y="-9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NÁZEV:</a:t>
          </a:r>
          <a:r>
            <a:rPr lang="cs-CZ" sz="2000" baseline="0" dirty="0" smtClean="0">
              <a:solidFill>
                <a:schemeClr val="tx2"/>
              </a:solidFill>
            </a:rPr>
            <a:t> VY_42_INOVACE_02_ČÍSLO A PROMĚNNÁ_27</a:t>
          </a:r>
          <a:endParaRPr lang="cs-CZ" sz="2000" dirty="0">
            <a:solidFill>
              <a:schemeClr val="tx2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baseline="0" dirty="0" smtClean="0">
              <a:solidFill>
                <a:schemeClr val="tx2"/>
              </a:solidFill>
            </a:rPr>
            <a:t>NÁZEV ŠKOLY: </a:t>
          </a:r>
          <a:r>
            <a:rPr lang="cs-CZ" sz="1000" dirty="0" smtClean="0">
              <a:solidFill>
                <a:schemeClr val="tx2"/>
              </a:solidFill>
            </a:rPr>
            <a:t>Základní škola, Uherský Ostroh, okres Uherské Hradiště, příspěvková organizace</a:t>
          </a:r>
          <a:endParaRPr lang="cs-CZ" sz="1000" baseline="0" dirty="0">
            <a:solidFill>
              <a:schemeClr val="tx2"/>
            </a:solidFill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AUTOR: Mgr. Jana </a:t>
          </a:r>
          <a:r>
            <a:rPr lang="cs-CZ" sz="2000" dirty="0" err="1" smtClean="0">
              <a:solidFill>
                <a:schemeClr val="tx2"/>
              </a:solidFill>
            </a:rPr>
            <a:t>Pulcová</a:t>
          </a:r>
          <a:endParaRPr lang="cs-CZ" sz="2000" dirty="0">
            <a:solidFill>
              <a:schemeClr val="tx2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TÉMA</a:t>
          </a:r>
          <a:r>
            <a:rPr lang="cs-CZ" sz="2000" smtClean="0">
              <a:solidFill>
                <a:schemeClr val="tx2"/>
              </a:solidFill>
            </a:rPr>
            <a:t>: </a:t>
          </a:r>
          <a:r>
            <a:rPr lang="cs-CZ" sz="2000" smtClean="0">
              <a:solidFill>
                <a:schemeClr val="tx2"/>
              </a:solidFill>
            </a:rPr>
            <a:t>7.B - Zlomky </a:t>
          </a:r>
          <a:r>
            <a:rPr lang="cs-CZ" sz="2000" dirty="0" smtClean="0">
              <a:solidFill>
                <a:schemeClr val="tx2"/>
              </a:solidFill>
            </a:rPr>
            <a:t>a převody jednotek</a:t>
          </a:r>
          <a:endParaRPr lang="cs-CZ" sz="2000" dirty="0">
            <a:solidFill>
              <a:schemeClr val="tx2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ČÍSLO PROJEKTU: CZ.1.07/1.4.00/21.1616 </a:t>
          </a:r>
          <a:endParaRPr lang="cs-CZ" sz="2000" dirty="0">
            <a:solidFill>
              <a:schemeClr val="tx2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B8463C1-2658-4EF0-8509-AA4C3B649E8F}" type="presOf" srcId="{D1D4F407-5343-4D3F-B5B9-D407B03CAEB4}" destId="{AED2198E-93D5-4001-81B4-73124B309672}" srcOrd="1" destOrd="0" presId="urn:microsoft.com/office/officeart/2005/8/layout/target3"/>
    <dgm:cxn modelId="{92DFEC93-4D54-4537-A325-CECB6A38883F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3935BAD-100F-4199-958C-2411145ADE1D}" type="presOf" srcId="{B651F6E3-6281-48DB-9319-2AEAFDAE7572}" destId="{619D679B-A015-4ECF-8348-D1034C574F40}" srcOrd="0" destOrd="0" presId="urn:microsoft.com/office/officeart/2005/8/layout/target3"/>
    <dgm:cxn modelId="{8BCA2108-8C13-4BE2-B570-B84A667ACDE0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17388FF-AF66-438C-8134-CF4FB7F59897}" type="presOf" srcId="{D8197B8C-B260-4A16-BDF4-0947B075E274}" destId="{25B08C86-7E15-44DC-BE7F-FFB55DD49D12}" srcOrd="0" destOrd="0" presId="urn:microsoft.com/office/officeart/2005/8/layout/target3"/>
    <dgm:cxn modelId="{4AADDAB9-44C3-4754-AF99-8356AA95D0F5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9D6C102-6452-4C87-A7B7-A26903C0CCFB}" type="presOf" srcId="{4C35D32F-0EAB-4CD7-82EE-45574DC2A586}" destId="{890E4F0B-2866-4A3F-A3C7-2A14B1797930}" srcOrd="1" destOrd="0" presId="urn:microsoft.com/office/officeart/2005/8/layout/target3"/>
    <dgm:cxn modelId="{0A3E61EE-82DD-4917-A8AB-4966A8F16A3D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564A5DD-C9C3-4D6D-B922-5F289F59DBAE}" type="presOf" srcId="{D8197B8C-B260-4A16-BDF4-0947B075E274}" destId="{5A5FFA88-C948-4069-8E93-59FA12366E83}" srcOrd="1" destOrd="0" presId="urn:microsoft.com/office/officeart/2005/8/layout/target3"/>
    <dgm:cxn modelId="{A457EEE0-0C83-4B8E-B1D8-BEC314FAE9CC}" type="presOf" srcId="{D1D4F407-5343-4D3F-B5B9-D407B03CAEB4}" destId="{D005CE8C-CC26-4C3E-AC11-E15060ECD759}" srcOrd="0" destOrd="0" presId="urn:microsoft.com/office/officeart/2005/8/layout/target3"/>
    <dgm:cxn modelId="{D3DFD3FC-5334-42B3-9EB7-B7C2B465F36D}" type="presOf" srcId="{D1B46980-6531-4606-95E6-44980827E919}" destId="{6140AFEC-043D-4C43-A2F9-D0F5331DF3A3}" srcOrd="0" destOrd="0" presId="urn:microsoft.com/office/officeart/2005/8/layout/target3"/>
    <dgm:cxn modelId="{E3CF7980-856D-4400-A2BB-9E3787B976EA}" type="presParOf" srcId="{333A1088-737F-45CB-B68E-254E46348037}" destId="{F5ABB229-8D3B-4694-996A-96F23CF14429}" srcOrd="0" destOrd="0" presId="urn:microsoft.com/office/officeart/2005/8/layout/target3"/>
    <dgm:cxn modelId="{74A6B0BC-3002-46C8-9E63-FE7DE8D7F5D1}" type="presParOf" srcId="{333A1088-737F-45CB-B68E-254E46348037}" destId="{F41139FD-01EE-4571-8B17-4FB00FC51163}" srcOrd="1" destOrd="0" presId="urn:microsoft.com/office/officeart/2005/8/layout/target3"/>
    <dgm:cxn modelId="{B9E21CE2-FBEA-4271-97E6-C1274C98C883}" type="presParOf" srcId="{333A1088-737F-45CB-B68E-254E46348037}" destId="{D005CE8C-CC26-4C3E-AC11-E15060ECD759}" srcOrd="2" destOrd="0" presId="urn:microsoft.com/office/officeart/2005/8/layout/target3"/>
    <dgm:cxn modelId="{EC2EB340-669B-4842-A104-492C415BF9AA}" type="presParOf" srcId="{333A1088-737F-45CB-B68E-254E46348037}" destId="{2C702D82-9B77-49B7-9568-BB8EB47C3372}" srcOrd="3" destOrd="0" presId="urn:microsoft.com/office/officeart/2005/8/layout/target3"/>
    <dgm:cxn modelId="{5008F476-24E0-487E-BF20-04D555E54B71}" type="presParOf" srcId="{333A1088-737F-45CB-B68E-254E46348037}" destId="{A52A0455-90FF-4808-ABD0-F02540D31D5A}" srcOrd="4" destOrd="0" presId="urn:microsoft.com/office/officeart/2005/8/layout/target3"/>
    <dgm:cxn modelId="{FF3E48E2-F5A3-492D-9300-1388499790FE}" type="presParOf" srcId="{333A1088-737F-45CB-B68E-254E46348037}" destId="{6140AFEC-043D-4C43-A2F9-D0F5331DF3A3}" srcOrd="5" destOrd="0" presId="urn:microsoft.com/office/officeart/2005/8/layout/target3"/>
    <dgm:cxn modelId="{CC94CE15-710D-4C15-969D-CF46BF2F18B8}" type="presParOf" srcId="{333A1088-737F-45CB-B68E-254E46348037}" destId="{9358AC05-5D7D-4327-9F80-1AD486AEA664}" srcOrd="6" destOrd="0" presId="urn:microsoft.com/office/officeart/2005/8/layout/target3"/>
    <dgm:cxn modelId="{3FC5CFF3-5FD3-4D83-A0AC-DBC678D7F8AF}" type="presParOf" srcId="{333A1088-737F-45CB-B68E-254E46348037}" destId="{313FC574-E1CD-4FB4-B054-0B805CE0447D}" srcOrd="7" destOrd="0" presId="urn:microsoft.com/office/officeart/2005/8/layout/target3"/>
    <dgm:cxn modelId="{4D93CA8F-1679-4FF4-9E5F-D09F3F5BDF90}" type="presParOf" srcId="{333A1088-737F-45CB-B68E-254E46348037}" destId="{619D679B-A015-4ECF-8348-D1034C574F40}" srcOrd="8" destOrd="0" presId="urn:microsoft.com/office/officeart/2005/8/layout/target3"/>
    <dgm:cxn modelId="{1164A346-54D1-46CC-A417-9C703D93F033}" type="presParOf" srcId="{333A1088-737F-45CB-B68E-254E46348037}" destId="{322283A8-4A27-4CDA-BAE3-F381106A9174}" srcOrd="9" destOrd="0" presId="urn:microsoft.com/office/officeart/2005/8/layout/target3"/>
    <dgm:cxn modelId="{4AE070B8-0A64-4322-9F33-6913A76EEE26}" type="presParOf" srcId="{333A1088-737F-45CB-B68E-254E46348037}" destId="{FFC9F71D-1B4F-4AD9-A4A6-86ADEFC8AF5C}" srcOrd="10" destOrd="0" presId="urn:microsoft.com/office/officeart/2005/8/layout/target3"/>
    <dgm:cxn modelId="{6D1B49E8-486D-4DE7-9960-9707314EFE43}" type="presParOf" srcId="{333A1088-737F-45CB-B68E-254E46348037}" destId="{25B08C86-7E15-44DC-BE7F-FFB55DD49D12}" srcOrd="11" destOrd="0" presId="urn:microsoft.com/office/officeart/2005/8/layout/target3"/>
    <dgm:cxn modelId="{21FE0D1A-E45F-48F6-B060-30D095DF726B}" type="presParOf" srcId="{333A1088-737F-45CB-B68E-254E46348037}" destId="{76644BE8-9D7C-4C09-B250-3D10AF48CBB7}" srcOrd="12" destOrd="0" presId="urn:microsoft.com/office/officeart/2005/8/layout/target3"/>
    <dgm:cxn modelId="{9E593FDC-4F6C-4F1D-89C8-8C70B09C53F2}" type="presParOf" srcId="{333A1088-737F-45CB-B68E-254E46348037}" destId="{EE85B701-7295-41C0-BA7A-34D3756A2AE6}" srcOrd="13" destOrd="0" presId="urn:microsoft.com/office/officeart/2005/8/layout/target3"/>
    <dgm:cxn modelId="{9619BC3C-C13D-4BE8-9157-536D320C35C0}" type="presParOf" srcId="{333A1088-737F-45CB-B68E-254E46348037}" destId="{8BEBB6EC-1DAA-4CAC-8A25-BC0FCBD5DBD5}" srcOrd="14" destOrd="0" presId="urn:microsoft.com/office/officeart/2005/8/layout/target3"/>
    <dgm:cxn modelId="{B1812C4C-4FA7-44C8-8C60-2F4040782543}" type="presParOf" srcId="{333A1088-737F-45CB-B68E-254E46348037}" destId="{AED2198E-93D5-4001-81B4-73124B309672}" srcOrd="15" destOrd="0" presId="urn:microsoft.com/office/officeart/2005/8/layout/target3"/>
    <dgm:cxn modelId="{DC9963BB-8375-476C-A2C6-7C12510D1931}" type="presParOf" srcId="{333A1088-737F-45CB-B68E-254E46348037}" destId="{2BE915AB-18AA-4053-B92C-3BFC9ED204BB}" srcOrd="16" destOrd="0" presId="urn:microsoft.com/office/officeart/2005/8/layout/target3"/>
    <dgm:cxn modelId="{E9C87851-1664-4803-8A83-5E1453F9060B}" type="presParOf" srcId="{333A1088-737F-45CB-B68E-254E46348037}" destId="{6BB5E863-4638-4E1D-BFDE-399D028AC4ED}" srcOrd="17" destOrd="0" presId="urn:microsoft.com/office/officeart/2005/8/layout/target3"/>
    <dgm:cxn modelId="{0BCD9523-7ED3-4DFA-9DA4-AA4A842FEFC3}" type="presParOf" srcId="{333A1088-737F-45CB-B68E-254E46348037}" destId="{5A5FFA88-C948-4069-8E93-59FA12366E83}" srcOrd="18" destOrd="0" presId="urn:microsoft.com/office/officeart/2005/8/layout/target3"/>
    <dgm:cxn modelId="{1BF707EF-242C-4872-A2B1-206334DE2C8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>
              <a:solidFill>
                <a:schemeClr val="tx2"/>
              </a:solidFill>
            </a:rPr>
            <a:t>NÁZEV ŠKOLY: </a:t>
          </a:r>
          <a:r>
            <a:rPr lang="cs-CZ" sz="1000" kern="1200" dirty="0" smtClean="0">
              <a:solidFill>
                <a:schemeClr val="tx2"/>
              </a:solidFill>
            </a:rPr>
            <a:t>Základní škola, Uherský Ostroh, okres Uherské Hradiště, příspěvková organizace</a:t>
          </a:r>
          <a:endParaRPr lang="cs-CZ" sz="1000" kern="1200" baseline="0" dirty="0">
            <a:solidFill>
              <a:schemeClr val="tx2"/>
            </a:solidFill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AUTOR: Mgr. Jana </a:t>
          </a:r>
          <a:r>
            <a:rPr lang="cs-CZ" sz="2000" kern="1200" dirty="0" err="1" smtClean="0">
              <a:solidFill>
                <a:schemeClr val="tx2"/>
              </a:solidFill>
            </a:rPr>
            <a:t>Pulcová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NÁZEV:</a:t>
          </a:r>
          <a:r>
            <a:rPr lang="cs-CZ" sz="2000" kern="1200" baseline="0" dirty="0" smtClean="0">
              <a:solidFill>
                <a:schemeClr val="tx2"/>
              </a:solidFill>
            </a:rPr>
            <a:t> </a:t>
          </a:r>
          <a:r>
            <a:rPr lang="cs-CZ" sz="2000" kern="1200" baseline="0" dirty="0" smtClean="0">
              <a:solidFill>
                <a:schemeClr val="tx2"/>
              </a:solidFill>
            </a:rPr>
            <a:t>VY_42_INOVACE_02_M_24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TÉMA: </a:t>
          </a:r>
          <a:r>
            <a:rPr lang="cs-CZ" sz="2000" kern="1200" dirty="0" smtClean="0">
              <a:solidFill>
                <a:schemeClr val="tx2"/>
              </a:solidFill>
            </a:rPr>
            <a:t>Cvič s celými čísly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ČÍSLO PROJEKTU: CZ.1.07/1.4.00/21.1616 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ED484E-076E-402F-8186-0BB5139BF66D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C0B56A-6FDB-41C5-A152-9A76C81C0DD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6924B5-4397-4AC3-BDC8-B50D30A0724E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537B20-40A6-426D-8523-6D2DAAC8C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8132E67-41D6-4935-9A56-E56F652CA20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FFA04-A2C0-42A6-A924-3C02E56856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37B20-40A6-426D-8523-6D2DAAC8C00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37B20-40A6-426D-8523-6D2DAAC8C00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37B20-40A6-426D-8523-6D2DAAC8C00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37B20-40A6-426D-8523-6D2DAAC8C00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37B20-40A6-426D-8523-6D2DAAC8C00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37B20-40A6-426D-8523-6D2DAAC8C00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37B20-40A6-426D-8523-6D2DAAC8C00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amond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amond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amond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amond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3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09416"/>
            <a:ext cx="7786742" cy="48463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Tento digitální učební materiál je určený pro výklad a ucelení látky – zlomky, se kterými jsou spojeny převody jednotek, obsahuje výklad, řešené příklady a příklady na procvičení.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Je vytvořen v programu Microsoft PowerPoint.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Materiál je vhodný pro žáky 7. tříd. 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</a:rPr>
              <a:t> 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diamond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pPr algn="ctr"/>
            <a:r>
              <a:rPr lang="cs-CZ" dirty="0" smtClean="0"/>
              <a:t>Zlomky a převody jednotek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anchor="ctr"/>
          <a:lstStyle/>
          <a:p>
            <a:pPr algn="ctr"/>
            <a:r>
              <a:rPr lang="cs-CZ" dirty="0" smtClean="0">
                <a:solidFill>
                  <a:schemeClr val="accent4"/>
                </a:solidFill>
              </a:rPr>
              <a:t>Pro 7. ročník ZŠ</a:t>
            </a:r>
            <a:endParaRPr lang="cs-CZ" dirty="0">
              <a:solidFill>
                <a:schemeClr val="accent4"/>
              </a:solidFill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Zopakuj si převody jednotek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071546"/>
            <a:ext cx="7929618" cy="557216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tx2"/>
                </a:solidFill>
              </a:rPr>
              <a:t>jednotky délky</a:t>
            </a:r>
            <a:endParaRPr lang="cs-CZ" sz="2000" dirty="0" smtClean="0">
              <a:solidFill>
                <a:srgbClr val="FF0000"/>
              </a:solidFill>
            </a:endParaRPr>
          </a:p>
          <a:p>
            <a:pPr lvl="1">
              <a:buNone/>
            </a:pPr>
            <a:endParaRPr lang="cs-CZ" sz="1900" b="1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2500" b="1" dirty="0" smtClean="0">
                <a:solidFill>
                  <a:schemeClr val="tx2"/>
                </a:solidFill>
              </a:rPr>
              <a:t> </a:t>
            </a:r>
          </a:p>
          <a:p>
            <a:pPr lvl="1">
              <a:buFont typeface="Wingdings" pitchFamily="2" charset="2"/>
              <a:buChar char="Ø"/>
            </a:pPr>
            <a:endParaRPr lang="cs-CZ" sz="2500" b="1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tx2"/>
                </a:solidFill>
              </a:rPr>
              <a:t>jednotky hmotnosti</a:t>
            </a:r>
          </a:p>
          <a:p>
            <a:pPr lvl="1">
              <a:buFont typeface="Wingdings" pitchFamily="2" charset="2"/>
              <a:buChar char="Ø"/>
            </a:pPr>
            <a:endParaRPr lang="cs-CZ" sz="2500" b="1" dirty="0" smtClean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2500" b="1" dirty="0" smtClean="0">
                <a:solidFill>
                  <a:schemeClr val="tx2"/>
                </a:solidFill>
              </a:rPr>
              <a:t> </a:t>
            </a:r>
          </a:p>
          <a:p>
            <a:pPr>
              <a:buFont typeface="Wingdings" pitchFamily="2" charset="2"/>
              <a:buChar char="Ø"/>
            </a:pPr>
            <a:endParaRPr lang="cs-CZ" sz="2800" b="1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tx2"/>
                </a:solidFill>
              </a:rPr>
              <a:t>jednotky času</a:t>
            </a:r>
          </a:p>
          <a:p>
            <a:pPr>
              <a:buFont typeface="Wingdings" pitchFamily="2" charset="2"/>
              <a:buChar char="Ø"/>
            </a:pPr>
            <a:endParaRPr lang="cs-CZ" sz="2800" b="1" dirty="0" smtClean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2500" b="1" dirty="0" smtClean="0">
                <a:solidFill>
                  <a:schemeClr val="tx2"/>
                </a:solidFill>
              </a:rPr>
              <a:t> </a:t>
            </a:r>
          </a:p>
          <a:p>
            <a:pPr lvl="1">
              <a:buFont typeface="Wingdings" pitchFamily="2" charset="2"/>
              <a:buChar char="Ø"/>
            </a:pPr>
            <a:endParaRPr lang="cs-CZ" sz="2400" dirty="0" smtClean="0">
              <a:solidFill>
                <a:schemeClr val="accent4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00100" y="1928802"/>
            <a:ext cx="4429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/>
                </a:solidFill>
              </a:rPr>
              <a:t>km	m	dm	cm	mm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1538" y="3714753"/>
            <a:ext cx="50720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/>
            <a:r>
              <a:rPr lang="cs-CZ" sz="2400" b="1" dirty="0" smtClean="0">
                <a:solidFill>
                  <a:schemeClr val="accent4"/>
                </a:solidFill>
              </a:rPr>
              <a:t> t       q       kg     dag    g	     mg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00100" y="5715016"/>
            <a:ext cx="4429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/>
                </a:solidFill>
              </a:rPr>
              <a:t>den	hod	min	 s</a:t>
            </a:r>
            <a:endParaRPr lang="cs-CZ" sz="2400" b="1" dirty="0">
              <a:solidFill>
                <a:schemeClr val="accent4"/>
              </a:solidFill>
            </a:endParaRPr>
          </a:p>
        </p:txBody>
      </p:sp>
      <p:sp>
        <p:nvSpPr>
          <p:cNvPr id="7" name="Zahnutá šipka dolů 6"/>
          <p:cNvSpPr/>
          <p:nvPr/>
        </p:nvSpPr>
        <p:spPr>
          <a:xfrm>
            <a:off x="1428728" y="1785926"/>
            <a:ext cx="642942" cy="214314"/>
          </a:xfrm>
          <a:prstGeom prst="curvedDownArrow">
            <a:avLst/>
          </a:prstGeom>
          <a:solidFill>
            <a:schemeClr val="accent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8" name="Zahnutá šipka dolů 7"/>
          <p:cNvSpPr/>
          <p:nvPr/>
        </p:nvSpPr>
        <p:spPr>
          <a:xfrm>
            <a:off x="2285984" y="1785926"/>
            <a:ext cx="642942" cy="214314"/>
          </a:xfrm>
          <a:prstGeom prst="curvedDownArrow">
            <a:avLst/>
          </a:prstGeom>
          <a:solidFill>
            <a:schemeClr val="accent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9" name="Zahnutá šipka dolů 8"/>
          <p:cNvSpPr/>
          <p:nvPr/>
        </p:nvSpPr>
        <p:spPr>
          <a:xfrm>
            <a:off x="3286116" y="1785926"/>
            <a:ext cx="642942" cy="214314"/>
          </a:xfrm>
          <a:prstGeom prst="curvedDownArrow">
            <a:avLst/>
          </a:prstGeom>
          <a:solidFill>
            <a:schemeClr val="accent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0" name="Zahnutá šipka dolů 9"/>
          <p:cNvSpPr/>
          <p:nvPr/>
        </p:nvSpPr>
        <p:spPr>
          <a:xfrm>
            <a:off x="4214810" y="1785926"/>
            <a:ext cx="642942" cy="214314"/>
          </a:xfrm>
          <a:prstGeom prst="curvedDownArrow">
            <a:avLst/>
          </a:prstGeom>
          <a:solidFill>
            <a:schemeClr val="accent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1" name="Zahnutá šipka dolů 10"/>
          <p:cNvSpPr/>
          <p:nvPr/>
        </p:nvSpPr>
        <p:spPr>
          <a:xfrm>
            <a:off x="3857620" y="3500438"/>
            <a:ext cx="642942" cy="214314"/>
          </a:xfrm>
          <a:prstGeom prst="curvedDownArrow">
            <a:avLst/>
          </a:prstGeom>
          <a:solidFill>
            <a:schemeClr val="accent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2" name="Zahnutá šipka dolů 11"/>
          <p:cNvSpPr/>
          <p:nvPr/>
        </p:nvSpPr>
        <p:spPr>
          <a:xfrm>
            <a:off x="3071802" y="3500438"/>
            <a:ext cx="642942" cy="214314"/>
          </a:xfrm>
          <a:prstGeom prst="curvedDownArrow">
            <a:avLst/>
          </a:prstGeom>
          <a:solidFill>
            <a:schemeClr val="accent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3" name="Zahnutá šipka dolů 12"/>
          <p:cNvSpPr/>
          <p:nvPr/>
        </p:nvSpPr>
        <p:spPr>
          <a:xfrm>
            <a:off x="2214546" y="3500438"/>
            <a:ext cx="642942" cy="214314"/>
          </a:xfrm>
          <a:prstGeom prst="curvedDownArrow">
            <a:avLst/>
          </a:prstGeom>
          <a:solidFill>
            <a:schemeClr val="accent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4" name="Zahnutá šipka dolů 13"/>
          <p:cNvSpPr/>
          <p:nvPr/>
        </p:nvSpPr>
        <p:spPr>
          <a:xfrm>
            <a:off x="1357290" y="3500438"/>
            <a:ext cx="642942" cy="214314"/>
          </a:xfrm>
          <a:prstGeom prst="curvedDownArrow">
            <a:avLst/>
          </a:prstGeom>
          <a:solidFill>
            <a:schemeClr val="accent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5" name="Zahnutá šipka dolů 14"/>
          <p:cNvSpPr/>
          <p:nvPr/>
        </p:nvSpPr>
        <p:spPr>
          <a:xfrm>
            <a:off x="3357554" y="5500702"/>
            <a:ext cx="642942" cy="214314"/>
          </a:xfrm>
          <a:prstGeom prst="curvedDownArrow">
            <a:avLst/>
          </a:prstGeom>
          <a:solidFill>
            <a:schemeClr val="accent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6" name="Zahnutá šipka dolů 15"/>
          <p:cNvSpPr/>
          <p:nvPr/>
        </p:nvSpPr>
        <p:spPr>
          <a:xfrm>
            <a:off x="2428860" y="5500702"/>
            <a:ext cx="642942" cy="214314"/>
          </a:xfrm>
          <a:prstGeom prst="curvedDownArrow">
            <a:avLst/>
          </a:prstGeom>
          <a:solidFill>
            <a:schemeClr val="accent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7" name="Zahnutá šipka dolů 16"/>
          <p:cNvSpPr/>
          <p:nvPr/>
        </p:nvSpPr>
        <p:spPr>
          <a:xfrm>
            <a:off x="1500166" y="5500702"/>
            <a:ext cx="642942" cy="214314"/>
          </a:xfrm>
          <a:prstGeom prst="curvedDownArrow">
            <a:avLst/>
          </a:prstGeom>
          <a:solidFill>
            <a:schemeClr val="accent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8" name="Zahnutá šipka nahoru 17"/>
          <p:cNvSpPr/>
          <p:nvPr/>
        </p:nvSpPr>
        <p:spPr>
          <a:xfrm flipH="1">
            <a:off x="4214810" y="2357430"/>
            <a:ext cx="642942" cy="214314"/>
          </a:xfrm>
          <a:prstGeom prst="curvedUpArrow">
            <a:avLst/>
          </a:prstGeom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Zahnutá šipka nahoru 18"/>
          <p:cNvSpPr/>
          <p:nvPr/>
        </p:nvSpPr>
        <p:spPr>
          <a:xfrm flipH="1">
            <a:off x="1428728" y="2357430"/>
            <a:ext cx="642942" cy="214314"/>
          </a:xfrm>
          <a:prstGeom prst="curvedUpArrow">
            <a:avLst/>
          </a:prstGeom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Zahnutá šipka nahoru 19"/>
          <p:cNvSpPr/>
          <p:nvPr/>
        </p:nvSpPr>
        <p:spPr>
          <a:xfrm flipH="1">
            <a:off x="3286116" y="2357430"/>
            <a:ext cx="642942" cy="214314"/>
          </a:xfrm>
          <a:prstGeom prst="curvedUpArrow">
            <a:avLst/>
          </a:prstGeom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Zahnutá šipka nahoru 20"/>
          <p:cNvSpPr/>
          <p:nvPr/>
        </p:nvSpPr>
        <p:spPr>
          <a:xfrm flipH="1">
            <a:off x="2285984" y="2357430"/>
            <a:ext cx="642942" cy="214314"/>
          </a:xfrm>
          <a:prstGeom prst="curvedUpArrow">
            <a:avLst/>
          </a:prstGeom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Zahnutá šipka nahoru 21"/>
          <p:cNvSpPr/>
          <p:nvPr/>
        </p:nvSpPr>
        <p:spPr>
          <a:xfrm flipH="1">
            <a:off x="1500166" y="6143644"/>
            <a:ext cx="642942" cy="214314"/>
          </a:xfrm>
          <a:prstGeom prst="curvedUpArrow">
            <a:avLst/>
          </a:prstGeom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Zahnutá šipka nahoru 22"/>
          <p:cNvSpPr/>
          <p:nvPr/>
        </p:nvSpPr>
        <p:spPr>
          <a:xfrm flipH="1">
            <a:off x="3357554" y="6143644"/>
            <a:ext cx="642942" cy="214314"/>
          </a:xfrm>
          <a:prstGeom prst="curvedUpArrow">
            <a:avLst/>
          </a:prstGeom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Zahnutá šipka nahoru 23"/>
          <p:cNvSpPr/>
          <p:nvPr/>
        </p:nvSpPr>
        <p:spPr>
          <a:xfrm flipH="1">
            <a:off x="2428860" y="6143644"/>
            <a:ext cx="642942" cy="214314"/>
          </a:xfrm>
          <a:prstGeom prst="curvedUpArrow">
            <a:avLst/>
          </a:prstGeom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Zahnutá šipka nahoru 24"/>
          <p:cNvSpPr/>
          <p:nvPr/>
        </p:nvSpPr>
        <p:spPr>
          <a:xfrm flipH="1">
            <a:off x="1357290" y="4143380"/>
            <a:ext cx="642942" cy="214314"/>
          </a:xfrm>
          <a:prstGeom prst="curvedUpArrow">
            <a:avLst/>
          </a:prstGeom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Zahnutá šipka nahoru 25"/>
          <p:cNvSpPr/>
          <p:nvPr/>
        </p:nvSpPr>
        <p:spPr>
          <a:xfrm flipH="1">
            <a:off x="3857620" y="4143380"/>
            <a:ext cx="642942" cy="214314"/>
          </a:xfrm>
          <a:prstGeom prst="curvedUpArrow">
            <a:avLst/>
          </a:prstGeom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Zahnutá šipka nahoru 26"/>
          <p:cNvSpPr/>
          <p:nvPr/>
        </p:nvSpPr>
        <p:spPr>
          <a:xfrm flipH="1">
            <a:off x="3071802" y="4143380"/>
            <a:ext cx="642942" cy="214314"/>
          </a:xfrm>
          <a:prstGeom prst="curvedUpArrow">
            <a:avLst/>
          </a:prstGeom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Zahnutá šipka nahoru 27"/>
          <p:cNvSpPr/>
          <p:nvPr/>
        </p:nvSpPr>
        <p:spPr>
          <a:xfrm flipH="1">
            <a:off x="2214546" y="4143380"/>
            <a:ext cx="642942" cy="214314"/>
          </a:xfrm>
          <a:prstGeom prst="curvedUpArrow">
            <a:avLst/>
          </a:prstGeom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9" name="Zahnutá šipka nahoru 28"/>
          <p:cNvSpPr/>
          <p:nvPr/>
        </p:nvSpPr>
        <p:spPr>
          <a:xfrm flipH="1">
            <a:off x="4643438" y="4143380"/>
            <a:ext cx="642942" cy="214314"/>
          </a:xfrm>
          <a:prstGeom prst="curvedUpArrow">
            <a:avLst/>
          </a:prstGeom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Zahnutá šipka dolů 29"/>
          <p:cNvSpPr/>
          <p:nvPr/>
        </p:nvSpPr>
        <p:spPr>
          <a:xfrm>
            <a:off x="4643438" y="3500438"/>
            <a:ext cx="642942" cy="214314"/>
          </a:xfrm>
          <a:prstGeom prst="curvedDownArrow">
            <a:avLst/>
          </a:prstGeom>
          <a:solidFill>
            <a:schemeClr val="accent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285852" y="1428736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.1000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285984" y="1428736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.10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214810" y="1428736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.10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000100" y="2571744"/>
            <a:ext cx="43577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    :1000       :10          :10        :10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214414" y="3214686"/>
            <a:ext cx="4286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 .100       .10       .100     .10      .1000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000100" y="5143512"/>
            <a:ext cx="37862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       .24         .60         .60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1428728" y="6357958"/>
            <a:ext cx="264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:24         :60         :60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286116" y="1428736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.10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285852" y="4357694"/>
            <a:ext cx="42148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:100       :10       :100     :10      :1000</a:t>
            </a:r>
            <a:endParaRPr lang="cs-CZ" dirty="0"/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0"/>
                            </p:stCondLst>
                            <p:childTnLst>
                              <p:par>
                                <p:cTn id="46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2000"/>
                            </p:stCondLst>
                            <p:childTnLst>
                              <p:par>
                                <p:cTn id="5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4000"/>
                            </p:stCondLst>
                            <p:childTnLst>
                              <p:par>
                                <p:cTn id="6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8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6000"/>
                            </p:stCondLst>
                            <p:childTnLst>
                              <p:par>
                                <p:cTn id="7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8000"/>
                            </p:stCondLst>
                            <p:childTnLst>
                              <p:par>
                                <p:cTn id="74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0000"/>
                            </p:stCondLst>
                            <p:childTnLst>
                              <p:par>
                                <p:cTn id="9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2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22000"/>
                            </p:stCondLst>
                            <p:childTnLst>
                              <p:par>
                                <p:cTn id="94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9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24000"/>
                            </p:stCondLst>
                            <p:childTnLst>
                              <p:par>
                                <p:cTn id="1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2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26000"/>
                            </p:stCondLst>
                            <p:childTnLst>
                              <p:par>
                                <p:cTn id="11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9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8000"/>
                            </p:stCondLst>
                            <p:childTnLst>
                              <p:par>
                                <p:cTn id="121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30000"/>
                            </p:stCondLst>
                            <p:childTnLst>
                              <p:par>
                                <p:cTn id="12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32000"/>
                            </p:stCondLst>
                            <p:childTnLst>
                              <p:par>
                                <p:cTn id="13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7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34000"/>
                            </p:stCondLst>
                            <p:childTnLst>
                              <p:par>
                                <p:cTn id="13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36000"/>
                            </p:stCondLst>
                            <p:childTnLst>
                              <p:par>
                                <p:cTn id="14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1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/>
      <p:bldP spid="34" grpId="0"/>
      <p:bldP spid="36" grpId="0"/>
      <p:bldP spid="39" grpId="0"/>
      <p:bldP spid="40" grpId="0"/>
      <p:bldP spid="41" grpId="0"/>
      <p:bldP spid="42" grpId="0"/>
      <p:bldP spid="43" grpId="0"/>
      <p:bldP spid="4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/>
          <a:lstStyle/>
          <a:p>
            <a:r>
              <a:rPr lang="cs-CZ" dirty="0" smtClean="0"/>
              <a:t>převádění jednotek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214422"/>
            <a:ext cx="7929618" cy="524131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převeď na jednotky v závorce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12 km 	(m)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340 cm 	(m)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1,6 q 	(kg)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7,56 g 	(kg)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2 dny 	(hod)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3600 s 	(min)</a:t>
            </a: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převeď 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4 km 32 m = 	</a:t>
            </a:r>
            <a:r>
              <a:rPr lang="cs-CZ" dirty="0" err="1" smtClean="0">
                <a:solidFill>
                  <a:schemeClr val="tx2"/>
                </a:solidFill>
              </a:rPr>
              <a:t>m</a:t>
            </a:r>
            <a:endParaRPr lang="cs-CZ" dirty="0" smtClean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78 dag 62 g =	kg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1 den 14 hod = 	</a:t>
            </a:r>
            <a:r>
              <a:rPr lang="cs-CZ" dirty="0" err="1" smtClean="0">
                <a:solidFill>
                  <a:schemeClr val="tx2"/>
                </a:solidFill>
              </a:rPr>
              <a:t>hod</a:t>
            </a:r>
            <a:endParaRPr lang="cs-CZ" dirty="0" smtClean="0">
              <a:solidFill>
                <a:schemeClr val="tx2"/>
              </a:solidFill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0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08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10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12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14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16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1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5357818" y="1357298"/>
            <a:ext cx="257176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Výsledky: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12</a:t>
            </a:r>
            <a:r>
              <a:rPr lang="en-US" sz="2400" dirty="0" smtClean="0">
                <a:solidFill>
                  <a:srgbClr val="FF0000"/>
                </a:solidFill>
              </a:rPr>
              <a:t>000 m</a:t>
            </a:r>
          </a:p>
          <a:p>
            <a:r>
              <a:rPr lang="en-US" sz="2400" dirty="0" smtClean="0">
                <a:solidFill>
                  <a:srgbClr val="FF0000"/>
                </a:solidFill>
              </a:rPr>
              <a:t>3,4 m</a:t>
            </a:r>
          </a:p>
          <a:p>
            <a:r>
              <a:rPr lang="en-US" sz="2400" dirty="0" smtClean="0">
                <a:solidFill>
                  <a:srgbClr val="FF0000"/>
                </a:solidFill>
              </a:rPr>
              <a:t>160 kg</a:t>
            </a:r>
          </a:p>
          <a:p>
            <a:r>
              <a:rPr lang="en-US" sz="2400" dirty="0" smtClean="0">
                <a:solidFill>
                  <a:srgbClr val="FF0000"/>
                </a:solidFill>
              </a:rPr>
              <a:t>0,00756 kg</a:t>
            </a:r>
          </a:p>
          <a:p>
            <a:r>
              <a:rPr lang="en-US" sz="2400" dirty="0" smtClean="0">
                <a:solidFill>
                  <a:srgbClr val="FF0000"/>
                </a:solidFill>
              </a:rPr>
              <a:t>48 </a:t>
            </a:r>
            <a:r>
              <a:rPr lang="en-US" sz="2400" dirty="0" err="1" smtClean="0">
                <a:solidFill>
                  <a:srgbClr val="FF0000"/>
                </a:solidFill>
              </a:rPr>
              <a:t>hod</a:t>
            </a:r>
            <a:endParaRPr lang="en-US" sz="2400" dirty="0" smtClean="0">
              <a:solidFill>
                <a:srgbClr val="FF0000"/>
              </a:solidFill>
            </a:endParaRPr>
          </a:p>
          <a:p>
            <a:r>
              <a:rPr lang="en-US" sz="2400" dirty="0" smtClean="0">
                <a:solidFill>
                  <a:srgbClr val="FF0000"/>
                </a:solidFill>
              </a:rPr>
              <a:t>60 min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286380" y="4786322"/>
            <a:ext cx="27146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FF0000"/>
                </a:solidFill>
              </a:rPr>
              <a:t>V</a:t>
            </a:r>
            <a:r>
              <a:rPr lang="cs-CZ" sz="2400" dirty="0" err="1" smtClean="0">
                <a:solidFill>
                  <a:srgbClr val="FF0000"/>
                </a:solidFill>
              </a:rPr>
              <a:t>ýsledky</a:t>
            </a:r>
            <a:r>
              <a:rPr lang="cs-CZ" sz="2400" dirty="0" smtClean="0">
                <a:solidFill>
                  <a:srgbClr val="FF0000"/>
                </a:solidFill>
              </a:rPr>
              <a:t>:</a:t>
            </a:r>
          </a:p>
          <a:p>
            <a:r>
              <a:rPr lang="en-US" sz="2400" dirty="0" smtClean="0">
                <a:solidFill>
                  <a:srgbClr val="FF0000"/>
                </a:solidFill>
              </a:rPr>
              <a:t>4032 m</a:t>
            </a:r>
          </a:p>
          <a:p>
            <a:r>
              <a:rPr lang="en-US" sz="2400" dirty="0" smtClean="0">
                <a:solidFill>
                  <a:srgbClr val="FF0000"/>
                </a:solidFill>
              </a:rPr>
              <a:t>0,842 kg</a:t>
            </a:r>
          </a:p>
          <a:p>
            <a:r>
              <a:rPr lang="en-US" sz="2400" dirty="0" smtClean="0">
                <a:solidFill>
                  <a:srgbClr val="FF0000"/>
                </a:solidFill>
              </a:rPr>
              <a:t>38 </a:t>
            </a:r>
            <a:r>
              <a:rPr lang="en-US" sz="2400" dirty="0" err="1" smtClean="0">
                <a:solidFill>
                  <a:srgbClr val="FF0000"/>
                </a:solidFill>
              </a:rPr>
              <a:t>hod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6000"/>
                            </p:stCondLst>
                            <p:childTnLst>
                              <p:par>
                                <p:cTn id="3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0"/>
                            </p:stCondLst>
                            <p:childTnLst>
                              <p:par>
                                <p:cTn id="4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2000"/>
                            </p:stCondLst>
                            <p:childTnLst>
                              <p:par>
                                <p:cTn id="4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9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8" grpId="0"/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en-US" dirty="0" err="1" smtClean="0"/>
              <a:t>jednotky</a:t>
            </a:r>
            <a:r>
              <a:rPr lang="en-US" dirty="0" smtClean="0"/>
              <a:t> a </a:t>
            </a:r>
            <a:r>
              <a:rPr lang="en-US" dirty="0" err="1" smtClean="0"/>
              <a:t>zlomky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71546"/>
            <a:ext cx="7410480" cy="557216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převod z větší jednotky na menší</a:t>
            </a: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sz="2100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2100" dirty="0" smtClean="0">
                <a:solidFill>
                  <a:schemeClr val="accent4"/>
                </a:solidFill>
              </a:rPr>
              <a:t>Př.: </a:t>
            </a:r>
          </a:p>
          <a:p>
            <a:pPr lvl="1">
              <a:buFont typeface="Wingdings" pitchFamily="2" charset="2"/>
              <a:buChar char="Ø"/>
            </a:pPr>
            <a:endParaRPr lang="cs-CZ" sz="2100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2100" dirty="0" smtClean="0">
                <a:solidFill>
                  <a:schemeClr val="tx2"/>
                </a:solidFill>
              </a:rPr>
              <a:t>1) provedeme klasický převod (bez jmenovatele) </a:t>
            </a:r>
          </a:p>
          <a:p>
            <a:pPr lvl="2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4"/>
                </a:solidFill>
              </a:rPr>
              <a:t>1 km = 1000 m</a:t>
            </a:r>
          </a:p>
          <a:p>
            <a:pPr lvl="1">
              <a:buFont typeface="Wingdings" pitchFamily="2" charset="2"/>
              <a:buChar char="Ø"/>
            </a:pPr>
            <a:r>
              <a:rPr lang="cs-CZ" sz="2100" dirty="0" smtClean="0">
                <a:solidFill>
                  <a:schemeClr val="tx2"/>
                </a:solidFill>
              </a:rPr>
              <a:t>2) podělíme jmenovatelem</a:t>
            </a:r>
          </a:p>
          <a:p>
            <a:pPr lvl="2">
              <a:buFont typeface="Wingdings" pitchFamily="2" charset="2"/>
              <a:buChar char="Ø"/>
            </a:pPr>
            <a:endParaRPr lang="cs-CZ" sz="1800" dirty="0" smtClean="0">
              <a:solidFill>
                <a:schemeClr val="tx2"/>
              </a:solidFill>
            </a:endParaRPr>
          </a:p>
          <a:p>
            <a:pPr lvl="1">
              <a:buNone/>
            </a:pPr>
            <a:endParaRPr lang="cs-CZ" sz="2100" dirty="0" smtClean="0">
              <a:solidFill>
                <a:schemeClr val="accent4"/>
              </a:solidFill>
            </a:endParaRPr>
          </a:p>
          <a:p>
            <a:pPr lvl="1">
              <a:buNone/>
            </a:pPr>
            <a:r>
              <a:rPr lang="cs-CZ" sz="2100" dirty="0" smtClean="0">
                <a:solidFill>
                  <a:schemeClr val="accent4"/>
                </a:solidFill>
              </a:rPr>
              <a:t>                            </a:t>
            </a:r>
          </a:p>
          <a:p>
            <a:pPr lvl="1">
              <a:buFont typeface="Wingdings" pitchFamily="2" charset="2"/>
              <a:buChar char="Ø"/>
            </a:pPr>
            <a:endParaRPr lang="cs-CZ" sz="2100" dirty="0" smtClean="0">
              <a:solidFill>
                <a:schemeClr val="accent4"/>
              </a:solidFill>
            </a:endParaRPr>
          </a:p>
          <a:p>
            <a:pPr lvl="1">
              <a:buNone/>
            </a:pPr>
            <a:r>
              <a:rPr lang="cs-CZ" sz="2100" dirty="0" smtClean="0">
                <a:solidFill>
                  <a:schemeClr val="accent4"/>
                </a:solidFill>
              </a:rPr>
              <a:t> 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takto lze postupovat při všech převodech</a:t>
            </a:r>
          </a:p>
        </p:txBody>
      </p:sp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2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6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8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217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571604" y="1714488"/>
            <a:ext cx="1822158" cy="1000132"/>
          </a:xfrm>
          <a:prstGeom prst="rect">
            <a:avLst/>
          </a:prstGeom>
          <a:noFill/>
        </p:spPr>
      </p:pic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42976" y="4000504"/>
            <a:ext cx="2328096" cy="928694"/>
          </a:xfrm>
          <a:prstGeom prst="rect">
            <a:avLst/>
          </a:prstGeom>
          <a:noFill/>
        </p:spPr>
      </p:pic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225" name="Picture 9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42976" y="4857760"/>
            <a:ext cx="1857388" cy="928694"/>
          </a:xfrm>
          <a:prstGeom prst="rect">
            <a:avLst/>
          </a:prstGeom>
          <a:noFill/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9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0"/>
                            </p:stCondLst>
                            <p:childTnLst>
                              <p:par>
                                <p:cTn id="2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2000"/>
                            </p:stCondLst>
                            <p:childTnLst>
                              <p:par>
                                <p:cTn id="3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4000"/>
                            </p:stCondLst>
                            <p:childTnLst>
                              <p:par>
                                <p:cTn id="3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9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6000"/>
                            </p:stCondLst>
                            <p:childTnLst>
                              <p:par>
                                <p:cTn id="4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en-US" dirty="0" err="1" smtClean="0"/>
              <a:t>jednotky</a:t>
            </a:r>
            <a:r>
              <a:rPr lang="en-US" dirty="0" smtClean="0"/>
              <a:t> a </a:t>
            </a:r>
            <a:r>
              <a:rPr lang="en-US" dirty="0" err="1" smtClean="0"/>
              <a:t>zlomky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71546"/>
            <a:ext cx="7410480" cy="557216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převeď z větší jednotky na menší</a:t>
            </a: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sz="2100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2100" dirty="0" smtClean="0">
                <a:solidFill>
                  <a:schemeClr val="accent4"/>
                </a:solidFill>
              </a:rPr>
              <a:t>Př.: </a:t>
            </a:r>
          </a:p>
          <a:p>
            <a:pPr lvl="1">
              <a:buFont typeface="Wingdings" pitchFamily="2" charset="2"/>
              <a:buChar char="Ø"/>
            </a:pPr>
            <a:endParaRPr lang="cs-CZ" sz="2100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2100" dirty="0" smtClean="0">
                <a:solidFill>
                  <a:schemeClr val="tx2"/>
                </a:solidFill>
              </a:rPr>
              <a:t>1) proveď klasický převod (bez jmenovatele) </a:t>
            </a:r>
          </a:p>
          <a:p>
            <a:pPr lvl="2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4"/>
                </a:solidFill>
              </a:rPr>
              <a:t>3 m = 300 cm</a:t>
            </a:r>
          </a:p>
          <a:p>
            <a:pPr lvl="1">
              <a:buFont typeface="Wingdings" pitchFamily="2" charset="2"/>
              <a:buChar char="Ø"/>
            </a:pPr>
            <a:r>
              <a:rPr lang="cs-CZ" sz="2100" dirty="0" smtClean="0">
                <a:solidFill>
                  <a:schemeClr val="tx2"/>
                </a:solidFill>
              </a:rPr>
              <a:t>2) poděl jmenovatelem</a:t>
            </a:r>
          </a:p>
          <a:p>
            <a:pPr lvl="2">
              <a:buFont typeface="Wingdings" pitchFamily="2" charset="2"/>
              <a:buChar char="Ø"/>
            </a:pPr>
            <a:endParaRPr lang="cs-CZ" sz="1800" dirty="0" smtClean="0">
              <a:solidFill>
                <a:schemeClr val="tx2"/>
              </a:solidFill>
            </a:endParaRPr>
          </a:p>
          <a:p>
            <a:pPr lvl="1">
              <a:buNone/>
            </a:pPr>
            <a:endParaRPr lang="cs-CZ" sz="2100" dirty="0" smtClean="0">
              <a:solidFill>
                <a:schemeClr val="accent4"/>
              </a:solidFill>
            </a:endParaRPr>
          </a:p>
          <a:p>
            <a:pPr lvl="1">
              <a:buNone/>
            </a:pPr>
            <a:r>
              <a:rPr lang="cs-CZ" sz="2100" dirty="0" smtClean="0">
                <a:solidFill>
                  <a:schemeClr val="accent4"/>
                </a:solidFill>
              </a:rPr>
              <a:t>                            </a:t>
            </a:r>
          </a:p>
          <a:p>
            <a:pPr lvl="1">
              <a:buFont typeface="Wingdings" pitchFamily="2" charset="2"/>
              <a:buChar char="Ø"/>
            </a:pPr>
            <a:endParaRPr lang="cs-CZ" sz="2100" dirty="0" smtClean="0">
              <a:solidFill>
                <a:schemeClr val="accent4"/>
              </a:solidFill>
            </a:endParaRPr>
          </a:p>
          <a:p>
            <a:pPr lvl="1">
              <a:buNone/>
            </a:pPr>
            <a:r>
              <a:rPr lang="cs-CZ" sz="2100" dirty="0" smtClean="0">
                <a:solidFill>
                  <a:schemeClr val="accent4"/>
                </a:solidFill>
              </a:rPr>
              <a:t> 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hotovo? VÝBORNĚ :-)</a:t>
            </a:r>
          </a:p>
        </p:txBody>
      </p:sp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2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6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8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4817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571604" y="1785926"/>
            <a:ext cx="1323037" cy="928670"/>
          </a:xfrm>
          <a:prstGeom prst="rect">
            <a:avLst/>
          </a:prstGeom>
          <a:noFill/>
        </p:spPr>
      </p:pic>
      <p:sp>
        <p:nvSpPr>
          <p:cNvPr id="348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4819" name="Picture 3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42976" y="4000504"/>
            <a:ext cx="2137213" cy="928670"/>
          </a:xfrm>
          <a:prstGeom prst="rect">
            <a:avLst/>
          </a:prstGeom>
          <a:noFill/>
        </p:spPr>
      </p:pic>
      <p:sp>
        <p:nvSpPr>
          <p:cNvPr id="3482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4821" name="Picture 5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42976" y="4857760"/>
            <a:ext cx="1831944" cy="928694"/>
          </a:xfrm>
          <a:prstGeom prst="rect">
            <a:avLst/>
          </a:prstGeom>
          <a:noFill/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348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348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348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000"/>
                            </p:stCondLst>
                            <p:childTnLst>
                              <p:par>
                                <p:cTn id="4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en-US" dirty="0" err="1" smtClean="0"/>
              <a:t>jednotky</a:t>
            </a:r>
            <a:r>
              <a:rPr lang="en-US" dirty="0" smtClean="0"/>
              <a:t> a </a:t>
            </a:r>
            <a:r>
              <a:rPr lang="en-US" dirty="0" err="1" smtClean="0"/>
              <a:t>zlomky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71546"/>
            <a:ext cx="7410480" cy="557216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prováděj další převody</a:t>
            </a:r>
          </a:p>
          <a:p>
            <a:pPr lvl="1">
              <a:buFont typeface="Wingdings" pitchFamily="2" charset="2"/>
              <a:buChar char="Ø"/>
            </a:pPr>
            <a:endParaRPr lang="cs-CZ" sz="1800" dirty="0" smtClean="0">
              <a:solidFill>
                <a:schemeClr val="tx2"/>
              </a:solidFill>
            </a:endParaRPr>
          </a:p>
          <a:p>
            <a:pPr lvl="1">
              <a:buNone/>
            </a:pPr>
            <a:r>
              <a:rPr lang="cs-CZ" sz="1800" dirty="0" smtClean="0">
                <a:solidFill>
                  <a:schemeClr val="tx2"/>
                </a:solidFill>
              </a:rPr>
              <a:t> </a:t>
            </a:r>
          </a:p>
          <a:p>
            <a:pPr lvl="1">
              <a:buFont typeface="Wingdings" pitchFamily="2" charset="2"/>
              <a:buChar char="Ø"/>
            </a:pPr>
            <a:endParaRPr lang="cs-CZ" sz="1800" dirty="0" smtClean="0">
              <a:solidFill>
                <a:schemeClr val="tx2"/>
              </a:solidFill>
            </a:endParaRPr>
          </a:p>
          <a:p>
            <a:pPr lvl="1">
              <a:buNone/>
            </a:pPr>
            <a:r>
              <a:rPr lang="cs-CZ" sz="1800" dirty="0" smtClean="0">
                <a:solidFill>
                  <a:schemeClr val="tx2"/>
                </a:solidFill>
              </a:rPr>
              <a:t> </a:t>
            </a:r>
          </a:p>
          <a:p>
            <a:pPr lvl="1">
              <a:buFont typeface="Wingdings" pitchFamily="2" charset="2"/>
              <a:buChar char="Ø"/>
            </a:pPr>
            <a:endParaRPr lang="cs-CZ" sz="1800" dirty="0" smtClean="0">
              <a:solidFill>
                <a:schemeClr val="tx2"/>
              </a:solidFill>
            </a:endParaRPr>
          </a:p>
          <a:p>
            <a:pPr lvl="1">
              <a:buNone/>
            </a:pPr>
            <a:r>
              <a:rPr lang="cs-CZ" sz="1800" dirty="0" smtClean="0">
                <a:solidFill>
                  <a:schemeClr val="tx2"/>
                </a:solidFill>
              </a:rPr>
              <a:t> </a:t>
            </a:r>
          </a:p>
          <a:p>
            <a:pPr lvl="1">
              <a:buFont typeface="Wingdings" pitchFamily="2" charset="2"/>
              <a:buChar char="Ø"/>
            </a:pPr>
            <a:endParaRPr lang="cs-CZ" sz="1800" dirty="0" smtClean="0">
              <a:solidFill>
                <a:schemeClr val="tx2"/>
              </a:solidFill>
            </a:endParaRPr>
          </a:p>
          <a:p>
            <a:pPr lvl="1">
              <a:buNone/>
            </a:pPr>
            <a:endParaRPr lang="cs-CZ" sz="2100" dirty="0" smtClean="0">
              <a:solidFill>
                <a:schemeClr val="accent4"/>
              </a:solidFill>
            </a:endParaRPr>
          </a:p>
          <a:p>
            <a:pPr lvl="1">
              <a:buNone/>
            </a:pPr>
            <a:r>
              <a:rPr lang="cs-CZ" sz="2100" dirty="0" smtClean="0">
                <a:solidFill>
                  <a:schemeClr val="accent4"/>
                </a:solidFill>
              </a:rPr>
              <a:t>                            </a:t>
            </a:r>
          </a:p>
          <a:p>
            <a:pPr lvl="1">
              <a:buFont typeface="Wingdings" pitchFamily="2" charset="2"/>
              <a:buChar char="Ø"/>
            </a:pPr>
            <a:endParaRPr lang="en-US" sz="2100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/>
                </a:solidFill>
              </a:rPr>
              <a:t>ohodnoť si známkou</a:t>
            </a:r>
          </a:p>
          <a:p>
            <a:pPr lvl="1">
              <a:buFont typeface="Wingdings" pitchFamily="2" charset="2"/>
              <a:buChar char="Ø"/>
            </a:pPr>
            <a:r>
              <a:rPr lang="cs-CZ" sz="2100" dirty="0" smtClean="0">
                <a:solidFill>
                  <a:schemeClr val="accent4"/>
                </a:solidFill>
              </a:rPr>
              <a:t>každá chyba znamená stupeň dolů</a:t>
            </a:r>
          </a:p>
        </p:txBody>
      </p:sp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2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6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8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2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686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6865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00100" y="1714488"/>
            <a:ext cx="1221296" cy="857256"/>
          </a:xfrm>
          <a:prstGeom prst="rect">
            <a:avLst/>
          </a:prstGeom>
          <a:noFill/>
        </p:spPr>
      </p:pic>
      <p:sp>
        <p:nvSpPr>
          <p:cNvPr id="3686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6867" name="Picture 3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28662" y="2500306"/>
            <a:ext cx="1174290" cy="857232"/>
          </a:xfrm>
          <a:prstGeom prst="rect">
            <a:avLst/>
          </a:prstGeom>
          <a:noFill/>
        </p:spPr>
      </p:pic>
      <p:sp>
        <p:nvSpPr>
          <p:cNvPr id="3687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6869" name="Picture 5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28662" y="3357562"/>
            <a:ext cx="1714512" cy="863169"/>
          </a:xfrm>
          <a:prstGeom prst="rect">
            <a:avLst/>
          </a:prstGeom>
          <a:noFill/>
        </p:spPr>
      </p:pic>
      <p:sp>
        <p:nvSpPr>
          <p:cNvPr id="3687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6871" name="Picture 7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00100" y="4214818"/>
            <a:ext cx="1692004" cy="928694"/>
          </a:xfrm>
          <a:prstGeom prst="rect">
            <a:avLst/>
          </a:prstGeom>
          <a:noFill/>
        </p:spPr>
      </p:pic>
      <p:sp>
        <p:nvSpPr>
          <p:cNvPr id="30" name="TextovéPole 29"/>
          <p:cNvSpPr txBox="1"/>
          <p:nvPr/>
        </p:nvSpPr>
        <p:spPr>
          <a:xfrm>
            <a:off x="4714876" y="1357298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Výsledky: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4000496" y="1857364"/>
            <a:ext cx="335758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rgbClr val="FF0000"/>
                </a:solidFill>
              </a:rPr>
              <a:t>40 cm</a:t>
            </a:r>
          </a:p>
          <a:p>
            <a:pPr algn="ctr"/>
            <a:endParaRPr lang="en-US" dirty="0" smtClean="0">
              <a:solidFill>
                <a:srgbClr val="FF0000"/>
              </a:solidFill>
            </a:endParaRPr>
          </a:p>
          <a:p>
            <a:pPr algn="ctr"/>
            <a:endParaRPr lang="en-US" dirty="0" smtClean="0">
              <a:solidFill>
                <a:srgbClr val="FF0000"/>
              </a:solidFill>
            </a:endParaRPr>
          </a:p>
          <a:p>
            <a:pPr algn="ctr"/>
            <a:r>
              <a:rPr lang="en-US" dirty="0" smtClean="0">
                <a:solidFill>
                  <a:srgbClr val="FF0000"/>
                </a:solidFill>
              </a:rPr>
              <a:t>300 kg</a:t>
            </a:r>
          </a:p>
          <a:p>
            <a:pPr algn="ctr"/>
            <a:endParaRPr lang="en-US" dirty="0" smtClean="0">
              <a:solidFill>
                <a:srgbClr val="FF0000"/>
              </a:solidFill>
            </a:endParaRPr>
          </a:p>
          <a:p>
            <a:pPr algn="ctr"/>
            <a:endParaRPr lang="en-US" dirty="0" smtClean="0">
              <a:solidFill>
                <a:srgbClr val="FF0000"/>
              </a:solidFill>
            </a:endParaRPr>
          </a:p>
          <a:p>
            <a:pPr algn="ctr"/>
            <a:r>
              <a:rPr lang="en-US" dirty="0" smtClean="0">
                <a:solidFill>
                  <a:srgbClr val="FF0000"/>
                </a:solidFill>
              </a:rPr>
              <a:t>4 </a:t>
            </a:r>
            <a:r>
              <a:rPr lang="en-US" dirty="0" err="1" smtClean="0">
                <a:solidFill>
                  <a:srgbClr val="FF0000"/>
                </a:solidFill>
              </a:rPr>
              <a:t>hod</a:t>
            </a:r>
            <a:endParaRPr lang="en-US" dirty="0" smtClean="0">
              <a:solidFill>
                <a:srgbClr val="FF0000"/>
              </a:solidFill>
            </a:endParaRPr>
          </a:p>
          <a:p>
            <a:pPr algn="ctr"/>
            <a:endParaRPr lang="en-US" dirty="0" smtClean="0">
              <a:solidFill>
                <a:srgbClr val="FF0000"/>
              </a:solidFill>
            </a:endParaRPr>
          </a:p>
          <a:p>
            <a:pPr algn="ctr"/>
            <a:endParaRPr lang="en-US" dirty="0" smtClean="0">
              <a:solidFill>
                <a:srgbClr val="FF0000"/>
              </a:solidFill>
            </a:endParaRPr>
          </a:p>
          <a:p>
            <a:pPr algn="ctr"/>
            <a:r>
              <a:rPr lang="en-US" dirty="0" smtClean="0">
                <a:solidFill>
                  <a:srgbClr val="FF0000"/>
                </a:solidFill>
              </a:rPr>
              <a:t>40 min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68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36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36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368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0" grpId="0"/>
      <p:bldP spid="3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7239000" cy="5455628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vlastní </a:t>
            </a:r>
            <a:r>
              <a:rPr lang="cs-CZ" smtClean="0">
                <a:solidFill>
                  <a:schemeClr val="tx2"/>
                </a:solidFill>
              </a:rPr>
              <a:t>autorské dílo</a:t>
            </a:r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diamond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575</TotalTime>
  <Words>316</Words>
  <Application>Microsoft Office PowerPoint</Application>
  <PresentationFormat>Předvádění na obrazovce (4:3)</PresentationFormat>
  <Paragraphs>128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Snímek 1</vt:lpstr>
      <vt:lpstr>Anotace</vt:lpstr>
      <vt:lpstr>Zlomky a převody jednotek</vt:lpstr>
      <vt:lpstr>Zopakuj si převody jednotek </vt:lpstr>
      <vt:lpstr>převádění jednotek </vt:lpstr>
      <vt:lpstr>jednotky a zlomky</vt:lpstr>
      <vt:lpstr>jednotky a zlomky</vt:lpstr>
      <vt:lpstr>jednotky a zlomky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Zlomky a převody jednotek</dc:title>
  <dc:creator>Jana Pulcová</dc:creator>
  <cp:lastModifiedBy>ZŠ Uh.Ostroh</cp:lastModifiedBy>
  <cp:revision>94</cp:revision>
  <dcterms:created xsi:type="dcterms:W3CDTF">2011-10-21T12:29:34Z</dcterms:created>
  <dcterms:modified xsi:type="dcterms:W3CDTF">2011-12-19T09:42:25Z</dcterms:modified>
</cp:coreProperties>
</file>