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layout1.xml" ContentType="application/vnd.openxmlformats-officedocument.drawingml.diagramLayout+xml"/>
  <Default Extension="xlsx" ContentType="application/vnd.openxmlformats-officedocument.spreadsheetml.sheet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69" r:id="rId2"/>
    <p:sldId id="270" r:id="rId3"/>
    <p:sldId id="256" r:id="rId4"/>
    <p:sldId id="257" r:id="rId5"/>
    <p:sldId id="258" r:id="rId6"/>
    <p:sldId id="274" r:id="rId7"/>
    <p:sldId id="276" r:id="rId8"/>
    <p:sldId id="277" r:id="rId9"/>
    <p:sldId id="27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1860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3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4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5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072654726217523"/>
          <c:y val="0.17660889452247486"/>
          <c:w val="0.7508209632359929"/>
          <c:h val="0.88645175134152765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Prodej</c:v>
                </c:pt>
              </c:strCache>
            </c:strRef>
          </c:tx>
          <c:spPr>
            <a:solidFill>
              <a:schemeClr val="tx2"/>
            </a:solidFill>
            <a:ln>
              <a:solidFill>
                <a:schemeClr val="bg1"/>
              </a:solidFill>
            </a:ln>
          </c:spPr>
          <c:dPt>
            <c:idx val="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List1!$A$2:$A$3</c:f>
              <c:numCache>
                <c:formatCode>General</c:formatCode>
                <c:ptCount val="2"/>
              </c:numCache>
            </c:numRef>
          </c:cat>
          <c:val>
            <c:numRef>
              <c:f>List1!$B$2:$B$3</c:f>
              <c:numCache>
                <c:formatCode>0%</c:formatCode>
                <c:ptCount val="2"/>
                <c:pt idx="0">
                  <c:v>0.5</c:v>
                </c:pt>
                <c:pt idx="1">
                  <c:v>0.5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4.1025353884056509E-2"/>
          <c:y val="7.521314878743697E-2"/>
          <c:w val="0.84957370242512631"/>
          <c:h val="0.84957370242512631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3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List1!$A$2:$A$5</c:f>
              <c:numCache>
                <c:formatCode>General</c:formatCode>
                <c:ptCount val="4"/>
              </c:numCache>
            </c:numRef>
          </c:cat>
          <c:val>
            <c:numRef>
              <c:f>List1!$B$2:$B$5</c:f>
              <c:numCache>
                <c:formatCode>0%</c:formatCode>
                <c:ptCount val="4"/>
                <c:pt idx="0">
                  <c:v>0.25</c:v>
                </c:pt>
                <c:pt idx="1">
                  <c:v>0.25</c:v>
                </c:pt>
                <c:pt idx="2">
                  <c:v>0.25</c:v>
                </c:pt>
                <c:pt idx="3">
                  <c:v>0.25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9.8518062282445445E-2"/>
          <c:y val="3.8094971463766794E-2"/>
          <c:w val="0.8029638754351095"/>
          <c:h val="0.86031843796618879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5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6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7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List1!$A$2:$A$9</c:f>
              <c:numCache>
                <c:formatCode>General</c:formatCode>
                <c:ptCount val="8"/>
              </c:numCache>
            </c:numRef>
          </c:cat>
          <c:val>
            <c:numRef>
              <c:f>List1!$B$2:$B$9</c:f>
              <c:numCache>
                <c:formatCode>0.00%</c:formatCode>
                <c:ptCount val="8"/>
                <c:pt idx="0">
                  <c:v>0.125</c:v>
                </c:pt>
                <c:pt idx="1">
                  <c:v>0.125</c:v>
                </c:pt>
                <c:pt idx="2">
                  <c:v>0.125</c:v>
                </c:pt>
                <c:pt idx="3">
                  <c:v>0.125</c:v>
                </c:pt>
                <c:pt idx="4">
                  <c:v>0.125</c:v>
                </c:pt>
                <c:pt idx="5">
                  <c:v>0.125</c:v>
                </c:pt>
                <c:pt idx="6">
                  <c:v>0.125</c:v>
                </c:pt>
                <c:pt idx="7">
                  <c:v>0.125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autoTitleDeleted val="1"/>
    <c:plotArea>
      <c:layout>
        <c:manualLayout>
          <c:layoutTarget val="inner"/>
          <c:xMode val="edge"/>
          <c:yMode val="edge"/>
          <c:x val="0.10100506733111229"/>
          <c:y val="3.8095193656659559E-2"/>
          <c:w val="0.80296387543510961"/>
          <c:h val="0.86031843796618901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5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6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7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8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9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10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11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List1!$A$2:$A$13</c:f>
              <c:numCache>
                <c:formatCode>General</c:formatCode>
                <c:ptCount val="12"/>
              </c:numCache>
            </c:numRef>
          </c:cat>
          <c:val>
            <c:numRef>
              <c:f>List1!$B$2:$B$13</c:f>
              <c:numCache>
                <c:formatCode>0.00%</c:formatCode>
                <c:ptCount val="12"/>
                <c:pt idx="0">
                  <c:v>8.3300000000000041E-2</c:v>
                </c:pt>
                <c:pt idx="1">
                  <c:v>8.3300000000000041E-2</c:v>
                </c:pt>
                <c:pt idx="2">
                  <c:v>8.3300000000000041E-2</c:v>
                </c:pt>
                <c:pt idx="3">
                  <c:v>8.3300000000000041E-2</c:v>
                </c:pt>
                <c:pt idx="4">
                  <c:v>8.3300000000000041E-2</c:v>
                </c:pt>
                <c:pt idx="5">
                  <c:v>8.3300000000000041E-2</c:v>
                </c:pt>
                <c:pt idx="6">
                  <c:v>8.3300000000000041E-2</c:v>
                </c:pt>
                <c:pt idx="7">
                  <c:v>8.3300000000000041E-2</c:v>
                </c:pt>
                <c:pt idx="8">
                  <c:v>8.3300000000000041E-2</c:v>
                </c:pt>
                <c:pt idx="9">
                  <c:v>8.3300000000000041E-2</c:v>
                </c:pt>
                <c:pt idx="10">
                  <c:v>8.3300000000000041E-2</c:v>
                </c:pt>
                <c:pt idx="11">
                  <c:v>8.3300000000000041E-2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autoTitleDeleted val="1"/>
    <c:plotArea>
      <c:layout>
        <c:manualLayout>
          <c:layoutTarget val="inner"/>
          <c:xMode val="edge"/>
          <c:yMode val="edge"/>
          <c:x val="0.10100506733111229"/>
          <c:y val="3.8095193656659573E-2"/>
          <c:w val="0.80296387543510961"/>
          <c:h val="0.86031843796618923"/>
        </c:manualLayout>
      </c:layout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spPr>
            <a:ln>
              <a:solidFill>
                <a:schemeClr val="bg1"/>
              </a:solidFill>
            </a:ln>
          </c:spPr>
          <c:dPt>
            <c:idx val="0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1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2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3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4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5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6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7"/>
            <c:spPr>
              <a:solidFill>
                <a:schemeClr val="accent6"/>
              </a:solidFill>
              <a:ln>
                <a:solidFill>
                  <a:schemeClr val="bg1"/>
                </a:solidFill>
              </a:ln>
            </c:spPr>
          </c:dPt>
          <c:dPt>
            <c:idx val="8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9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10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11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12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13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14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dPt>
            <c:idx val="15"/>
            <c:spPr>
              <a:solidFill>
                <a:schemeClr val="tx2"/>
              </a:solidFill>
              <a:ln>
                <a:solidFill>
                  <a:schemeClr val="bg1"/>
                </a:solidFill>
              </a:ln>
            </c:spPr>
          </c:dPt>
          <c:cat>
            <c:numRef>
              <c:f>List1!$A$2:$A$17</c:f>
              <c:numCache>
                <c:formatCode>General</c:formatCode>
                <c:ptCount val="16"/>
              </c:numCache>
            </c:numRef>
          </c:cat>
          <c:val>
            <c:numRef>
              <c:f>List1!$B$2:$B$17</c:f>
              <c:numCache>
                <c:formatCode>0.00%</c:formatCode>
                <c:ptCount val="16"/>
                <c:pt idx="0">
                  <c:v>6.25E-2</c:v>
                </c:pt>
                <c:pt idx="1">
                  <c:v>6.25E-2</c:v>
                </c:pt>
                <c:pt idx="2">
                  <c:v>6.25E-2</c:v>
                </c:pt>
                <c:pt idx="3">
                  <c:v>6.25E-2</c:v>
                </c:pt>
                <c:pt idx="4">
                  <c:v>6.25E-2</c:v>
                </c:pt>
                <c:pt idx="5">
                  <c:v>6.25E-2</c:v>
                </c:pt>
                <c:pt idx="6">
                  <c:v>6.25E-2</c:v>
                </c:pt>
                <c:pt idx="7">
                  <c:v>6.25E-2</c:v>
                </c:pt>
                <c:pt idx="8">
                  <c:v>6.25E-2</c:v>
                </c:pt>
                <c:pt idx="9">
                  <c:v>6.25E-2</c:v>
                </c:pt>
                <c:pt idx="10">
                  <c:v>6.25E-2</c:v>
                </c:pt>
                <c:pt idx="11">
                  <c:v>6.25E-2</c:v>
                </c:pt>
                <c:pt idx="12">
                  <c:v>6.25E-2</c:v>
                </c:pt>
                <c:pt idx="13">
                  <c:v>6.25E-2</c:v>
                </c:pt>
                <c:pt idx="14">
                  <c:v>6.25E-2</c:v>
                </c:pt>
                <c:pt idx="15">
                  <c:v>6.25E-2</c:v>
                </c:pt>
              </c:numCache>
            </c:numRef>
          </c:val>
        </c:ser>
        <c:firstSliceAng val="0"/>
      </c:pieChart>
    </c:plotArea>
    <c:plotVisOnly val="1"/>
  </c:chart>
  <c:txPr>
    <a:bodyPr/>
    <a:lstStyle/>
    <a:p>
      <a:pPr>
        <a:defRPr sz="1800"/>
      </a:pPr>
      <a:endParaRPr lang="cs-CZ"/>
    </a:p>
  </c:txPr>
  <c:externalData r:id="rId1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VY_42_INOVACE_02_ČÍSLO A PROMĚNNÁ_28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 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>
              <a:solidFill>
                <a:schemeClr val="tx2"/>
              </a:solidFill>
            </a:rPr>
            <a:t>TÉMA</a:t>
          </a:r>
          <a:r>
            <a:rPr lang="cs-CZ" sz="2000" smtClean="0">
              <a:solidFill>
                <a:schemeClr val="tx2"/>
              </a:solidFill>
            </a:rPr>
            <a:t>: 7.A - </a:t>
          </a:r>
          <a:r>
            <a:rPr lang="cs-CZ" sz="2000" dirty="0" smtClean="0">
              <a:solidFill>
                <a:schemeClr val="tx2"/>
              </a:solidFill>
            </a:rPr>
            <a:t>Rozšiřování zlomků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8463C1-2658-4EF0-8509-AA4C3B649E8F}" type="presOf" srcId="{D1D4F407-5343-4D3F-B5B9-D407B03CAEB4}" destId="{AED2198E-93D5-4001-81B4-73124B309672}" srcOrd="1" destOrd="0" presId="urn:microsoft.com/office/officeart/2005/8/layout/target3"/>
    <dgm:cxn modelId="{92DFEC93-4D54-4537-A325-CECB6A38883F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3935BAD-100F-4199-958C-2411145ADE1D}" type="presOf" srcId="{B651F6E3-6281-48DB-9319-2AEAFDAE7572}" destId="{619D679B-A015-4ECF-8348-D1034C574F40}" srcOrd="0" destOrd="0" presId="urn:microsoft.com/office/officeart/2005/8/layout/target3"/>
    <dgm:cxn modelId="{8BCA2108-8C13-4BE2-B570-B84A667ACDE0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17388FF-AF66-438C-8134-CF4FB7F59897}" type="presOf" srcId="{D8197B8C-B260-4A16-BDF4-0947B075E274}" destId="{25B08C86-7E15-44DC-BE7F-FFB55DD49D12}" srcOrd="0" destOrd="0" presId="urn:microsoft.com/office/officeart/2005/8/layout/target3"/>
    <dgm:cxn modelId="{4AADDAB9-44C3-4754-AF99-8356AA95D0F5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9D6C102-6452-4C87-A7B7-A26903C0CCFB}" type="presOf" srcId="{4C35D32F-0EAB-4CD7-82EE-45574DC2A586}" destId="{890E4F0B-2866-4A3F-A3C7-2A14B1797930}" srcOrd="1" destOrd="0" presId="urn:microsoft.com/office/officeart/2005/8/layout/target3"/>
    <dgm:cxn modelId="{0A3E61EE-82DD-4917-A8AB-4966A8F16A3D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564A5DD-C9C3-4D6D-B922-5F289F59DBAE}" type="presOf" srcId="{D8197B8C-B260-4A16-BDF4-0947B075E274}" destId="{5A5FFA88-C948-4069-8E93-59FA12366E83}" srcOrd="1" destOrd="0" presId="urn:microsoft.com/office/officeart/2005/8/layout/target3"/>
    <dgm:cxn modelId="{A457EEE0-0C83-4B8E-B1D8-BEC314FAE9CC}" type="presOf" srcId="{D1D4F407-5343-4D3F-B5B9-D407B03CAEB4}" destId="{D005CE8C-CC26-4C3E-AC11-E15060ECD759}" srcOrd="0" destOrd="0" presId="urn:microsoft.com/office/officeart/2005/8/layout/target3"/>
    <dgm:cxn modelId="{D3DFD3FC-5334-42B3-9EB7-B7C2B465F36D}" type="presOf" srcId="{D1B46980-6531-4606-95E6-44980827E919}" destId="{6140AFEC-043D-4C43-A2F9-D0F5331DF3A3}" srcOrd="0" destOrd="0" presId="urn:microsoft.com/office/officeart/2005/8/layout/target3"/>
    <dgm:cxn modelId="{E3CF7980-856D-4400-A2BB-9E3787B976EA}" type="presParOf" srcId="{333A1088-737F-45CB-B68E-254E46348037}" destId="{F5ABB229-8D3B-4694-996A-96F23CF14429}" srcOrd="0" destOrd="0" presId="urn:microsoft.com/office/officeart/2005/8/layout/target3"/>
    <dgm:cxn modelId="{74A6B0BC-3002-46C8-9E63-FE7DE8D7F5D1}" type="presParOf" srcId="{333A1088-737F-45CB-B68E-254E46348037}" destId="{F41139FD-01EE-4571-8B17-4FB00FC51163}" srcOrd="1" destOrd="0" presId="urn:microsoft.com/office/officeart/2005/8/layout/target3"/>
    <dgm:cxn modelId="{B9E21CE2-FBEA-4271-97E6-C1274C98C883}" type="presParOf" srcId="{333A1088-737F-45CB-B68E-254E46348037}" destId="{D005CE8C-CC26-4C3E-AC11-E15060ECD759}" srcOrd="2" destOrd="0" presId="urn:microsoft.com/office/officeart/2005/8/layout/target3"/>
    <dgm:cxn modelId="{EC2EB340-669B-4842-A104-492C415BF9AA}" type="presParOf" srcId="{333A1088-737F-45CB-B68E-254E46348037}" destId="{2C702D82-9B77-49B7-9568-BB8EB47C3372}" srcOrd="3" destOrd="0" presId="urn:microsoft.com/office/officeart/2005/8/layout/target3"/>
    <dgm:cxn modelId="{5008F476-24E0-487E-BF20-04D555E54B71}" type="presParOf" srcId="{333A1088-737F-45CB-B68E-254E46348037}" destId="{A52A0455-90FF-4808-ABD0-F02540D31D5A}" srcOrd="4" destOrd="0" presId="urn:microsoft.com/office/officeart/2005/8/layout/target3"/>
    <dgm:cxn modelId="{FF3E48E2-F5A3-492D-9300-1388499790FE}" type="presParOf" srcId="{333A1088-737F-45CB-B68E-254E46348037}" destId="{6140AFEC-043D-4C43-A2F9-D0F5331DF3A3}" srcOrd="5" destOrd="0" presId="urn:microsoft.com/office/officeart/2005/8/layout/target3"/>
    <dgm:cxn modelId="{CC94CE15-710D-4C15-969D-CF46BF2F18B8}" type="presParOf" srcId="{333A1088-737F-45CB-B68E-254E46348037}" destId="{9358AC05-5D7D-4327-9F80-1AD486AEA664}" srcOrd="6" destOrd="0" presId="urn:microsoft.com/office/officeart/2005/8/layout/target3"/>
    <dgm:cxn modelId="{3FC5CFF3-5FD3-4D83-A0AC-DBC678D7F8AF}" type="presParOf" srcId="{333A1088-737F-45CB-B68E-254E46348037}" destId="{313FC574-E1CD-4FB4-B054-0B805CE0447D}" srcOrd="7" destOrd="0" presId="urn:microsoft.com/office/officeart/2005/8/layout/target3"/>
    <dgm:cxn modelId="{4D93CA8F-1679-4FF4-9E5F-D09F3F5BDF90}" type="presParOf" srcId="{333A1088-737F-45CB-B68E-254E46348037}" destId="{619D679B-A015-4ECF-8348-D1034C574F40}" srcOrd="8" destOrd="0" presId="urn:microsoft.com/office/officeart/2005/8/layout/target3"/>
    <dgm:cxn modelId="{1164A346-54D1-46CC-A417-9C703D93F033}" type="presParOf" srcId="{333A1088-737F-45CB-B68E-254E46348037}" destId="{322283A8-4A27-4CDA-BAE3-F381106A9174}" srcOrd="9" destOrd="0" presId="urn:microsoft.com/office/officeart/2005/8/layout/target3"/>
    <dgm:cxn modelId="{4AE070B8-0A64-4322-9F33-6913A76EEE26}" type="presParOf" srcId="{333A1088-737F-45CB-B68E-254E46348037}" destId="{FFC9F71D-1B4F-4AD9-A4A6-86ADEFC8AF5C}" srcOrd="10" destOrd="0" presId="urn:microsoft.com/office/officeart/2005/8/layout/target3"/>
    <dgm:cxn modelId="{6D1B49E8-486D-4DE7-9960-9707314EFE43}" type="presParOf" srcId="{333A1088-737F-45CB-B68E-254E46348037}" destId="{25B08C86-7E15-44DC-BE7F-FFB55DD49D12}" srcOrd="11" destOrd="0" presId="urn:microsoft.com/office/officeart/2005/8/layout/target3"/>
    <dgm:cxn modelId="{21FE0D1A-E45F-48F6-B060-30D095DF726B}" type="presParOf" srcId="{333A1088-737F-45CB-B68E-254E46348037}" destId="{76644BE8-9D7C-4C09-B250-3D10AF48CBB7}" srcOrd="12" destOrd="0" presId="urn:microsoft.com/office/officeart/2005/8/layout/target3"/>
    <dgm:cxn modelId="{9E593FDC-4F6C-4F1D-89C8-8C70B09C53F2}" type="presParOf" srcId="{333A1088-737F-45CB-B68E-254E46348037}" destId="{EE85B701-7295-41C0-BA7A-34D3756A2AE6}" srcOrd="13" destOrd="0" presId="urn:microsoft.com/office/officeart/2005/8/layout/target3"/>
    <dgm:cxn modelId="{9619BC3C-C13D-4BE8-9157-536D320C35C0}" type="presParOf" srcId="{333A1088-737F-45CB-B68E-254E46348037}" destId="{8BEBB6EC-1DAA-4CAC-8A25-BC0FCBD5DBD5}" srcOrd="14" destOrd="0" presId="urn:microsoft.com/office/officeart/2005/8/layout/target3"/>
    <dgm:cxn modelId="{B1812C4C-4FA7-44C8-8C60-2F4040782543}" type="presParOf" srcId="{333A1088-737F-45CB-B68E-254E46348037}" destId="{AED2198E-93D5-4001-81B4-73124B309672}" srcOrd="15" destOrd="0" presId="urn:microsoft.com/office/officeart/2005/8/layout/target3"/>
    <dgm:cxn modelId="{DC9963BB-8375-476C-A2C6-7C12510D1931}" type="presParOf" srcId="{333A1088-737F-45CB-B68E-254E46348037}" destId="{2BE915AB-18AA-4053-B92C-3BFC9ED204BB}" srcOrd="16" destOrd="0" presId="urn:microsoft.com/office/officeart/2005/8/layout/target3"/>
    <dgm:cxn modelId="{E9C87851-1664-4803-8A83-5E1453F9060B}" type="presParOf" srcId="{333A1088-737F-45CB-B68E-254E46348037}" destId="{6BB5E863-4638-4E1D-BFDE-399D028AC4ED}" srcOrd="17" destOrd="0" presId="urn:microsoft.com/office/officeart/2005/8/layout/target3"/>
    <dgm:cxn modelId="{0BCD9523-7ED3-4DFA-9DA4-AA4A842FEFC3}" type="presParOf" srcId="{333A1088-737F-45CB-B68E-254E46348037}" destId="{5A5FFA88-C948-4069-8E93-59FA12366E83}" srcOrd="18" destOrd="0" presId="urn:microsoft.com/office/officeart/2005/8/layout/target3"/>
    <dgm:cxn modelId="{1BF707EF-242C-4872-A2B1-206334DE2C8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 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</a:t>
          </a:r>
          <a:r>
            <a:rPr lang="cs-CZ" sz="2000" kern="1200" baseline="0" dirty="0" smtClean="0">
              <a:solidFill>
                <a:schemeClr val="tx2"/>
              </a:solidFill>
            </a:rPr>
            <a:t>VY_42_INOVACE_02_M_24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TÉMA: </a:t>
          </a:r>
          <a:r>
            <a:rPr lang="cs-CZ" sz="2000" kern="1200" dirty="0" smtClean="0">
              <a:solidFill>
                <a:schemeClr val="tx2"/>
              </a:solidFill>
            </a:rPr>
            <a:t>Cvič s celými čísly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ED484E-076E-402F-8186-0BB5139BF66D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C0B56A-6FDB-41C5-A152-9A76C81C0DD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6924B5-4397-4AC3-BDC8-B50D30A0724E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537B20-40A6-426D-8523-6D2DAAC8C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537B20-40A6-426D-8523-6D2DAAC8C00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20B084C-770B-4A18-BCA6-45854189B3E5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7AFA822-2235-4D11-A3C4-96C454EFE7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amond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5.xml"/><Relationship Id="rId3" Type="http://schemas.openxmlformats.org/officeDocument/2006/relationships/image" Target="../media/image3.png"/><Relationship Id="rId7" Type="http://schemas.openxmlformats.org/officeDocument/2006/relationships/chart" Target="../charts/chart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3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Relationship Id="rId14" Type="http://schemas.openxmlformats.org/officeDocument/2006/relationships/image" Target="../media/image2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9416"/>
            <a:ext cx="7786742" cy="484632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a ucelení látky – zlomky a jejich rozšiřování, obsahuje výklad, řešené příklady a příklady na procvičení.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Materiál je vhodný pro žáky 7. tříd. 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 </a:t>
            </a:r>
          </a:p>
          <a:p>
            <a:pPr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Rozšiřování zlomků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Pro 7. ročník ZŠ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/>
          <a:lstStyle/>
          <a:p>
            <a:r>
              <a:rPr lang="cs-CZ" dirty="0" smtClean="0"/>
              <a:t>Zlomky a jejich části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14422"/>
            <a:ext cx="7929618" cy="564357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zlomky, které jsou stejné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tyto zlomky se rovnají = mají stejnou hodnotu</a:t>
            </a: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0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6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5618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71736" y="1643049"/>
            <a:ext cx="2726387" cy="1318055"/>
          </a:xfrm>
          <a:prstGeom prst="rect">
            <a:avLst/>
          </a:prstGeom>
          <a:noFill/>
        </p:spPr>
      </p:pic>
      <p:graphicFrame>
        <p:nvGraphicFramePr>
          <p:cNvPr id="25" name="Graf 24"/>
          <p:cNvGraphicFramePr/>
          <p:nvPr/>
        </p:nvGraphicFramePr>
        <p:xfrm>
          <a:off x="0" y="1571612"/>
          <a:ext cx="2071670" cy="228601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26" name="Graf 25"/>
          <p:cNvGraphicFramePr/>
          <p:nvPr/>
        </p:nvGraphicFramePr>
        <p:xfrm>
          <a:off x="1214414" y="4286256"/>
          <a:ext cx="1857388" cy="185738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27" name="Graf 26"/>
          <p:cNvGraphicFramePr/>
          <p:nvPr/>
        </p:nvGraphicFramePr>
        <p:xfrm>
          <a:off x="2857488" y="2928934"/>
          <a:ext cx="2143140" cy="19288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30" name="Graf 29"/>
          <p:cNvGraphicFramePr/>
          <p:nvPr/>
        </p:nvGraphicFramePr>
        <p:xfrm>
          <a:off x="5143504" y="4214818"/>
          <a:ext cx="2143140" cy="19288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  <p:graphicFrame>
        <p:nvGraphicFramePr>
          <p:cNvPr id="31" name="Graf 30"/>
          <p:cNvGraphicFramePr/>
          <p:nvPr/>
        </p:nvGraphicFramePr>
        <p:xfrm>
          <a:off x="5715008" y="2000240"/>
          <a:ext cx="2143140" cy="19288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cxnSp>
        <p:nvCxnSpPr>
          <p:cNvPr id="33" name="Přímá spojovací šipka 32"/>
          <p:cNvCxnSpPr/>
          <p:nvPr/>
        </p:nvCxnSpPr>
        <p:spPr>
          <a:xfrm rot="10800000" flipV="1">
            <a:off x="1714480" y="2143116"/>
            <a:ext cx="714380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5400000">
            <a:off x="1821637" y="3107529"/>
            <a:ext cx="1785950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16200000" flipH="1">
            <a:off x="3607587" y="2750339"/>
            <a:ext cx="357190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16200000" flipH="1">
            <a:off x="4286248" y="2857496"/>
            <a:ext cx="1643074" cy="1214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>
            <a:off x="5357818" y="2143116"/>
            <a:ext cx="642942" cy="35719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25" grpId="0">
        <p:bldAsOne/>
      </p:bldGraphic>
      <p:bldGraphic spid="26" grpId="0">
        <p:bldAsOne/>
      </p:bldGraphic>
      <p:bldGraphic spid="27" grpId="0">
        <p:bldAsOne/>
      </p:bldGraphic>
      <p:bldGraphic spid="30" grpId="0">
        <p:bldAsOne/>
      </p:bldGraphic>
      <p:bldGraphic spid="31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rozšiřování zlomků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74104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rozšíření = vynásobení čitatele i jmenovatele stejným číslem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celý zlomek násobíme hodnotou 1 (celek)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rozšiřujeme dvěma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rozšiřujeme třemi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rozšiřujeme čtyřmi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1538" y="2857496"/>
            <a:ext cx="1857388" cy="1035033"/>
          </a:xfrm>
          <a:prstGeom prst="rect">
            <a:avLst/>
          </a:prstGeom>
          <a:noFill/>
        </p:spPr>
      </p:pic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1538" y="4071942"/>
            <a:ext cx="1857388" cy="1035033"/>
          </a:xfrm>
          <a:prstGeom prst="rect">
            <a:avLst/>
          </a:prstGeom>
          <a:noFill/>
        </p:spPr>
      </p:pic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1538" y="5357826"/>
            <a:ext cx="1857388" cy="1035033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4000496" y="3429000"/>
            <a:ext cx="364333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dirty="0" smtClean="0">
                <a:solidFill>
                  <a:srgbClr val="FF0000"/>
                </a:solidFill>
              </a:rPr>
              <a:t>!!</a:t>
            </a:r>
            <a:r>
              <a:rPr lang="cs-CZ" sz="2600" dirty="0" smtClean="0">
                <a:solidFill>
                  <a:schemeClr val="tx2"/>
                </a:solidFill>
              </a:rPr>
              <a:t> </a:t>
            </a:r>
          </a:p>
          <a:p>
            <a:pPr algn="ctr"/>
            <a:r>
              <a:rPr lang="cs-CZ" sz="2600" dirty="0" smtClean="0">
                <a:solidFill>
                  <a:schemeClr val="tx2"/>
                </a:solidFill>
              </a:rPr>
              <a:t>Hodnota zlomku </a:t>
            </a:r>
            <a:br>
              <a:rPr lang="cs-CZ" sz="2600" dirty="0" smtClean="0">
                <a:solidFill>
                  <a:schemeClr val="tx2"/>
                </a:solidFill>
              </a:rPr>
            </a:br>
            <a:r>
              <a:rPr lang="cs-CZ" sz="2600" dirty="0" smtClean="0">
                <a:solidFill>
                  <a:schemeClr val="tx2"/>
                </a:solidFill>
              </a:rPr>
              <a:t>se při rozšíření nezmění </a:t>
            </a:r>
          </a:p>
          <a:p>
            <a:pPr algn="ctr"/>
            <a:r>
              <a:rPr lang="cs-CZ" sz="2600" dirty="0" smtClean="0">
                <a:solidFill>
                  <a:srgbClr val="FF0000"/>
                </a:solidFill>
              </a:rPr>
              <a:t>!!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rozšiřování -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71546"/>
            <a:ext cx="7410480" cy="557216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rozšiř následující zlomky číslem 3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řešení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máš správně? CHVÁLÍM :-)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1714488"/>
            <a:ext cx="4429156" cy="1483157"/>
          </a:xfrm>
          <a:prstGeom prst="rect">
            <a:avLst/>
          </a:prstGeom>
          <a:noFill/>
        </p:spPr>
      </p:pic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6" y="3714752"/>
            <a:ext cx="785818" cy="989047"/>
          </a:xfrm>
          <a:prstGeom prst="rect">
            <a:avLst/>
          </a:prstGeom>
          <a:noFill/>
        </p:spPr>
      </p:pic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6" y="4714884"/>
            <a:ext cx="928693" cy="954854"/>
          </a:xfrm>
          <a:prstGeom prst="rect">
            <a:avLst/>
          </a:prstGeom>
          <a:noFill/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85984" y="3714752"/>
            <a:ext cx="1071570" cy="931246"/>
          </a:xfrm>
          <a:prstGeom prst="rect">
            <a:avLst/>
          </a:prstGeom>
          <a:noFill/>
        </p:spPr>
      </p:pic>
      <p:sp>
        <p:nvSpPr>
          <p:cNvPr id="5130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57422" y="4643446"/>
            <a:ext cx="972731" cy="1000132"/>
          </a:xfrm>
          <a:prstGeom prst="rect">
            <a:avLst/>
          </a:prstGeom>
          <a:noFill/>
        </p:spPr>
      </p:pic>
      <p:sp>
        <p:nvSpPr>
          <p:cNvPr id="5132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1" name="Picture 11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9058" y="3714752"/>
            <a:ext cx="903250" cy="928694"/>
          </a:xfrm>
          <a:prstGeom prst="rect">
            <a:avLst/>
          </a:prstGeom>
          <a:noFill/>
        </p:spPr>
      </p:pic>
      <p:sp>
        <p:nvSpPr>
          <p:cNvPr id="5134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9058" y="4643446"/>
            <a:ext cx="928694" cy="954855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5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rozšiřování zlomků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8581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není-li uvedeno, jakým číslem máme rozšířit, 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pak musíme číslo dopočítat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nejdříve určíme, jakým číslem jsme rozšířili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pak vynásobíme i druhé číslo výsledným číslem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doplníme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4348" y="2000240"/>
            <a:ext cx="1143008" cy="993328"/>
          </a:xfrm>
          <a:prstGeom prst="rect">
            <a:avLst/>
          </a:prstGeom>
          <a:noFill/>
        </p:spPr>
      </p:pic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5" y="3357562"/>
            <a:ext cx="1477399" cy="642942"/>
          </a:xfrm>
          <a:prstGeom prst="rect">
            <a:avLst/>
          </a:prstGeom>
          <a:noFill/>
        </p:spPr>
      </p:pic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6" y="4214818"/>
            <a:ext cx="1285884" cy="679062"/>
          </a:xfrm>
          <a:prstGeom prst="rect">
            <a:avLst/>
          </a:prstGeom>
          <a:noFill/>
        </p:spPr>
      </p:pic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2775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5785" y="5072074"/>
            <a:ext cx="1150837" cy="1000132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27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27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rozšiřování -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44" y="1071546"/>
            <a:ext cx="7858180" cy="557216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dopočítej správně čtvrtý údaj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urči, čím rozšiřuješ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pak násob</a:t>
            </a:r>
          </a:p>
          <a:p>
            <a:pPr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rgbClr val="FF0000"/>
                </a:solidFill>
              </a:rPr>
              <a:t>Výsledky</a:t>
            </a:r>
          </a:p>
          <a:p>
            <a:pPr lvl="1">
              <a:buNone/>
            </a:pPr>
            <a:endParaRPr lang="cs-CZ" sz="2100" dirty="0" smtClean="0">
              <a:solidFill>
                <a:schemeClr val="accent4"/>
              </a:solidFill>
            </a:endParaRP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2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4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6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3568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71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17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1472" y="1643050"/>
            <a:ext cx="879164" cy="928694"/>
          </a:xfrm>
          <a:prstGeom prst="rect">
            <a:avLst/>
          </a:prstGeom>
          <a:noFill/>
        </p:spPr>
      </p:pic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596" y="5857892"/>
            <a:ext cx="676275" cy="695325"/>
          </a:xfrm>
          <a:prstGeom prst="rect">
            <a:avLst/>
          </a:prstGeom>
          <a:noFill/>
        </p:spPr>
      </p:pic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21" name="Picture 5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4546" y="1643050"/>
            <a:ext cx="903250" cy="928694"/>
          </a:xfrm>
          <a:prstGeom prst="rect">
            <a:avLst/>
          </a:prstGeom>
          <a:noFill/>
        </p:spPr>
      </p:pic>
      <p:sp>
        <p:nvSpPr>
          <p:cNvPr id="3482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23" name="Picture 7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14480" y="5857892"/>
            <a:ext cx="676275" cy="695325"/>
          </a:xfrm>
          <a:prstGeom prst="rect">
            <a:avLst/>
          </a:prstGeom>
          <a:noFill/>
        </p:spPr>
      </p:pic>
      <p:sp>
        <p:nvSpPr>
          <p:cNvPr id="34826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25" name="Picture 9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9058" y="1643050"/>
            <a:ext cx="928694" cy="981015"/>
          </a:xfrm>
          <a:prstGeom prst="rect">
            <a:avLst/>
          </a:prstGeom>
          <a:noFill/>
        </p:spPr>
      </p:pic>
      <p:sp>
        <p:nvSpPr>
          <p:cNvPr id="34828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27" name="Picture 11"/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00364" y="5857892"/>
            <a:ext cx="676275" cy="695325"/>
          </a:xfrm>
          <a:prstGeom prst="rect">
            <a:avLst/>
          </a:prstGeom>
          <a:noFill/>
        </p:spPr>
      </p:pic>
      <p:sp>
        <p:nvSpPr>
          <p:cNvPr id="34830" name="Rectangle 1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29" name="Picture 13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1472" y="2928934"/>
            <a:ext cx="928694" cy="954854"/>
          </a:xfrm>
          <a:prstGeom prst="rect">
            <a:avLst/>
          </a:prstGeom>
          <a:noFill/>
        </p:spPr>
      </p:pic>
      <p:sp>
        <p:nvSpPr>
          <p:cNvPr id="34832" name="Rectangle 1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31" name="Picture 15"/>
          <p:cNvPicPr>
            <a:picLocks noChangeAspect="1" noChangeArrowheads="1"/>
          </p:cNvPicPr>
          <p:nvPr/>
        </p:nvPicPr>
        <p:blipFill>
          <a:blip r:embed="rId10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14810" y="5857892"/>
            <a:ext cx="676275" cy="695325"/>
          </a:xfrm>
          <a:prstGeom prst="rect">
            <a:avLst/>
          </a:prstGeom>
          <a:noFill/>
        </p:spPr>
      </p:pic>
      <p:sp>
        <p:nvSpPr>
          <p:cNvPr id="34834" name="Rectangle 1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33" name="Picture 17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71670" y="2928934"/>
            <a:ext cx="1068635" cy="928694"/>
          </a:xfrm>
          <a:prstGeom prst="rect">
            <a:avLst/>
          </a:prstGeom>
          <a:noFill/>
        </p:spPr>
      </p:pic>
      <p:sp>
        <p:nvSpPr>
          <p:cNvPr id="34836" name="Rectangle 2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35" name="Picture 19"/>
          <p:cNvPicPr>
            <a:picLocks noChangeAspect="1" noChangeArrowheads="1"/>
          </p:cNvPicPr>
          <p:nvPr/>
        </p:nvPicPr>
        <p:blipFill>
          <a:blip r:embed="rId1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357818" y="5857892"/>
            <a:ext cx="800100" cy="695325"/>
          </a:xfrm>
          <a:prstGeom prst="rect">
            <a:avLst/>
          </a:prstGeom>
          <a:noFill/>
        </p:spPr>
      </p:pic>
      <p:sp>
        <p:nvSpPr>
          <p:cNvPr id="34838" name="Rectangle 2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37" name="Picture 21"/>
          <p:cNvPicPr>
            <a:picLocks noChangeAspect="1" noChangeArrowheads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29058" y="2928934"/>
            <a:ext cx="946792" cy="1000132"/>
          </a:xfrm>
          <a:prstGeom prst="rect">
            <a:avLst/>
          </a:prstGeom>
          <a:noFill/>
        </p:spPr>
      </p:pic>
      <p:sp>
        <p:nvSpPr>
          <p:cNvPr id="34840" name="Rectangle 2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4839" name="Picture 23"/>
          <p:cNvPicPr>
            <a:picLocks noChangeAspect="1" noChangeArrowheads="1"/>
          </p:cNvPicPr>
          <p:nvPr/>
        </p:nvPicPr>
        <p:blipFill>
          <a:blip r:embed="rId1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72264" y="5857892"/>
            <a:ext cx="676275" cy="695325"/>
          </a:xfrm>
          <a:prstGeom prst="rect">
            <a:avLst/>
          </a:prstGeom>
          <a:noFill/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4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48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48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34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1" dur="20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4" dur="2000"/>
                                        <p:tgtEl>
                                          <p:spTgt spid="34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7" dur="2000"/>
                                        <p:tgtEl>
                                          <p:spTgt spid="348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60" dur="2000"/>
                                        <p:tgtEl>
                                          <p:spTgt spid="348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0863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00108"/>
            <a:ext cx="7239000" cy="5455628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vlastní </a:t>
            </a:r>
            <a:r>
              <a:rPr lang="cs-CZ" smtClean="0">
                <a:solidFill>
                  <a:schemeClr val="tx2"/>
                </a:solidFill>
              </a:rPr>
              <a:t>autorské dílo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663</TotalTime>
  <Words>183</Words>
  <Application>Microsoft Office PowerPoint</Application>
  <PresentationFormat>Předvádění na obrazovce (4:3)</PresentationFormat>
  <Paragraphs>84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Anotace</vt:lpstr>
      <vt:lpstr>Rozšiřování zlomků</vt:lpstr>
      <vt:lpstr>Zlomky a jejich části</vt:lpstr>
      <vt:lpstr>rozšiřování zlomků</vt:lpstr>
      <vt:lpstr>rozšiřování - úkol</vt:lpstr>
      <vt:lpstr>rozšiřování zlomků</vt:lpstr>
      <vt:lpstr>rozšiřování - úkol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Rozšiřování zlomků</dc:title>
  <dc:creator>Jana Pulcová</dc:creator>
  <cp:lastModifiedBy>ZŠ Uh.Ostroh</cp:lastModifiedBy>
  <cp:revision>112</cp:revision>
  <dcterms:created xsi:type="dcterms:W3CDTF">2011-10-21T12:29:34Z</dcterms:created>
  <dcterms:modified xsi:type="dcterms:W3CDTF">2011-12-19T09:42:47Z</dcterms:modified>
</cp:coreProperties>
</file>