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69" r:id="rId2"/>
    <p:sldId id="270" r:id="rId3"/>
    <p:sldId id="256" r:id="rId4"/>
    <p:sldId id="257" r:id="rId5"/>
    <p:sldId id="258" r:id="rId6"/>
    <p:sldId id="281" r:id="rId7"/>
    <p:sldId id="276" r:id="rId8"/>
    <p:sldId id="277" r:id="rId9"/>
    <p:sldId id="280" r:id="rId10"/>
    <p:sldId id="279" r:id="rId11"/>
    <p:sldId id="288" r:id="rId12"/>
    <p:sldId id="289" r:id="rId13"/>
    <p:sldId id="27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34587" autoAdjust="0"/>
    <p:restoredTop sz="94653" autoAdjust="0"/>
  </p:normalViewPr>
  <p:slideViewPr>
    <p:cSldViewPr>
      <p:cViewPr varScale="1">
        <p:scale>
          <a:sx n="111" d="100"/>
          <a:sy n="111" d="100"/>
        </p:scale>
        <p:origin x="-93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12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1860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7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dPt>
            <c:idx val="0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1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2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3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4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5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6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7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8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9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0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1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2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3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4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5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6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8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9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0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1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2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3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4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5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6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cat>
            <c:numRef>
              <c:f>List1!$A$2:$A$28</c:f>
              <c:numCache>
                <c:formatCode>General</c:formatCode>
                <c:ptCount val="27"/>
              </c:numCache>
            </c:numRef>
          </c:cat>
          <c:val>
            <c:numRef>
              <c:f>List1!$B$2:$B$28</c:f>
              <c:numCache>
                <c:formatCode>0.00%</c:formatCode>
                <c:ptCount val="27"/>
                <c:pt idx="0">
                  <c:v>3.7000000000000047E-2</c:v>
                </c:pt>
                <c:pt idx="1">
                  <c:v>3.7000000000000047E-2</c:v>
                </c:pt>
                <c:pt idx="2">
                  <c:v>3.7000000000000047E-2</c:v>
                </c:pt>
                <c:pt idx="3">
                  <c:v>3.7000000000000047E-2</c:v>
                </c:pt>
                <c:pt idx="4">
                  <c:v>3.7000000000000047E-2</c:v>
                </c:pt>
                <c:pt idx="5">
                  <c:v>3.7000000000000047E-2</c:v>
                </c:pt>
                <c:pt idx="6">
                  <c:v>3.7000000000000047E-2</c:v>
                </c:pt>
                <c:pt idx="7">
                  <c:v>3.7000000000000047E-2</c:v>
                </c:pt>
                <c:pt idx="8">
                  <c:v>3.7000000000000047E-2</c:v>
                </c:pt>
                <c:pt idx="9">
                  <c:v>3.7000000000000047E-2</c:v>
                </c:pt>
                <c:pt idx="10">
                  <c:v>3.7000000000000047E-2</c:v>
                </c:pt>
                <c:pt idx="11">
                  <c:v>3.7000000000000047E-2</c:v>
                </c:pt>
                <c:pt idx="12">
                  <c:v>3.7000000000000047E-2</c:v>
                </c:pt>
                <c:pt idx="13">
                  <c:v>3.7000000000000047E-2</c:v>
                </c:pt>
                <c:pt idx="14">
                  <c:v>3.7000000000000047E-2</c:v>
                </c:pt>
                <c:pt idx="15">
                  <c:v>3.7000000000000047E-2</c:v>
                </c:pt>
                <c:pt idx="16">
                  <c:v>3.7000000000000047E-2</c:v>
                </c:pt>
                <c:pt idx="17">
                  <c:v>3.7000000000000047E-2</c:v>
                </c:pt>
                <c:pt idx="18">
                  <c:v>3.7000000000000047E-2</c:v>
                </c:pt>
                <c:pt idx="19">
                  <c:v>3.7000000000000047E-2</c:v>
                </c:pt>
                <c:pt idx="20">
                  <c:v>3.7000000000000047E-2</c:v>
                </c:pt>
                <c:pt idx="21">
                  <c:v>3.7000000000000047E-2</c:v>
                </c:pt>
                <c:pt idx="22">
                  <c:v>3.7000000000000047E-2</c:v>
                </c:pt>
                <c:pt idx="23">
                  <c:v>3.7000000000000047E-2</c:v>
                </c:pt>
                <c:pt idx="24">
                  <c:v>3.7000000000000047E-2</c:v>
                </c:pt>
                <c:pt idx="25">
                  <c:v>3.7000000000000047E-2</c:v>
                </c:pt>
                <c:pt idx="26">
                  <c:v>3.7000000000000047E-2</c:v>
                </c:pt>
              </c:numCache>
            </c:numRef>
          </c:val>
        </c:ser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dPt>
            <c:idx val="0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1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2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3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5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6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7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8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cat>
            <c:numRef>
              <c:f>List1!$A$2:$A$10</c:f>
              <c:numCache>
                <c:formatCode>General</c:formatCode>
                <c:ptCount val="9"/>
              </c:numCache>
            </c:numRef>
          </c:cat>
          <c:val>
            <c:numRef>
              <c:f>List1!$B$2:$B$10</c:f>
              <c:numCache>
                <c:formatCode>0.00%</c:formatCode>
                <c:ptCount val="9"/>
                <c:pt idx="0">
                  <c:v>3.6999999999999998E-2</c:v>
                </c:pt>
                <c:pt idx="1">
                  <c:v>3.6999999999999998E-2</c:v>
                </c:pt>
                <c:pt idx="2">
                  <c:v>3.6999999999999998E-2</c:v>
                </c:pt>
                <c:pt idx="3">
                  <c:v>3.6999999999999998E-2</c:v>
                </c:pt>
                <c:pt idx="4">
                  <c:v>3.6999999999999998E-2</c:v>
                </c:pt>
                <c:pt idx="5">
                  <c:v>3.6999999999999998E-2</c:v>
                </c:pt>
                <c:pt idx="6">
                  <c:v>3.6999999999999998E-2</c:v>
                </c:pt>
                <c:pt idx="7">
                  <c:v>3.6999999999999998E-2</c:v>
                </c:pt>
                <c:pt idx="8">
                  <c:v>3.6999999999999998E-2</c:v>
                </c:pt>
              </c:numCache>
            </c:numRef>
          </c:val>
        </c:ser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dPt>
            <c:idx val="0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1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0.00%</c:formatCode>
                <c:ptCount val="3"/>
                <c:pt idx="0">
                  <c:v>3.6999999999999998E-2</c:v>
                </c:pt>
                <c:pt idx="1">
                  <c:v>3.6999999999999998E-2</c:v>
                </c:pt>
                <c:pt idx="2">
                  <c:v>3.6999999999999998E-2</c:v>
                </c:pt>
              </c:numCache>
            </c:numRef>
          </c:val>
        </c:ser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bg1"/>
              </a:solidFill>
            </a:ln>
          </c:spPr>
          <c:dPt>
            <c:idx val="8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9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0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1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2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3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cat>
            <c:numRef>
              <c:f>List1!$A$2:$A$15</c:f>
              <c:numCache>
                <c:formatCode>General</c:formatCode>
                <c:ptCount val="14"/>
              </c:numCache>
            </c:numRef>
          </c:cat>
          <c:val>
            <c:numRef>
              <c:f>List1!$B$2:$B$15</c:f>
              <c:numCache>
                <c:formatCode>General</c:formatCode>
                <c:ptCount val="14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</c:numCache>
            </c:numRef>
          </c:val>
        </c:ser>
        <c:firstSliceAng val="0"/>
      </c:pieChart>
      <c:spPr>
        <a:ln>
          <a:solidFill>
            <a:schemeClr val="bg1"/>
          </a:solidFill>
        </a:ln>
      </c:spPr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bg1"/>
              </a:solidFill>
            </a:ln>
          </c:spPr>
          <c:dPt>
            <c:idx val="4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5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6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cat>
            <c:numRef>
              <c:f>List1!$A$2:$A$8</c:f>
              <c:numCache>
                <c:formatCode>General</c:formatCode>
                <c:ptCount val="7"/>
              </c:numCache>
            </c:numRef>
          </c:cat>
          <c:val>
            <c:numRef>
              <c:f>List1!$B$2:$B$8</c:f>
              <c:numCache>
                <c:formatCode>General</c:formatCode>
                <c:ptCount val="7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</c:numCache>
            </c:numRef>
          </c:val>
        </c:ser>
        <c:firstSliceAng val="0"/>
      </c:pieChart>
      <c:spPr>
        <a:ln>
          <a:solidFill>
            <a:schemeClr val="bg1"/>
          </a:solidFill>
        </a:ln>
      </c:spPr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bg1"/>
              </a:solidFill>
            </a:ln>
          </c:spPr>
          <c:dPt>
            <c:idx val="10"/>
            <c:explosion val="2"/>
          </c:dPt>
          <c:dPt>
            <c:idx val="25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6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7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8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9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0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1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2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3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4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5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6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7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8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9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0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1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2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3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4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5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6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7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8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9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50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51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52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53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54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cat>
            <c:numRef>
              <c:f>List1!$A$2:$A$56</c:f>
              <c:numCache>
                <c:formatCode>General</c:formatCode>
                <c:ptCount val="55"/>
              </c:numCache>
            </c:numRef>
          </c:cat>
          <c:val>
            <c:numRef>
              <c:f>List1!$B$2:$B$56</c:f>
              <c:numCache>
                <c:formatCode>General</c:formatCode>
                <c:ptCount val="55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1</c:v>
                </c:pt>
                <c:pt idx="51">
                  <c:v>1</c:v>
                </c:pt>
                <c:pt idx="52">
                  <c:v>1</c:v>
                </c:pt>
                <c:pt idx="53">
                  <c:v>1</c:v>
                </c:pt>
                <c:pt idx="54">
                  <c:v>1</c:v>
                </c:pt>
              </c:numCache>
            </c:numRef>
          </c:val>
        </c:ser>
        <c:firstSliceAng val="0"/>
      </c:pieChart>
      <c:spPr>
        <a:ln>
          <a:solidFill>
            <a:schemeClr val="bg1"/>
          </a:solidFill>
        </a:ln>
      </c:spPr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solidFill>
              <a:schemeClr val="accent6"/>
            </a:solidFill>
            <a:ln>
              <a:solidFill>
                <a:schemeClr val="bg1"/>
              </a:solidFill>
            </a:ln>
          </c:spPr>
          <c:dPt>
            <c:idx val="0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1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2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3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dPt>
            <c:idx val="4"/>
            <c:spPr>
              <a:solidFill>
                <a:schemeClr val="accent2"/>
              </a:solidFill>
              <a:ln>
                <a:solidFill>
                  <a:schemeClr val="bg1"/>
                </a:solidFill>
              </a:ln>
            </c:spPr>
          </c:dPt>
          <c:cat>
            <c:numRef>
              <c:f>List1!$A$2:$A$12</c:f>
              <c:numCache>
                <c:formatCode>General</c:formatCode>
                <c:ptCount val="11"/>
              </c:numCache>
            </c:numRef>
          </c:cat>
          <c:val>
            <c:numRef>
              <c:f>List1!$B$2:$B$12</c:f>
              <c:numCache>
                <c:formatCode>General</c:formatCode>
                <c:ptCount val="11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</c:numCache>
            </c:numRef>
          </c:val>
        </c:ser>
        <c:firstSliceAng val="0"/>
      </c:pieChart>
      <c:spPr>
        <a:ln>
          <a:solidFill>
            <a:schemeClr val="bg1"/>
          </a:solidFill>
        </a:ln>
      </c:spPr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VY_42_INOVACE_02_ČÍSLO A PROMĚNNÁ_29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 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TÉMA</a:t>
          </a:r>
          <a:r>
            <a:rPr lang="cs-CZ" sz="2000" dirty="0" smtClean="0">
              <a:solidFill>
                <a:schemeClr val="tx2"/>
              </a:solidFill>
            </a:rPr>
            <a:t>: 7.B - </a:t>
          </a:r>
          <a:r>
            <a:rPr lang="cs-CZ" sz="2000" dirty="0" smtClean="0">
              <a:solidFill>
                <a:schemeClr val="tx2"/>
              </a:solidFill>
            </a:rPr>
            <a:t>Krácení zlomků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8463C1-2658-4EF0-8509-AA4C3B649E8F}" type="presOf" srcId="{D1D4F407-5343-4D3F-B5B9-D407B03CAEB4}" destId="{AED2198E-93D5-4001-81B4-73124B309672}" srcOrd="1" destOrd="0" presId="urn:microsoft.com/office/officeart/2005/8/layout/target3"/>
    <dgm:cxn modelId="{92DFEC93-4D54-4537-A325-CECB6A38883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935BAD-100F-4199-958C-2411145ADE1D}" type="presOf" srcId="{B651F6E3-6281-48DB-9319-2AEAFDAE7572}" destId="{619D679B-A015-4ECF-8348-D1034C574F40}" srcOrd="0" destOrd="0" presId="urn:microsoft.com/office/officeart/2005/8/layout/target3"/>
    <dgm:cxn modelId="{8BCA2108-8C13-4BE2-B570-B84A667ACDE0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7388FF-AF66-438C-8134-CF4FB7F59897}" type="presOf" srcId="{D8197B8C-B260-4A16-BDF4-0947B075E274}" destId="{25B08C86-7E15-44DC-BE7F-FFB55DD49D12}" srcOrd="0" destOrd="0" presId="urn:microsoft.com/office/officeart/2005/8/layout/target3"/>
    <dgm:cxn modelId="{4AADDAB9-44C3-4754-AF99-8356AA95D0F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9D6C102-6452-4C87-A7B7-A26903C0CCFB}" type="presOf" srcId="{4C35D32F-0EAB-4CD7-82EE-45574DC2A586}" destId="{890E4F0B-2866-4A3F-A3C7-2A14B1797930}" srcOrd="1" destOrd="0" presId="urn:microsoft.com/office/officeart/2005/8/layout/target3"/>
    <dgm:cxn modelId="{0A3E61EE-82DD-4917-A8AB-4966A8F16A3D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564A5DD-C9C3-4D6D-B922-5F289F59DBAE}" type="presOf" srcId="{D8197B8C-B260-4A16-BDF4-0947B075E274}" destId="{5A5FFA88-C948-4069-8E93-59FA12366E83}" srcOrd="1" destOrd="0" presId="urn:microsoft.com/office/officeart/2005/8/layout/target3"/>
    <dgm:cxn modelId="{A457EEE0-0C83-4B8E-B1D8-BEC314FAE9CC}" type="presOf" srcId="{D1D4F407-5343-4D3F-B5B9-D407B03CAEB4}" destId="{D005CE8C-CC26-4C3E-AC11-E15060ECD759}" srcOrd="0" destOrd="0" presId="urn:microsoft.com/office/officeart/2005/8/layout/target3"/>
    <dgm:cxn modelId="{D3DFD3FC-5334-42B3-9EB7-B7C2B465F36D}" type="presOf" srcId="{D1B46980-6531-4606-95E6-44980827E919}" destId="{6140AFEC-043D-4C43-A2F9-D0F5331DF3A3}" srcOrd="0" destOrd="0" presId="urn:microsoft.com/office/officeart/2005/8/layout/target3"/>
    <dgm:cxn modelId="{E3CF7980-856D-4400-A2BB-9E3787B976EA}" type="presParOf" srcId="{333A1088-737F-45CB-B68E-254E46348037}" destId="{F5ABB229-8D3B-4694-996A-96F23CF14429}" srcOrd="0" destOrd="0" presId="urn:microsoft.com/office/officeart/2005/8/layout/target3"/>
    <dgm:cxn modelId="{74A6B0BC-3002-46C8-9E63-FE7DE8D7F5D1}" type="presParOf" srcId="{333A1088-737F-45CB-B68E-254E46348037}" destId="{F41139FD-01EE-4571-8B17-4FB00FC51163}" srcOrd="1" destOrd="0" presId="urn:microsoft.com/office/officeart/2005/8/layout/target3"/>
    <dgm:cxn modelId="{B9E21CE2-FBEA-4271-97E6-C1274C98C883}" type="presParOf" srcId="{333A1088-737F-45CB-B68E-254E46348037}" destId="{D005CE8C-CC26-4C3E-AC11-E15060ECD759}" srcOrd="2" destOrd="0" presId="urn:microsoft.com/office/officeart/2005/8/layout/target3"/>
    <dgm:cxn modelId="{EC2EB340-669B-4842-A104-492C415BF9AA}" type="presParOf" srcId="{333A1088-737F-45CB-B68E-254E46348037}" destId="{2C702D82-9B77-49B7-9568-BB8EB47C3372}" srcOrd="3" destOrd="0" presId="urn:microsoft.com/office/officeart/2005/8/layout/target3"/>
    <dgm:cxn modelId="{5008F476-24E0-487E-BF20-04D555E54B71}" type="presParOf" srcId="{333A1088-737F-45CB-B68E-254E46348037}" destId="{A52A0455-90FF-4808-ABD0-F02540D31D5A}" srcOrd="4" destOrd="0" presId="urn:microsoft.com/office/officeart/2005/8/layout/target3"/>
    <dgm:cxn modelId="{FF3E48E2-F5A3-492D-9300-1388499790FE}" type="presParOf" srcId="{333A1088-737F-45CB-B68E-254E46348037}" destId="{6140AFEC-043D-4C43-A2F9-D0F5331DF3A3}" srcOrd="5" destOrd="0" presId="urn:microsoft.com/office/officeart/2005/8/layout/target3"/>
    <dgm:cxn modelId="{CC94CE15-710D-4C15-969D-CF46BF2F18B8}" type="presParOf" srcId="{333A1088-737F-45CB-B68E-254E46348037}" destId="{9358AC05-5D7D-4327-9F80-1AD486AEA664}" srcOrd="6" destOrd="0" presId="urn:microsoft.com/office/officeart/2005/8/layout/target3"/>
    <dgm:cxn modelId="{3FC5CFF3-5FD3-4D83-A0AC-DBC678D7F8AF}" type="presParOf" srcId="{333A1088-737F-45CB-B68E-254E46348037}" destId="{313FC574-E1CD-4FB4-B054-0B805CE0447D}" srcOrd="7" destOrd="0" presId="urn:microsoft.com/office/officeart/2005/8/layout/target3"/>
    <dgm:cxn modelId="{4D93CA8F-1679-4FF4-9E5F-D09F3F5BDF90}" type="presParOf" srcId="{333A1088-737F-45CB-B68E-254E46348037}" destId="{619D679B-A015-4ECF-8348-D1034C574F40}" srcOrd="8" destOrd="0" presId="urn:microsoft.com/office/officeart/2005/8/layout/target3"/>
    <dgm:cxn modelId="{1164A346-54D1-46CC-A417-9C703D93F033}" type="presParOf" srcId="{333A1088-737F-45CB-B68E-254E46348037}" destId="{322283A8-4A27-4CDA-BAE3-F381106A9174}" srcOrd="9" destOrd="0" presId="urn:microsoft.com/office/officeart/2005/8/layout/target3"/>
    <dgm:cxn modelId="{4AE070B8-0A64-4322-9F33-6913A76EEE26}" type="presParOf" srcId="{333A1088-737F-45CB-B68E-254E46348037}" destId="{FFC9F71D-1B4F-4AD9-A4A6-86ADEFC8AF5C}" srcOrd="10" destOrd="0" presId="urn:microsoft.com/office/officeart/2005/8/layout/target3"/>
    <dgm:cxn modelId="{6D1B49E8-486D-4DE7-9960-9707314EFE43}" type="presParOf" srcId="{333A1088-737F-45CB-B68E-254E46348037}" destId="{25B08C86-7E15-44DC-BE7F-FFB55DD49D12}" srcOrd="11" destOrd="0" presId="urn:microsoft.com/office/officeart/2005/8/layout/target3"/>
    <dgm:cxn modelId="{21FE0D1A-E45F-48F6-B060-30D095DF726B}" type="presParOf" srcId="{333A1088-737F-45CB-B68E-254E46348037}" destId="{76644BE8-9D7C-4C09-B250-3D10AF48CBB7}" srcOrd="12" destOrd="0" presId="urn:microsoft.com/office/officeart/2005/8/layout/target3"/>
    <dgm:cxn modelId="{9E593FDC-4F6C-4F1D-89C8-8C70B09C53F2}" type="presParOf" srcId="{333A1088-737F-45CB-B68E-254E46348037}" destId="{EE85B701-7295-41C0-BA7A-34D3756A2AE6}" srcOrd="13" destOrd="0" presId="urn:microsoft.com/office/officeart/2005/8/layout/target3"/>
    <dgm:cxn modelId="{9619BC3C-C13D-4BE8-9157-536D320C35C0}" type="presParOf" srcId="{333A1088-737F-45CB-B68E-254E46348037}" destId="{8BEBB6EC-1DAA-4CAC-8A25-BC0FCBD5DBD5}" srcOrd="14" destOrd="0" presId="urn:microsoft.com/office/officeart/2005/8/layout/target3"/>
    <dgm:cxn modelId="{B1812C4C-4FA7-44C8-8C60-2F4040782543}" type="presParOf" srcId="{333A1088-737F-45CB-B68E-254E46348037}" destId="{AED2198E-93D5-4001-81B4-73124B309672}" srcOrd="15" destOrd="0" presId="urn:microsoft.com/office/officeart/2005/8/layout/target3"/>
    <dgm:cxn modelId="{DC9963BB-8375-476C-A2C6-7C12510D1931}" type="presParOf" srcId="{333A1088-737F-45CB-B68E-254E46348037}" destId="{2BE915AB-18AA-4053-B92C-3BFC9ED204BB}" srcOrd="16" destOrd="0" presId="urn:microsoft.com/office/officeart/2005/8/layout/target3"/>
    <dgm:cxn modelId="{E9C87851-1664-4803-8A83-5E1453F9060B}" type="presParOf" srcId="{333A1088-737F-45CB-B68E-254E46348037}" destId="{6BB5E863-4638-4E1D-BFDE-399D028AC4ED}" srcOrd="17" destOrd="0" presId="urn:microsoft.com/office/officeart/2005/8/layout/target3"/>
    <dgm:cxn modelId="{0BCD9523-7ED3-4DFA-9DA4-AA4A842FEFC3}" type="presParOf" srcId="{333A1088-737F-45CB-B68E-254E46348037}" destId="{5A5FFA88-C948-4069-8E93-59FA12366E83}" srcOrd="18" destOrd="0" presId="urn:microsoft.com/office/officeart/2005/8/layout/target3"/>
    <dgm:cxn modelId="{1BF707EF-242C-4872-A2B1-206334DE2C8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solidFill>
                <a:schemeClr val="tx2"/>
              </a:solidFill>
            </a:rPr>
            <a:t>NÁZEV ŠKOLY: </a:t>
          </a:r>
          <a:r>
            <a:rPr lang="cs-CZ" sz="1000" kern="12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kern="1200" baseline="0" dirty="0">
            <a:solidFill>
              <a:schemeClr val="tx2"/>
            </a:solidFill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AUTOR: Mgr. Jana </a:t>
          </a:r>
          <a:r>
            <a:rPr lang="cs-CZ" sz="2000" kern="1200" dirty="0" err="1" smtClean="0">
              <a:solidFill>
                <a:schemeClr val="tx2"/>
              </a:solidFill>
            </a:rPr>
            <a:t>Pulcová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NÁZEV:</a:t>
          </a:r>
          <a:r>
            <a:rPr lang="cs-CZ" sz="2000" kern="1200" baseline="0" dirty="0" smtClean="0">
              <a:solidFill>
                <a:schemeClr val="tx2"/>
              </a:solidFill>
            </a:rPr>
            <a:t> VY_42_INOVACE_02_ČÍSLO A PROMĚNNÁ_29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TÉMA: Krácení zlomků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ČÍSLO PROJEKTU: CZ.1.07/1.4.00/21.1616 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ED484E-076E-402F-8186-0BB5139BF66D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C0B56A-6FDB-41C5-A152-9A76C81C0D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12469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924B5-4397-4AC3-BDC8-B50D30A0724E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537B20-40A6-426D-8523-6D2DAAC8C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013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amond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3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image" Target="../media/image4.png"/><Relationship Id="rId7" Type="http://schemas.openxmlformats.org/officeDocument/2006/relationships/chart" Target="../charts/chart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3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9416"/>
            <a:ext cx="7786742" cy="48463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výklad a ucelení látky – zlomky a jejich krácení, obsahuje výklad, řešené příklady a příklady na procvičení.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Materiál je vhodný pro žáky 7. tříd. 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krácení zlomků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Pro 7. ročník ZŠ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Zlomky a jejich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14422"/>
            <a:ext cx="7929618" cy="564357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zlomky, které jsou stejné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tyto zlomky se rovnají = mají stejnou hodnotu</a:t>
            </a: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6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cxnSp>
        <p:nvCxnSpPr>
          <p:cNvPr id="35" name="Přímá spojovací šipka 34"/>
          <p:cNvCxnSpPr/>
          <p:nvPr/>
        </p:nvCxnSpPr>
        <p:spPr>
          <a:xfrm flipH="1">
            <a:off x="1907704" y="2643182"/>
            <a:ext cx="1235536" cy="1217866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>
            <a:off x="4283968" y="2596503"/>
            <a:ext cx="1367582" cy="1235735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Obdélník 7"/>
              <p:cNvSpPr/>
              <p:nvPr/>
            </p:nvSpPr>
            <p:spPr>
              <a:xfrm>
                <a:off x="2878925" y="1714130"/>
                <a:ext cx="1649345" cy="7861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400" i="1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27</m:t>
                          </m:r>
                        </m:den>
                      </m:f>
                      <m:r>
                        <a:rPr lang="en-US" sz="2400" i="1">
                          <a:solidFill>
                            <a:schemeClr val="tx2"/>
                          </a:solidFill>
                          <a:latin typeface="Cambria Math"/>
                        </a:rPr>
                        <m:t>;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en-US" sz="2400" i="1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en-US" sz="2400" i="1">
                          <a:solidFill>
                            <a:schemeClr val="tx2"/>
                          </a:solidFill>
                          <a:latin typeface="Cambria Math"/>
                        </a:rPr>
                        <m:t>;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sz="2400" i="1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US" sz="2400" i="1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8925" y="1714130"/>
                <a:ext cx="1649345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9" name="Graf 8"/>
          <p:cNvGraphicFramePr/>
          <p:nvPr>
            <p:extLst>
              <p:ext uri="{D42A27DB-BD31-4B8C-83A1-F6EECF244321}">
                <p14:modId xmlns:p14="http://schemas.microsoft.com/office/powerpoint/2010/main" xmlns="" val="1108584809"/>
              </p:ext>
            </p:extLst>
          </p:nvPr>
        </p:nvGraphicFramePr>
        <p:xfrm>
          <a:off x="539552" y="3170132"/>
          <a:ext cx="1619240" cy="22322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36" name="Graf 35"/>
          <p:cNvGraphicFramePr/>
          <p:nvPr>
            <p:extLst>
              <p:ext uri="{D42A27DB-BD31-4B8C-83A1-F6EECF244321}">
                <p14:modId xmlns:p14="http://schemas.microsoft.com/office/powerpoint/2010/main" xmlns="" val="455354729"/>
              </p:ext>
            </p:extLst>
          </p:nvPr>
        </p:nvGraphicFramePr>
        <p:xfrm>
          <a:off x="3000364" y="3357562"/>
          <a:ext cx="1619240" cy="22322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38" name="Graf 37"/>
          <p:cNvGraphicFramePr/>
          <p:nvPr>
            <p:extLst>
              <p:ext uri="{D42A27DB-BD31-4B8C-83A1-F6EECF244321}">
                <p14:modId xmlns:p14="http://schemas.microsoft.com/office/powerpoint/2010/main" xmlns="" val="1647532676"/>
              </p:ext>
            </p:extLst>
          </p:nvPr>
        </p:nvGraphicFramePr>
        <p:xfrm>
          <a:off x="5508104" y="3286124"/>
          <a:ext cx="1564226" cy="21604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cxnSp>
        <p:nvCxnSpPr>
          <p:cNvPr id="14" name="Přímá spojnice se šipkou 13"/>
          <p:cNvCxnSpPr/>
          <p:nvPr/>
        </p:nvCxnSpPr>
        <p:spPr>
          <a:xfrm rot="5400000">
            <a:off x="3215472" y="3214686"/>
            <a:ext cx="1142214" cy="794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000"/>
                            </p:stCondLst>
                            <p:childTnLst>
                              <p:par>
                                <p:cTn id="3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Graphic spid="9" grpId="0">
        <p:bldAsOne/>
      </p:bldGraphic>
      <p:bldGraphic spid="36" grpId="0">
        <p:bldAsOne/>
      </p:bldGraphic>
      <p:bldGraphic spid="3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krácení zlomků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7410480" cy="57150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krácení = dělení čitatele i jmenovatele stejným číslem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celý zlomek krátíme hodnotou 1 (celek)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krátíme dvěma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krátíme pěti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571736" y="2492896"/>
            <a:ext cx="2214578" cy="101566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Hodnota zlomku </a:t>
            </a:r>
            <a:br>
              <a:rPr lang="cs-CZ" sz="2000" dirty="0" smtClean="0">
                <a:solidFill>
                  <a:srgbClr val="FF0000"/>
                </a:solidFill>
              </a:rPr>
            </a:br>
            <a:r>
              <a:rPr lang="cs-CZ" sz="2000" dirty="0" smtClean="0">
                <a:solidFill>
                  <a:srgbClr val="FF0000"/>
                </a:solidFill>
              </a:rPr>
              <a:t>se při krácení</a:t>
            </a:r>
            <a:br>
              <a:rPr lang="cs-CZ" sz="2000" dirty="0" smtClean="0">
                <a:solidFill>
                  <a:srgbClr val="FF0000"/>
                </a:solidFill>
              </a:rPr>
            </a:br>
            <a:r>
              <a:rPr lang="cs-CZ" sz="2000" dirty="0" smtClean="0">
                <a:solidFill>
                  <a:srgbClr val="FF0000"/>
                </a:solidFill>
              </a:rPr>
              <a:t> nezmění !!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2910" y="4357694"/>
            <a:ext cx="1756777" cy="838201"/>
          </a:xfrm>
          <a:prstGeom prst="rect">
            <a:avLst/>
          </a:prstGeom>
          <a:noFill/>
        </p:spPr>
      </p:pic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2910" y="5786454"/>
            <a:ext cx="1906046" cy="838201"/>
          </a:xfrm>
          <a:prstGeom prst="rect">
            <a:avLst/>
          </a:prstGeom>
          <a:noFill/>
        </p:spPr>
      </p:pic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xmlns="" val="1965950236"/>
              </p:ext>
            </p:extLst>
          </p:nvPr>
        </p:nvGraphicFramePr>
        <p:xfrm>
          <a:off x="2915816" y="3357562"/>
          <a:ext cx="1584746" cy="20876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7" name="Graf 26"/>
          <p:cNvGraphicFramePr/>
          <p:nvPr>
            <p:extLst>
              <p:ext uri="{D42A27DB-BD31-4B8C-83A1-F6EECF244321}">
                <p14:modId xmlns:p14="http://schemas.microsoft.com/office/powerpoint/2010/main" xmlns="" val="3571585213"/>
              </p:ext>
            </p:extLst>
          </p:nvPr>
        </p:nvGraphicFramePr>
        <p:xfrm>
          <a:off x="5076056" y="3286124"/>
          <a:ext cx="1567646" cy="21156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4357686" y="4357694"/>
            <a:ext cx="86352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9" name="Graf 28"/>
          <p:cNvGraphicFramePr/>
          <p:nvPr>
            <p:extLst>
              <p:ext uri="{D42A27DB-BD31-4B8C-83A1-F6EECF244321}">
                <p14:modId xmlns:p14="http://schemas.microsoft.com/office/powerpoint/2010/main" xmlns="" val="1965950236"/>
              </p:ext>
            </p:extLst>
          </p:nvPr>
        </p:nvGraphicFramePr>
        <p:xfrm>
          <a:off x="2857488" y="4929198"/>
          <a:ext cx="1584746" cy="20876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30" name="Graf 29"/>
          <p:cNvGraphicFramePr/>
          <p:nvPr>
            <p:extLst>
              <p:ext uri="{D42A27DB-BD31-4B8C-83A1-F6EECF244321}">
                <p14:modId xmlns:p14="http://schemas.microsoft.com/office/powerpoint/2010/main" xmlns="" val="1965950236"/>
              </p:ext>
            </p:extLst>
          </p:nvPr>
        </p:nvGraphicFramePr>
        <p:xfrm>
          <a:off x="5072066" y="4929198"/>
          <a:ext cx="1584746" cy="20876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cxnSp>
        <p:nvCxnSpPr>
          <p:cNvPr id="33" name="Přímá spojnice se šipkou 5"/>
          <p:cNvCxnSpPr/>
          <p:nvPr/>
        </p:nvCxnSpPr>
        <p:spPr>
          <a:xfrm>
            <a:off x="4357686" y="6000768"/>
            <a:ext cx="86352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6000"/>
                            </p:stCondLst>
                            <p:childTnLst>
                              <p:par>
                                <p:cTn id="4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8000"/>
                            </p:stCondLst>
                            <p:childTnLst>
                              <p:par>
                                <p:cTn id="4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 animBg="1"/>
      <p:bldGraphic spid="4" grpId="0">
        <p:bldAsOne/>
      </p:bldGraphic>
      <p:bldGraphic spid="27" grpId="0">
        <p:bldAsOne/>
      </p:bldGraphic>
      <p:bldGraphic spid="29" grpId="0">
        <p:bldAsOne/>
      </p:bldGraphic>
      <p:bldGraphic spid="30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krácení -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7410480" cy="57150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krať následující zlomky pěti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krať zlomek 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deseti</a:t>
            </a:r>
          </a:p>
          <a:p>
            <a:pPr lvl="8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sedmdesáti</a:t>
            </a:r>
          </a:p>
          <a:p>
            <a:pPr lvl="8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dvě sta deseti</a:t>
            </a: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1538" y="1643050"/>
            <a:ext cx="2392683" cy="1071570"/>
          </a:xfrm>
          <a:prstGeom prst="rect">
            <a:avLst/>
          </a:prstGeom>
          <a:noFill/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3000372"/>
            <a:ext cx="676275" cy="695325"/>
          </a:xfrm>
          <a:prstGeom prst="rect">
            <a:avLst/>
          </a:prstGeom>
          <a:noFill/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28794" y="3000372"/>
            <a:ext cx="800100" cy="695325"/>
          </a:xfrm>
          <a:prstGeom prst="rect">
            <a:avLst/>
          </a:prstGeom>
          <a:noFill/>
        </p:spPr>
      </p:pic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43240" y="3000372"/>
            <a:ext cx="933450" cy="695325"/>
          </a:xfrm>
          <a:prstGeom prst="rect">
            <a:avLst/>
          </a:prstGeom>
          <a:noFill/>
        </p:spPr>
      </p:pic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00562" y="3000372"/>
            <a:ext cx="800100" cy="695325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71736" y="3786190"/>
            <a:ext cx="571504" cy="1042995"/>
          </a:xfrm>
          <a:prstGeom prst="rect">
            <a:avLst/>
          </a:prstGeom>
          <a:noFill/>
        </p:spPr>
      </p:pic>
      <p:sp>
        <p:nvSpPr>
          <p:cNvPr id="43" name="TextovéPole 42"/>
          <p:cNvSpPr txBox="1"/>
          <p:nvPr/>
        </p:nvSpPr>
        <p:spPr>
          <a:xfrm>
            <a:off x="3786182" y="4071942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řešení: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4" name="Picture 1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86182" y="4714884"/>
            <a:ext cx="1962150" cy="695325"/>
          </a:xfrm>
          <a:prstGeom prst="rect">
            <a:avLst/>
          </a:prstGeom>
          <a:noFill/>
        </p:spPr>
      </p:pic>
      <p:pic>
        <p:nvPicPr>
          <p:cNvPr id="45" name="Picture 3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86182" y="5429264"/>
            <a:ext cx="1962150" cy="695325"/>
          </a:xfrm>
          <a:prstGeom prst="rect">
            <a:avLst/>
          </a:prstGeom>
          <a:noFill/>
        </p:spPr>
      </p:pic>
      <p:pic>
        <p:nvPicPr>
          <p:cNvPr id="46" name="Picture 5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86182" y="6162675"/>
            <a:ext cx="1962150" cy="695325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krácení zlomků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858180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zlomek můžeme krátit na </a:t>
            </a:r>
            <a:r>
              <a:rPr lang="cs-CZ" u="sng" dirty="0" smtClean="0">
                <a:solidFill>
                  <a:schemeClr val="tx2"/>
                </a:solidFill>
              </a:rPr>
              <a:t>základní tvar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tzn. zlomek má v čitateli a jmenovateli </a:t>
            </a:r>
            <a:r>
              <a:rPr lang="cs-CZ" u="sng" dirty="0" smtClean="0">
                <a:solidFill>
                  <a:schemeClr val="accent4"/>
                </a:solidFill>
              </a:rPr>
              <a:t>NESOUDĚLNÁ ČÍSLA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tato čísla už nemají žádného společného dělitele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Př.: 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určíme, které číslo je společným dělitelem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nejlépe najít největšího společného dělitele čísel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14414" y="3000372"/>
            <a:ext cx="357190" cy="965737"/>
          </a:xfrm>
          <a:prstGeom prst="rect">
            <a:avLst/>
          </a:prstGeom>
          <a:noFill/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4348" y="4500570"/>
            <a:ext cx="2228850" cy="695325"/>
          </a:xfrm>
          <a:prstGeom prst="rect">
            <a:avLst/>
          </a:prstGeom>
          <a:noFill/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4348" y="5715016"/>
            <a:ext cx="1581150" cy="695325"/>
          </a:xfrm>
          <a:prstGeom prst="rect">
            <a:avLst/>
          </a:prstGeom>
          <a:noFill/>
        </p:spPr>
      </p:pic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00430" y="5715016"/>
            <a:ext cx="123825" cy="695325"/>
          </a:xfrm>
          <a:prstGeom prst="rect">
            <a:avLst/>
          </a:prstGeom>
          <a:noFill/>
        </p:spPr>
      </p:pic>
      <p:sp>
        <p:nvSpPr>
          <p:cNvPr id="31" name="TextovéPole 30"/>
          <p:cNvSpPr txBox="1"/>
          <p:nvPr/>
        </p:nvSpPr>
        <p:spPr>
          <a:xfrm>
            <a:off x="3929058" y="5643578"/>
            <a:ext cx="3786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je zlomek v základním tvaru, 1 a 3 už nemají společného dělitele</a:t>
            </a:r>
            <a:endParaRPr lang="cs-CZ" dirty="0">
              <a:solidFill>
                <a:schemeClr val="tx2"/>
              </a:solidFill>
            </a:endParaRPr>
          </a:p>
        </p:txBody>
      </p:sp>
      <p:cxnSp>
        <p:nvCxnSpPr>
          <p:cNvPr id="33" name="Přímá spojovací šipka 32"/>
          <p:cNvCxnSpPr/>
          <p:nvPr/>
        </p:nvCxnSpPr>
        <p:spPr>
          <a:xfrm>
            <a:off x="3714744" y="6000768"/>
            <a:ext cx="214314" cy="1588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krácení -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7858180" cy="578647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urči, zda jsou zlomky v základním tvaru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pokud ne, tak uprav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FF0000"/>
                </a:solidFill>
              </a:rPr>
              <a:t>Výsledky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převeď na základní tvar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FF0000"/>
                </a:solidFill>
              </a:rPr>
              <a:t>Výsledky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>
              <a:solidFill>
                <a:srgbClr val="FF0000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0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2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4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6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8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40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1857364"/>
            <a:ext cx="2357454" cy="839484"/>
          </a:xfrm>
          <a:prstGeom prst="rect">
            <a:avLst/>
          </a:prstGeom>
          <a:noFill/>
        </p:spPr>
      </p:pic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1472" y="3214686"/>
            <a:ext cx="430585" cy="57150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85852" y="3214686"/>
            <a:ext cx="430585" cy="571504"/>
          </a:xfrm>
          <a:prstGeom prst="rect">
            <a:avLst/>
          </a:prstGeom>
          <a:noFill/>
        </p:spPr>
      </p:pic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00232" y="3214686"/>
            <a:ext cx="1500198" cy="605052"/>
          </a:xfrm>
          <a:prstGeom prst="rect">
            <a:avLst/>
          </a:prstGeom>
          <a:noFill/>
        </p:spPr>
      </p:pic>
      <p:sp>
        <p:nvSpPr>
          <p:cNvPr id="5130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29058" y="3214686"/>
            <a:ext cx="1143008" cy="613526"/>
          </a:xfrm>
          <a:prstGeom prst="rect">
            <a:avLst/>
          </a:prstGeom>
          <a:noFill/>
        </p:spPr>
      </p:pic>
      <p:sp>
        <p:nvSpPr>
          <p:cNvPr id="513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57950" y="3214686"/>
            <a:ext cx="1500198" cy="605052"/>
          </a:xfrm>
          <a:prstGeom prst="rect">
            <a:avLst/>
          </a:prstGeom>
          <a:noFill/>
        </p:spPr>
      </p:pic>
      <p:sp>
        <p:nvSpPr>
          <p:cNvPr id="513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29256" y="3214686"/>
            <a:ext cx="579333" cy="571504"/>
          </a:xfrm>
          <a:prstGeom prst="rect">
            <a:avLst/>
          </a:prstGeom>
          <a:noFill/>
        </p:spPr>
      </p:pic>
      <p:sp>
        <p:nvSpPr>
          <p:cNvPr id="5136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35" name="Picture 15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4786322"/>
            <a:ext cx="2712688" cy="857256"/>
          </a:xfrm>
          <a:prstGeom prst="rect">
            <a:avLst/>
          </a:prstGeom>
          <a:noFill/>
        </p:spPr>
      </p:pic>
      <p:sp>
        <p:nvSpPr>
          <p:cNvPr id="513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37" name="Picture 17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1472" y="6162675"/>
            <a:ext cx="676275" cy="695325"/>
          </a:xfrm>
          <a:prstGeom prst="rect">
            <a:avLst/>
          </a:prstGeom>
          <a:noFill/>
        </p:spPr>
      </p:pic>
      <p:sp>
        <p:nvSpPr>
          <p:cNvPr id="5140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39" name="Picture 19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43042" y="6162675"/>
            <a:ext cx="676275" cy="695325"/>
          </a:xfrm>
          <a:prstGeom prst="rect">
            <a:avLst/>
          </a:prstGeom>
          <a:noFill/>
        </p:spPr>
      </p:pic>
      <p:sp>
        <p:nvSpPr>
          <p:cNvPr id="5142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41" name="Picture 21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14612" y="6162675"/>
            <a:ext cx="676275" cy="695325"/>
          </a:xfrm>
          <a:prstGeom prst="rect">
            <a:avLst/>
          </a:prstGeom>
          <a:noFill/>
        </p:spPr>
      </p:pic>
      <p:sp>
        <p:nvSpPr>
          <p:cNvPr id="5144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43" name="Picture 23"/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86182" y="6162675"/>
            <a:ext cx="676275" cy="695325"/>
          </a:xfrm>
          <a:prstGeom prst="rect">
            <a:avLst/>
          </a:prstGeom>
          <a:noFill/>
        </p:spPr>
      </p:pic>
      <p:sp>
        <p:nvSpPr>
          <p:cNvPr id="5146" name="Rectangle 2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45" name="Picture 25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57752" y="6162675"/>
            <a:ext cx="676275" cy="695325"/>
          </a:xfrm>
          <a:prstGeom prst="rect">
            <a:avLst/>
          </a:prstGeom>
          <a:noFill/>
        </p:spPr>
      </p:pic>
      <p:sp>
        <p:nvSpPr>
          <p:cNvPr id="5148" name="Rectangle 2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57884" y="6123497"/>
            <a:ext cx="714380" cy="734503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5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5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2000"/>
                                        <p:tgtEl>
                                          <p:spTgt spid="25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krácení zlomků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858180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není-li uvedeno, jakým číslem máme krátit, 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pak musíme číslo dopočítat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nejdříve určíme, jakým číslem jsme krátili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pak podělíme i druhé číslo výsledným číslem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doplníme</a:t>
            </a: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686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65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2000240"/>
            <a:ext cx="986432" cy="857256"/>
          </a:xfrm>
          <a:prstGeom prst="rect">
            <a:avLst/>
          </a:prstGeom>
          <a:noFill/>
        </p:spPr>
      </p:pic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67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3357562"/>
            <a:ext cx="1313243" cy="571504"/>
          </a:xfrm>
          <a:prstGeom prst="rect">
            <a:avLst/>
          </a:prstGeom>
          <a:noFill/>
        </p:spPr>
      </p:pic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69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4214818"/>
            <a:ext cx="1155168" cy="571504"/>
          </a:xfrm>
          <a:prstGeom prst="rect">
            <a:avLst/>
          </a:prstGeom>
          <a:noFill/>
        </p:spPr>
      </p:pic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71" name="Picture 7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5072074"/>
            <a:ext cx="1000132" cy="869162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6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krácení -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858180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dopočítej správně čtvrtý údaj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urči, čím krátíš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pak poděl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Výsledky</a:t>
            </a: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0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2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4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6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8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40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4348" y="1571613"/>
            <a:ext cx="857256" cy="803678"/>
          </a:xfrm>
          <a:prstGeom prst="rect">
            <a:avLst/>
          </a:prstGeom>
          <a:noFill/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14546" y="1643050"/>
            <a:ext cx="933450" cy="695325"/>
          </a:xfrm>
          <a:prstGeom prst="rect">
            <a:avLst/>
          </a:prstGeom>
          <a:noFill/>
        </p:spPr>
      </p:pic>
      <p:sp>
        <p:nvSpPr>
          <p:cNvPr id="1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" name="Picture 9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57356" y="4357694"/>
            <a:ext cx="933450" cy="695325"/>
          </a:xfrm>
          <a:prstGeom prst="rect">
            <a:avLst/>
          </a:prstGeom>
          <a:noFill/>
        </p:spPr>
      </p:pic>
      <p:sp>
        <p:nvSpPr>
          <p:cNvPr id="1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5" name="Picture 11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034" y="4357694"/>
            <a:ext cx="676275" cy="695325"/>
          </a:xfrm>
          <a:prstGeom prst="rect">
            <a:avLst/>
          </a:prstGeom>
          <a:noFill/>
        </p:spPr>
      </p:pic>
      <p:sp>
        <p:nvSpPr>
          <p:cNvPr id="1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" name="Picture 1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86182" y="1643050"/>
            <a:ext cx="762000" cy="695325"/>
          </a:xfrm>
          <a:prstGeom prst="rect">
            <a:avLst/>
          </a:prstGeom>
          <a:noFill/>
        </p:spPr>
      </p:pic>
      <p:sp>
        <p:nvSpPr>
          <p:cNvPr id="1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" name="Picture 15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00430" y="4357694"/>
            <a:ext cx="676275" cy="695325"/>
          </a:xfrm>
          <a:prstGeom prst="rect">
            <a:avLst/>
          </a:prstGeom>
          <a:noFill/>
        </p:spPr>
      </p:pic>
      <p:sp>
        <p:nvSpPr>
          <p:cNvPr id="20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2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" name="Picture 1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3504" y="1643050"/>
            <a:ext cx="762000" cy="714375"/>
          </a:xfrm>
          <a:prstGeom prst="rect">
            <a:avLst/>
          </a:prstGeom>
          <a:noFill/>
        </p:spPr>
      </p:pic>
      <p:sp>
        <p:nvSpPr>
          <p:cNvPr id="24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" name="Picture 21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57752" y="4357694"/>
            <a:ext cx="676275" cy="695325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krácení zlomků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858180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není-li uvedeno, jakým číslem máme krátit, 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pak musíme číslo dopočítat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nejdříve určíme, jakým číslem jsme krátili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pak podělíme i druhé číslo výsledným číslem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doplníme</a:t>
            </a: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686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65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2000240"/>
            <a:ext cx="986432" cy="857256"/>
          </a:xfrm>
          <a:prstGeom prst="rect">
            <a:avLst/>
          </a:prstGeom>
          <a:noFill/>
        </p:spPr>
      </p:pic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67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3357562"/>
            <a:ext cx="1313243" cy="571504"/>
          </a:xfrm>
          <a:prstGeom prst="rect">
            <a:avLst/>
          </a:prstGeom>
          <a:noFill/>
        </p:spPr>
      </p:pic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69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4214818"/>
            <a:ext cx="1155168" cy="571504"/>
          </a:xfrm>
          <a:prstGeom prst="rect">
            <a:avLst/>
          </a:prstGeom>
          <a:noFill/>
        </p:spPr>
      </p:pic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71" name="Picture 7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5072074"/>
            <a:ext cx="1000132" cy="869162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6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krácení -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858180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dopočítej správně čtvrtý údaj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urči, čím krátíš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pak poděl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Výsledky</a:t>
            </a: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0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2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4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6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38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40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4348" y="1571613"/>
            <a:ext cx="857256" cy="803678"/>
          </a:xfrm>
          <a:prstGeom prst="rect">
            <a:avLst/>
          </a:prstGeom>
          <a:noFill/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14546" y="1643050"/>
            <a:ext cx="933450" cy="695325"/>
          </a:xfrm>
          <a:prstGeom prst="rect">
            <a:avLst/>
          </a:prstGeom>
          <a:noFill/>
        </p:spPr>
      </p:pic>
      <p:sp>
        <p:nvSpPr>
          <p:cNvPr id="1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" name="Picture 9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57356" y="4357694"/>
            <a:ext cx="933450" cy="695325"/>
          </a:xfrm>
          <a:prstGeom prst="rect">
            <a:avLst/>
          </a:prstGeom>
          <a:noFill/>
        </p:spPr>
      </p:pic>
      <p:sp>
        <p:nvSpPr>
          <p:cNvPr id="1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5" name="Picture 11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034" y="4357694"/>
            <a:ext cx="676275" cy="695325"/>
          </a:xfrm>
          <a:prstGeom prst="rect">
            <a:avLst/>
          </a:prstGeom>
          <a:noFill/>
        </p:spPr>
      </p:pic>
      <p:sp>
        <p:nvSpPr>
          <p:cNvPr id="1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" name="Picture 1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86182" y="1643050"/>
            <a:ext cx="762000" cy="695325"/>
          </a:xfrm>
          <a:prstGeom prst="rect">
            <a:avLst/>
          </a:prstGeom>
          <a:noFill/>
        </p:spPr>
      </p:pic>
      <p:sp>
        <p:nvSpPr>
          <p:cNvPr id="1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" name="Picture 15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00430" y="4357694"/>
            <a:ext cx="676275" cy="695325"/>
          </a:xfrm>
          <a:prstGeom prst="rect">
            <a:avLst/>
          </a:prstGeom>
          <a:noFill/>
        </p:spPr>
      </p:pic>
      <p:sp>
        <p:nvSpPr>
          <p:cNvPr id="20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2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" name="Picture 1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3504" y="1643050"/>
            <a:ext cx="762000" cy="714375"/>
          </a:xfrm>
          <a:prstGeom prst="rect">
            <a:avLst/>
          </a:prstGeom>
          <a:noFill/>
        </p:spPr>
      </p:pic>
      <p:sp>
        <p:nvSpPr>
          <p:cNvPr id="24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" name="Picture 21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57752" y="4357694"/>
            <a:ext cx="676275" cy="695325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7239000" cy="545562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vlastní autorské dílo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827</TotalTime>
  <Words>287</Words>
  <Application>Microsoft Office PowerPoint</Application>
  <PresentationFormat>Předvádění na obrazovce (4:3)</PresentationFormat>
  <Paragraphs>130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Snímek 1</vt:lpstr>
      <vt:lpstr>Anotace</vt:lpstr>
      <vt:lpstr>krácení zlomků</vt:lpstr>
      <vt:lpstr>Zlomky a jejich části</vt:lpstr>
      <vt:lpstr>krácení zlomků</vt:lpstr>
      <vt:lpstr>krácení - úkol</vt:lpstr>
      <vt:lpstr>krácení zlomků</vt:lpstr>
      <vt:lpstr>krácení - úkol</vt:lpstr>
      <vt:lpstr>krácení zlomků</vt:lpstr>
      <vt:lpstr>krácení - úkol</vt:lpstr>
      <vt:lpstr>krácení zlomků</vt:lpstr>
      <vt:lpstr>krácení - úkol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Krácení zlomků</dc:title>
  <dc:creator>Jana Pulcová</dc:creator>
  <cp:lastModifiedBy>ZŠ Uh.Ostroh</cp:lastModifiedBy>
  <cp:revision>152</cp:revision>
  <dcterms:created xsi:type="dcterms:W3CDTF">2011-10-21T12:29:34Z</dcterms:created>
  <dcterms:modified xsi:type="dcterms:W3CDTF">2011-12-19T09:46:42Z</dcterms:modified>
</cp:coreProperties>
</file>