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72" r:id="rId2"/>
    <p:sldId id="270" r:id="rId3"/>
    <p:sldId id="271" r:id="rId4"/>
    <p:sldId id="279" r:id="rId5"/>
    <p:sldId id="258" r:id="rId6"/>
    <p:sldId id="280" r:id="rId7"/>
    <p:sldId id="281" r:id="rId8"/>
    <p:sldId id="282" r:id="rId9"/>
    <p:sldId id="283" r:id="rId10"/>
    <p:sldId id="275" r:id="rId11"/>
    <p:sldId id="276" r:id="rId12"/>
    <p:sldId id="261" r:id="rId13"/>
    <p:sldId id="262" r:id="rId14"/>
    <p:sldId id="263" r:id="rId15"/>
    <p:sldId id="264" r:id="rId16"/>
    <p:sldId id="265" r:id="rId17"/>
    <p:sldId id="266" r:id="rId18"/>
    <p:sldId id="267" r:id="rId19"/>
    <p:sldId id="268" r:id="rId20"/>
    <p:sldId id="274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306" y="-19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C1FBC9-A5C0-4B61-AA4C-81ACE24CDB64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82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71C1FBC9-A5C0-4B61-AA4C-81ACE24CDB64}" type="datetimeFigureOut">
              <a:rPr lang="cs-CZ" smtClean="0"/>
              <a:pPr/>
              <a:t>12.5.2013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FD96ABBF-C9C1-41AA-985F-37B412688EE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Group 3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37964313"/>
              </p:ext>
            </p:extLst>
          </p:nvPr>
        </p:nvGraphicFramePr>
        <p:xfrm>
          <a:off x="846154" y="1987795"/>
          <a:ext cx="7470799" cy="3319354"/>
        </p:xfrm>
        <a:graphic>
          <a:graphicData uri="http://schemas.openxmlformats.org/drawingml/2006/table">
            <a:tbl>
              <a:tblPr/>
              <a:tblGrid>
                <a:gridCol w="2683915"/>
                <a:gridCol w="4786884"/>
              </a:tblGrid>
              <a:tr h="3571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ZŠ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Zlonice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, okres Kladno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575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Adresa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Komenského 305,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Zlonice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3406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CZ.1.07/1.4.00/21.3655, Moderní škola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66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materiálu v sadě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VY_32_INOVACE_02_02_02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575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Předmět 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Dějepis 7. ročník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694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Téma (název prezentace)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Změny v životě lidí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71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Blanka Zelenková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03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popis (anotace)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Materiál doplňuje učebnici Dějepis pro 7.r.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Slouží k procvičování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 opakování.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46154" y="500042"/>
            <a:ext cx="6083300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7" name="Picture 3" descr="C:\Users\Paja\Documents\Paja\Škola\logo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72330" y="428604"/>
            <a:ext cx="885202" cy="135144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7943067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dirty="0" smtClean="0"/>
              <a:t>Anotace:</a:t>
            </a:r>
          </a:p>
          <a:p>
            <a:pPr marL="514350" indent="-514350">
              <a:buAutoNum type="arabicPeriod"/>
            </a:pPr>
            <a:r>
              <a:rPr lang="cs-CZ" dirty="0" smtClean="0"/>
              <a:t>Materiál je určen pro práci na interaktivní tabuli a na PC.</a:t>
            </a:r>
          </a:p>
          <a:p>
            <a:pPr marL="514350" indent="-514350">
              <a:buAutoNum type="arabicPeriod"/>
            </a:pPr>
            <a:r>
              <a:rPr lang="cs-CZ" dirty="0" smtClean="0"/>
              <a:t>Není časově náročný. Netradiční způsob opakování a procvičování by mohl žáky zaujmout.</a:t>
            </a:r>
          </a:p>
          <a:p>
            <a:pPr marL="514350" indent="-514350">
              <a:buAutoNum type="arabicPeriod"/>
            </a:pPr>
            <a:r>
              <a:rPr lang="cs-CZ" dirty="0" smtClean="0"/>
              <a:t>Na snímcích č. 4 – 8 žáci určují správné odpovědi vždy pro obě náboženství(křesťanství+ islám), správná odpověď se jim objevuje na kliknutí myší, je barevně odlišena.</a:t>
            </a:r>
          </a:p>
          <a:p>
            <a:pPr marL="514350" indent="-514350">
              <a:buAutoNum type="arabicPeriod"/>
            </a:pPr>
            <a:r>
              <a:rPr lang="cs-CZ" dirty="0" smtClean="0"/>
              <a:t>Snímek č. 9 – 11 skrývá 3 zdánlivě stejné tabulky, žáci však musí vybrat 1 správnou variantu.</a:t>
            </a:r>
          </a:p>
          <a:p>
            <a:pPr marL="514350" indent="-514350">
              <a:buAutoNum type="arabicPeriod"/>
            </a:pPr>
            <a:r>
              <a:rPr lang="cs-CZ" dirty="0" smtClean="0"/>
              <a:t>Snímek č. 12 – 19 slouží k závěrečnému shrnutí formou testu, správná odpověď se objevuje na kliknutí myší </a:t>
            </a:r>
          </a:p>
          <a:p>
            <a:pPr marL="0" indent="0">
              <a:buNone/>
            </a:pPr>
            <a:r>
              <a:rPr lang="cs-CZ" smtClean="0"/>
              <a:t>      barevně  </a:t>
            </a:r>
            <a:r>
              <a:rPr lang="cs-CZ" dirty="0" smtClean="0"/>
              <a:t>odlišena. </a:t>
            </a:r>
          </a:p>
          <a:p>
            <a:pPr marL="514350" indent="-514350"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188695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</a:t>
            </a:r>
            <a:r>
              <a:rPr lang="cs-CZ" sz="6600" b="1" i="1" dirty="0" smtClean="0"/>
              <a:t>Změny v životě lidí</a:t>
            </a:r>
            <a:endParaRPr lang="cs-CZ" b="1" i="1" dirty="0"/>
          </a:p>
        </p:txBody>
      </p:sp>
    </p:spTree>
    <p:extLst>
      <p:ext uri="{BB962C8B-B14F-4D97-AF65-F5344CB8AC3E}">
        <p14:creationId xmlns:p14="http://schemas.microsoft.com/office/powerpoint/2010/main" val="13408296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Vznik křesťanství, islámu 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196752"/>
            <a:ext cx="8740080" cy="488337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Kdy vzniklo křesťanství?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r. 313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Kdy vznikl islám?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6. století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18060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87624" y="188640"/>
            <a:ext cx="6614120" cy="1150064"/>
          </a:xfrm>
        </p:spPr>
        <p:txBody>
          <a:bodyPr>
            <a:normAutofit/>
          </a:bodyPr>
          <a:lstStyle/>
          <a:p>
            <a:r>
              <a:rPr lang="cs-CZ" sz="2400" dirty="0" smtClean="0">
                <a:latin typeface="Arial Black" pitchFamily="34" charset="0"/>
              </a:rPr>
              <a:t>      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700808"/>
            <a:ext cx="8064896" cy="432048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Kde vzniklo křesťanství?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V římské říši.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Kde vznikl islám?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Na Arabském poloostrově</a:t>
            </a:r>
            <a:r>
              <a:rPr lang="cs-CZ" dirty="0" smtClean="0"/>
              <a:t>.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504876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Kdo je nejvyšším bohem v křesťanství?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Ježíš Kristus.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Kdo je nejvyšším bohem v islámu?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Alláh.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669854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Jak označujeme vyznavače křesťanství?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Křesťané.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Jak označujeme vyznavače islámu?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Muslimové.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219335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Jak se nazývá posvátná kniha křesťanů?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Bible.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Jak se nazývá posvátná kniha muslimů?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Korán.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459874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457200"/>
            <a:ext cx="8668072" cy="1027584"/>
          </a:xfrm>
        </p:spPr>
        <p:txBody>
          <a:bodyPr>
            <a:normAutofit fontScale="90000"/>
          </a:bodyPr>
          <a:lstStyle/>
          <a:p>
            <a:r>
              <a:rPr lang="cs-CZ" sz="2800" dirty="0" smtClean="0"/>
              <a:t>Vyberte správnou variantu tabulky a své rozhodnutí</a:t>
            </a:r>
            <a:br>
              <a:rPr lang="cs-CZ" sz="2800" dirty="0" smtClean="0"/>
            </a:br>
            <a:r>
              <a:rPr lang="cs-CZ" sz="2800" dirty="0" smtClean="0"/>
              <a:t>odůvodněte:</a:t>
            </a:r>
            <a:endParaRPr lang="cs-CZ" sz="2800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00294257"/>
              </p:ext>
            </p:extLst>
          </p:nvPr>
        </p:nvGraphicFramePr>
        <p:xfrm>
          <a:off x="323528" y="2420888"/>
          <a:ext cx="8668070" cy="247315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33614"/>
                <a:gridCol w="1733614"/>
                <a:gridCol w="1733614"/>
                <a:gridCol w="1733614"/>
                <a:gridCol w="1733614"/>
              </a:tblGrid>
              <a:tr h="888975">
                <a:tc>
                  <a:txBody>
                    <a:bodyPr/>
                    <a:lstStyle/>
                    <a:p>
                      <a:r>
                        <a:rPr lang="cs-CZ" dirty="0" smtClean="0"/>
                        <a:t>Varianta 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Místa </a:t>
                      </a:r>
                    </a:p>
                    <a:p>
                      <a:r>
                        <a:rPr lang="cs-CZ" dirty="0" smtClean="0"/>
                        <a:t>setkávání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Posvátná kniha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Označení věřících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Monoteistické</a:t>
                      </a:r>
                    </a:p>
                    <a:p>
                      <a:r>
                        <a:rPr lang="cs-CZ" dirty="0" smtClean="0"/>
                        <a:t>X</a:t>
                      </a:r>
                      <a:r>
                        <a:rPr lang="cs-CZ" baseline="0" dirty="0" smtClean="0"/>
                        <a:t> polyteistické</a:t>
                      </a:r>
                      <a:endParaRPr lang="cs-CZ" dirty="0"/>
                    </a:p>
                  </a:txBody>
                  <a:tcPr/>
                </a:tc>
              </a:tr>
              <a:tr h="695201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ISLÁM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mešity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Bible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muslimové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monoteistické</a:t>
                      </a:r>
                      <a:endParaRPr lang="cs-CZ" dirty="0"/>
                    </a:p>
                  </a:txBody>
                  <a:tcPr/>
                </a:tc>
              </a:tr>
              <a:tr h="888975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KŘESŤANSTVÍ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kostely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Korán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křesťané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monoteistické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620464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51713188"/>
              </p:ext>
            </p:extLst>
          </p:nvPr>
        </p:nvGraphicFramePr>
        <p:xfrm>
          <a:off x="395535" y="2420887"/>
          <a:ext cx="8596065" cy="214919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19213"/>
                <a:gridCol w="1719213"/>
                <a:gridCol w="1719213"/>
                <a:gridCol w="1719213"/>
                <a:gridCol w="1719213"/>
              </a:tblGrid>
              <a:tr h="351172">
                <a:tc>
                  <a:txBody>
                    <a:bodyPr/>
                    <a:lstStyle/>
                    <a:p>
                      <a:r>
                        <a:rPr lang="cs-CZ" dirty="0" smtClean="0"/>
                        <a:t>Varianta B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Místa setkávání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Posvátná kniha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Označení věřících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Monoteistické</a:t>
                      </a:r>
                    </a:p>
                    <a:p>
                      <a:r>
                        <a:rPr lang="cs-CZ" dirty="0" smtClean="0"/>
                        <a:t>X</a:t>
                      </a:r>
                      <a:r>
                        <a:rPr lang="cs-CZ" baseline="0" dirty="0" smtClean="0"/>
                        <a:t> polyteistické</a:t>
                      </a:r>
                      <a:endParaRPr lang="cs-CZ" dirty="0"/>
                    </a:p>
                  </a:txBody>
                  <a:tcPr/>
                </a:tc>
              </a:tr>
              <a:tr h="351172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ISLÁM</a:t>
                      </a:r>
                    </a:p>
                    <a:p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mešity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Korán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muslimové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monoteistické</a:t>
                      </a:r>
                      <a:endParaRPr lang="cs-CZ" dirty="0"/>
                    </a:p>
                  </a:txBody>
                  <a:tcPr/>
                </a:tc>
              </a:tr>
              <a:tr h="808073">
                <a:tc>
                  <a:txBody>
                    <a:bodyPr/>
                    <a:lstStyle/>
                    <a:p>
                      <a:r>
                        <a:rPr lang="cs-CZ" dirty="0" smtClean="0"/>
                        <a:t>KŘESŤANSTVÍ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kostely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Bible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křesťanství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polyteistické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840608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72081086"/>
              </p:ext>
            </p:extLst>
          </p:nvPr>
        </p:nvGraphicFramePr>
        <p:xfrm>
          <a:off x="323528" y="2564904"/>
          <a:ext cx="8596065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19213"/>
                <a:gridCol w="1719213"/>
                <a:gridCol w="1719213"/>
                <a:gridCol w="1719213"/>
                <a:gridCol w="1719213"/>
              </a:tblGrid>
              <a:tr h="487256">
                <a:tc>
                  <a:txBody>
                    <a:bodyPr/>
                    <a:lstStyle/>
                    <a:p>
                      <a:r>
                        <a:rPr lang="cs-CZ" dirty="0" smtClean="0"/>
                        <a:t>Varianta C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Místa setkávání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Posvátná kniha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Označení věřících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Monoteistické </a:t>
                      </a:r>
                    </a:p>
                    <a:p>
                      <a:r>
                        <a:rPr lang="cs-CZ" dirty="0" smtClean="0"/>
                        <a:t>X polyteistické</a:t>
                      </a:r>
                      <a:endParaRPr lang="cs-CZ" dirty="0"/>
                    </a:p>
                  </a:txBody>
                  <a:tcPr/>
                </a:tc>
              </a:tr>
              <a:tr h="487256">
                <a:tc>
                  <a:txBody>
                    <a:bodyPr/>
                    <a:lstStyle/>
                    <a:p>
                      <a:r>
                        <a:rPr lang="cs-CZ" dirty="0" smtClean="0"/>
                        <a:t>ISLÁM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mešity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Korán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muslimové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monoteistické</a:t>
                      </a:r>
                      <a:endParaRPr lang="cs-CZ" dirty="0"/>
                    </a:p>
                  </a:txBody>
                  <a:tcPr/>
                </a:tc>
              </a:tr>
              <a:tr h="952088">
                <a:tc>
                  <a:txBody>
                    <a:bodyPr/>
                    <a:lstStyle/>
                    <a:p>
                      <a:r>
                        <a:rPr lang="cs-CZ" dirty="0" smtClean="0"/>
                        <a:t>KŘESŤANSTVÍ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kostely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Bible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křesťané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monoteistické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2771800" y="6165304"/>
            <a:ext cx="23055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Varianta C je správná.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316513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>
                <a:latin typeface="Arial Black" pitchFamily="34" charset="0"/>
              </a:rPr>
              <a:t>Jak se nazývá posvátná kniha křesťanů?</a:t>
            </a:r>
          </a:p>
          <a:p>
            <a:pPr marL="0" indent="0">
              <a:buNone/>
            </a:pPr>
            <a:endParaRPr lang="cs-CZ" sz="2400" dirty="0" smtClean="0">
              <a:solidFill>
                <a:srgbClr val="FF0000"/>
              </a:solidFill>
              <a:latin typeface="Arial Black" pitchFamily="34" charset="0"/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(Bible)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44549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>
                <a:latin typeface="Arial Black" pitchFamily="34" charset="0"/>
              </a:rPr>
              <a:t>Jaké jsou typické stavby pro křesťanství?</a:t>
            </a:r>
          </a:p>
          <a:p>
            <a:pPr marL="0" indent="0">
              <a:buNone/>
            </a:pPr>
            <a:endParaRPr lang="cs-CZ" sz="2400" dirty="0" smtClean="0">
              <a:solidFill>
                <a:srgbClr val="FF0000"/>
              </a:solidFill>
              <a:latin typeface="Arial Black" pitchFamily="34" charset="0"/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(kostely, kapličky, chrámy)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649284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>
                <a:latin typeface="Arial Black" pitchFamily="34" charset="0"/>
              </a:rPr>
              <a:t>Označení pro vyznavače křesťanství.</a:t>
            </a:r>
          </a:p>
          <a:p>
            <a:pPr marL="0" indent="0">
              <a:buNone/>
            </a:pPr>
            <a:endParaRPr lang="cs-CZ" sz="2400" dirty="0" smtClean="0">
              <a:solidFill>
                <a:srgbClr val="FF0000"/>
              </a:solidFill>
              <a:latin typeface="Arial Black" pitchFamily="34" charset="0"/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(křesťané)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446651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>
                <a:latin typeface="Arial Black" pitchFamily="34" charset="0"/>
              </a:rPr>
              <a:t>Jaký typ náboženství je islám?</a:t>
            </a:r>
          </a:p>
          <a:p>
            <a:pPr marL="0" indent="0">
              <a:buNone/>
            </a:pPr>
            <a:endParaRPr lang="cs-CZ" sz="2400" dirty="0" smtClean="0">
              <a:solidFill>
                <a:srgbClr val="FF0000"/>
              </a:solidFill>
              <a:latin typeface="Arial Black" pitchFamily="34" charset="0"/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(jednobožství = monoteistické)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079565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>
                <a:latin typeface="Arial Black" pitchFamily="34" charset="0"/>
              </a:rPr>
              <a:t>Jak se nazývá posvátná kniha muslimů?</a:t>
            </a:r>
          </a:p>
          <a:p>
            <a:pPr marL="0" indent="0">
              <a:buNone/>
            </a:pPr>
            <a:endParaRPr lang="cs-CZ" sz="2400" dirty="0" smtClean="0">
              <a:solidFill>
                <a:srgbClr val="FF0000"/>
              </a:solidFill>
              <a:latin typeface="Arial Black" pitchFamily="34" charset="0"/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(Korán)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36063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>
                <a:latin typeface="Arial Black" pitchFamily="34" charset="0"/>
              </a:rPr>
              <a:t>Jak se nazývá nejvyšší bůh v islámu?</a:t>
            </a:r>
          </a:p>
          <a:p>
            <a:pPr marL="0" indent="0">
              <a:buNone/>
            </a:pPr>
            <a:endParaRPr lang="cs-CZ" sz="2400" dirty="0" smtClean="0">
              <a:solidFill>
                <a:srgbClr val="FF0000"/>
              </a:solidFill>
              <a:latin typeface="Arial Black" pitchFamily="34" charset="0"/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(Alláh)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782258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>
                <a:latin typeface="Arial Black" pitchFamily="34" charset="0"/>
              </a:rPr>
              <a:t>Jaké jsou typické stavby pro islám?</a:t>
            </a:r>
          </a:p>
          <a:p>
            <a:pPr marL="0" indent="0">
              <a:buNone/>
            </a:pPr>
            <a:endParaRPr lang="cs-CZ" sz="2400" dirty="0" smtClean="0">
              <a:latin typeface="Arial Black" pitchFamily="34" charset="0"/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(mešity, minarety)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097008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>
                <a:latin typeface="Arial Black" pitchFamily="34" charset="0"/>
              </a:rPr>
              <a:t>Označení pro vyznavače islámu.</a:t>
            </a:r>
          </a:p>
          <a:p>
            <a:pPr marL="0" indent="0">
              <a:buNone/>
            </a:pPr>
            <a:endParaRPr lang="cs-CZ" sz="2400" dirty="0" smtClean="0">
              <a:solidFill>
                <a:srgbClr val="FF0000"/>
              </a:solidFill>
              <a:latin typeface="Arial Black" pitchFamily="34" charset="0"/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(muslimové)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819996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1500174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/>
              <a:t>Použité zdroje: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43182"/>
            <a:ext cx="8229600" cy="348298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/>
              <a:t>ČECHURA, Jaroslav a kol. </a:t>
            </a:r>
            <a:r>
              <a:rPr lang="cs-CZ" sz="2000" i="1" dirty="0"/>
              <a:t>Dějepis pro 7. ročník</a:t>
            </a:r>
            <a:r>
              <a:rPr lang="cs-CZ" sz="2000" dirty="0"/>
              <a:t>. Praha: SPN, 2004, ISBN 80-7235-275-X.</a:t>
            </a:r>
          </a:p>
          <a:p>
            <a:pPr marL="0" indent="0">
              <a:buNone/>
            </a:pPr>
            <a:r>
              <a:rPr lang="cs-CZ" sz="2000" dirty="0"/>
              <a:t> </a:t>
            </a:r>
          </a:p>
          <a:p>
            <a:pPr marL="0" indent="0">
              <a:buNone/>
            </a:pPr>
            <a:r>
              <a:rPr lang="cs-CZ" sz="2000" dirty="0"/>
              <a:t>VYKOUPIL, Libor. </a:t>
            </a:r>
            <a:r>
              <a:rPr lang="cs-CZ" sz="2000" i="1" dirty="0"/>
              <a:t>Dějepis - středověk a počátky novověku</a:t>
            </a:r>
            <a:r>
              <a:rPr lang="cs-CZ" sz="2000" dirty="0"/>
              <a:t>. Brno: Nová škola, 2008, ISBN 80-7289-089-1.</a:t>
            </a:r>
          </a:p>
          <a:p>
            <a:pPr marL="0" indent="0">
              <a:buNone/>
            </a:pPr>
            <a:endParaRPr lang="cs-CZ" sz="20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391944"/>
            <a:ext cx="6083300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2051" name="Picture 3" descr="C:\Users\Paja\Documents\Paja\Škola\logo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44384" y="357166"/>
            <a:ext cx="885202" cy="135144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4260610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159</TotalTime>
  <Words>436</Words>
  <Application>Microsoft Office PowerPoint</Application>
  <PresentationFormat>Předvádění na obrazovce (4:3)</PresentationFormat>
  <Paragraphs>143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Cesta</vt:lpstr>
      <vt:lpstr>Prezentace aplikace PowerPoint</vt:lpstr>
      <vt:lpstr>Prezentace aplikace PowerPoint</vt:lpstr>
      <vt:lpstr>Prezentace aplikace PowerPoint</vt:lpstr>
      <vt:lpstr>Vznik křesťanství, islámu  </vt:lpstr>
      <vt:lpstr>      </vt:lpstr>
      <vt:lpstr>Prezentace aplikace PowerPoint</vt:lpstr>
      <vt:lpstr>Prezentace aplikace PowerPoint</vt:lpstr>
      <vt:lpstr>Prezentace aplikace PowerPoint</vt:lpstr>
      <vt:lpstr>Vyberte správnou variantu tabulky a své rozhodnutí odůvodněte: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Admin</dc:creator>
  <cp:lastModifiedBy>ADMIN</cp:lastModifiedBy>
  <cp:revision>22</cp:revision>
  <dcterms:created xsi:type="dcterms:W3CDTF">2012-11-26T19:09:11Z</dcterms:created>
  <dcterms:modified xsi:type="dcterms:W3CDTF">2013-05-12T16:23:50Z</dcterms:modified>
</cp:coreProperties>
</file>