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C1FBC9-A5C0-4B61-AA4C-81ACE24CDB64}" type="datetimeFigureOut">
              <a:rPr lang="cs-CZ" smtClean="0"/>
              <a:pPr/>
              <a:t>12.5.2013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Wikimedia_Common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4059088"/>
              </p:ext>
            </p:extLst>
          </p:nvPr>
        </p:nvGraphicFramePr>
        <p:xfrm>
          <a:off x="755576" y="2000152"/>
          <a:ext cx="7470799" cy="3278212"/>
        </p:xfrm>
        <a:graphic>
          <a:graphicData uri="http://schemas.openxmlformats.org/drawingml/2006/table">
            <a:tbl>
              <a:tblPr/>
              <a:tblGrid>
                <a:gridCol w="2683915"/>
                <a:gridCol w="4786884"/>
              </a:tblGrid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VY_32_INOVACE_02_02_12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 pro 7. ročník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Gotická kultura a vzdělanost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Blanka Zelenková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Materiál doplňuje učebnici Dějepis pro 7.r., výklad učitele. Může sloužit jako strukturovaný zápis látky.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154" y="500042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428604"/>
            <a:ext cx="885202" cy="13514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6600" dirty="0" smtClean="0"/>
              <a:t>      Gotická kultura </a:t>
            </a:r>
          </a:p>
          <a:p>
            <a:pPr marL="0" indent="0">
              <a:buNone/>
            </a:pPr>
            <a:r>
              <a:rPr lang="cs-CZ" sz="6600" dirty="0"/>
              <a:t> </a:t>
            </a:r>
            <a:r>
              <a:rPr lang="cs-CZ" sz="6600" dirty="0" smtClean="0"/>
              <a:t>           a vzdělanost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317926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dirty="0"/>
              <a:t>1. Materiál je určen pro práci na interaktivní tabuli.</a:t>
            </a:r>
          </a:p>
          <a:p>
            <a:pPr marL="0" indent="0">
              <a:buNone/>
            </a:pPr>
            <a:r>
              <a:rPr lang="cs-CZ" dirty="0"/>
              <a:t>2. Není časově náročný, může sloužit jako osnova pro výklad, opakování, popřípadě jako strukturovaný zápis do sešitů.</a:t>
            </a:r>
          </a:p>
          <a:p>
            <a:pPr marL="0" indent="0">
              <a:buNone/>
            </a:pPr>
            <a:r>
              <a:rPr lang="cs-CZ" dirty="0"/>
              <a:t>3. Grafické zpracování je doplněno animačními efekty</a:t>
            </a:r>
            <a:r>
              <a:rPr lang="cs-CZ" dirty="0" smtClean="0"/>
              <a:t>. Žáci </a:t>
            </a:r>
          </a:p>
          <a:p>
            <a:pPr marL="0" indent="0">
              <a:buNone/>
            </a:pPr>
            <a:r>
              <a:rPr lang="cs-CZ" dirty="0" smtClean="0"/>
              <a:t>kliknutím myší odhalují jednotlivá fakta.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4. Snímek č. </a:t>
            </a:r>
            <a:r>
              <a:rPr lang="cs-CZ" dirty="0" smtClean="0"/>
              <a:t>3 – 6 obsahuje základní údaje týkající se gotiky.</a:t>
            </a:r>
          </a:p>
          <a:p>
            <a:pPr marL="0" indent="0">
              <a:buNone/>
            </a:pPr>
            <a:r>
              <a:rPr lang="cs-CZ" dirty="0" smtClean="0"/>
              <a:t>5. Snímek č. 7- 9 je věnován architektuře.</a:t>
            </a:r>
          </a:p>
          <a:p>
            <a:pPr marL="0" indent="0">
              <a:buNone/>
            </a:pPr>
            <a:r>
              <a:rPr lang="cs-CZ" dirty="0" smtClean="0"/>
              <a:t>6. Snímek č. 10 postihuje malířství a sochařství.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160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8991600" cy="504319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Rozvoj vzdělanosti           vznik městských škol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počítání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čtení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</a:t>
            </a:r>
            <a:r>
              <a:rPr lang="cs-CZ" dirty="0"/>
              <a:t> </a:t>
            </a:r>
            <a:r>
              <a:rPr lang="cs-CZ" dirty="0" smtClean="0"/>
              <a:t>                                        psaní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268203" y="2492896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2627784" y="2636912"/>
            <a:ext cx="2016225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940152" y="2636912"/>
            <a:ext cx="0" cy="19972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6876256" y="2636912"/>
            <a:ext cx="1135197" cy="8091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1763688" y="4034013"/>
            <a:ext cx="1080120" cy="4680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436096" y="4634197"/>
            <a:ext cx="100811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183361" y="3460460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57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8991600" cy="518720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Dorozumívací jazyk:</a:t>
            </a:r>
          </a:p>
          <a:p>
            <a:pPr marL="0" indent="0">
              <a:buNone/>
            </a:pPr>
            <a:r>
              <a:rPr lang="cs-CZ" dirty="0" smtClean="0"/>
              <a:t>                        L  A  T   I  N  A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u nás i čeština a němčina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390856" y="2282384"/>
            <a:ext cx="360040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881234" y="2282384"/>
            <a:ext cx="360039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339583" y="2283429"/>
            <a:ext cx="360040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769088" y="2283429"/>
            <a:ext cx="368131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4193589" y="2283429"/>
            <a:ext cx="360040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4644008" y="2286838"/>
            <a:ext cx="360040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51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530383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Nejvyšší vzdělání              univerzity (vysoké školy)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1)Itálie-Bologna Padova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2)Anglie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3)Francie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4)Čechy        </a:t>
            </a:r>
            <a:r>
              <a:rPr lang="cs-CZ" dirty="0" smtClean="0">
                <a:solidFill>
                  <a:srgbClr val="FF0000"/>
                </a:solidFill>
              </a:rPr>
              <a:t>Karlova </a:t>
            </a:r>
            <a:r>
              <a:rPr lang="cs-CZ" dirty="0" smtClean="0">
                <a:solidFill>
                  <a:srgbClr val="FF0000"/>
                </a:solidFill>
              </a:rPr>
              <a:t>univerzita</a:t>
            </a:r>
            <a:r>
              <a:rPr lang="cs-CZ" dirty="0" smtClean="0"/>
              <a:t>       </a:t>
            </a:r>
            <a:r>
              <a:rPr lang="cs-CZ" dirty="0" smtClean="0">
                <a:solidFill>
                  <a:srgbClr val="FF0000"/>
                </a:solidFill>
              </a:rPr>
              <a:t>1348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064974" y="1848491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203848" y="4221088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7092280" y="4221088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" name="Zaoblený obdélník 9"/>
          <p:cNvSpPr/>
          <p:nvPr/>
        </p:nvSpPr>
        <p:spPr>
          <a:xfrm>
            <a:off x="4018517" y="4005064"/>
            <a:ext cx="309634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4393922" y="1632467"/>
            <a:ext cx="4138517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7cípá hvězda 11"/>
          <p:cNvSpPr/>
          <p:nvPr/>
        </p:nvSpPr>
        <p:spPr>
          <a:xfrm>
            <a:off x="7675260" y="3789040"/>
            <a:ext cx="1217220" cy="864096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29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   Románský sloh            Gotický sloh   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Kde vznikl?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Francie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Kdy?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12. st.</a:t>
            </a:r>
          </a:p>
          <a:p>
            <a:pPr marL="0" indent="0">
              <a:buNone/>
            </a:pPr>
            <a:r>
              <a:rPr lang="cs-CZ" dirty="0" smtClean="0"/>
              <a:t>          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u </a:t>
            </a:r>
            <a:r>
              <a:rPr lang="cs-CZ" dirty="0"/>
              <a:t>nás od 13.stol.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 smtClean="0"/>
              <a:t>           </a:t>
            </a:r>
          </a:p>
          <a:p>
            <a:pPr marL="0" indent="0">
              <a:buNone/>
            </a:pPr>
            <a:r>
              <a:rPr lang="cs-CZ" dirty="0" smtClean="0"/>
              <a:t>                             Pak do celé Evropy.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843370" y="1500253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652120" y="1653135"/>
            <a:ext cx="928119" cy="4951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607575" y="393305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3521706" y="1653135"/>
            <a:ext cx="1211778" cy="149934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3607575" y="5373216"/>
            <a:ext cx="0" cy="914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422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Znaky gotické architektury: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8991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    </a:t>
            </a:r>
          </a:p>
          <a:p>
            <a:r>
              <a:rPr lang="cs-CZ" dirty="0" smtClean="0"/>
              <a:t>okna s lomeným </a:t>
            </a:r>
            <a:r>
              <a:rPr lang="cs-CZ" dirty="0"/>
              <a:t>obloukem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opěrné pilíře + oblouky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</a:t>
            </a:r>
          </a:p>
          <a:p>
            <a:r>
              <a:rPr lang="cs-CZ" dirty="0" smtClean="0"/>
              <a:t>žebrová klenba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</a:t>
            </a:r>
          </a:p>
          <a:p>
            <a:r>
              <a:rPr lang="cs-CZ" dirty="0" err="1" smtClean="0"/>
              <a:t>filiály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</a:t>
            </a:r>
          </a:p>
          <a:p>
            <a:r>
              <a:rPr lang="cs-CZ" dirty="0" smtClean="0"/>
              <a:t>portály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52760" y="1786707"/>
            <a:ext cx="3787191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75777" y="2660151"/>
            <a:ext cx="3785437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53319" y="3429000"/>
            <a:ext cx="266429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54515" y="4149080"/>
            <a:ext cx="936104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53319" y="4941168"/>
            <a:ext cx="1332148" cy="4718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03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0.00243 0.769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3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6 -0.00347 L -0.0316 0.6476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-0.00799 0.5564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2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0.00052 0.4724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2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-2.5E-6 0.3729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470776" cy="445395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Stavěly se: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katedrály - (</a:t>
            </a:r>
            <a:r>
              <a:rPr lang="cs-CZ" dirty="0" smtClean="0"/>
              <a:t>Matyáš z </a:t>
            </a:r>
            <a:r>
              <a:rPr lang="cs-CZ" dirty="0" err="1" smtClean="0"/>
              <a:t>Arrasu</a:t>
            </a:r>
            <a:r>
              <a:rPr lang="cs-CZ" dirty="0" smtClean="0"/>
              <a:t>)</a:t>
            </a:r>
          </a:p>
          <a:p>
            <a:r>
              <a:rPr lang="cs-CZ" dirty="0" smtClean="0"/>
              <a:t>kostely</a:t>
            </a:r>
          </a:p>
          <a:p>
            <a:r>
              <a:rPr lang="cs-CZ" dirty="0" smtClean="0"/>
              <a:t>městské domy</a:t>
            </a:r>
          </a:p>
          <a:p>
            <a:r>
              <a:rPr lang="cs-CZ" dirty="0" smtClean="0"/>
              <a:t>hrady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431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Gotické stavby v </a:t>
            </a:r>
            <a:r>
              <a:rPr lang="cs-CZ" dirty="0" smtClean="0"/>
              <a:t>Čechách: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1705292"/>
            <a:ext cx="3161928" cy="22766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08"/>
            <a:ext cx="2952328" cy="22811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4135896"/>
            <a:ext cx="3161927" cy="1885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35896"/>
            <a:ext cx="3096343" cy="1885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1988840"/>
            <a:ext cx="1833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chrám sv.      Víta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91082" y="21735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91082" y="1988840"/>
            <a:ext cx="792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Zvíkov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 flipH="1">
            <a:off x="5484604" y="4303321"/>
            <a:ext cx="1967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Karlův most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87624" y="4303321"/>
            <a:ext cx="1893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Bezděz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21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Sochařství + malířství: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madony</a:t>
            </a:r>
            <a:endParaRPr lang="cs-CZ" dirty="0" smtClean="0"/>
          </a:p>
          <a:p>
            <a:r>
              <a:rPr lang="cs-CZ" dirty="0" smtClean="0"/>
              <a:t> piety</a:t>
            </a:r>
          </a:p>
          <a:p>
            <a:r>
              <a:rPr lang="cs-CZ" dirty="0" smtClean="0"/>
              <a:t> deskové obrazy </a:t>
            </a:r>
          </a:p>
          <a:p>
            <a:r>
              <a:rPr lang="cs-CZ" dirty="0" smtClean="0"/>
              <a:t> sochy ze dřeva či z </a:t>
            </a:r>
            <a:r>
              <a:rPr lang="cs-CZ" dirty="0" smtClean="0"/>
              <a:t>kamene(mistr </a:t>
            </a:r>
            <a:r>
              <a:rPr lang="cs-CZ" dirty="0" smtClean="0"/>
              <a:t>Theodorik)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448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Použité zdroje: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4829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ČECHURA, Jaroslav a kol. </a:t>
            </a:r>
            <a:r>
              <a:rPr lang="cs-CZ" sz="2000" i="1" dirty="0"/>
              <a:t>Dějepis pro 7. ročník</a:t>
            </a:r>
            <a:r>
              <a:rPr lang="cs-CZ" sz="2000" dirty="0"/>
              <a:t>. Praha: SPN, 2004, ISBN 80-7235-275-X.</a:t>
            </a:r>
          </a:p>
          <a:p>
            <a:pPr marL="0" indent="0">
              <a:buNone/>
            </a:pPr>
            <a:r>
              <a:rPr lang="cs-CZ" sz="2000" dirty="0"/>
              <a:t> </a:t>
            </a:r>
          </a:p>
          <a:p>
            <a:pPr marL="0" indent="0">
              <a:buNone/>
            </a:pPr>
            <a:r>
              <a:rPr lang="cs-CZ" sz="2000" dirty="0"/>
              <a:t>VYKOUPIL, Libor. </a:t>
            </a:r>
            <a:r>
              <a:rPr lang="cs-CZ" sz="2000" i="1" dirty="0"/>
              <a:t>Dějepis - středověk a počátky novověku</a:t>
            </a:r>
            <a:r>
              <a:rPr lang="cs-CZ" sz="2000" dirty="0"/>
              <a:t>. Brno: Nová škola, 2008, ISBN 80-7289-089-1.</a:t>
            </a:r>
          </a:p>
          <a:p>
            <a:pPr marL="0" lvl="0" indent="0">
              <a:buNone/>
            </a:pPr>
            <a:r>
              <a:rPr lang="cs-CZ" sz="2000" u="sng" dirty="0">
                <a:hlinkClick r:id="rId2"/>
              </a:rPr>
              <a:t>http://cs.wikipedia.org/wiki/Wikimedia_Commons</a:t>
            </a:r>
            <a:endParaRPr lang="cs-CZ" sz="2000" dirty="0"/>
          </a:p>
          <a:p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9030" y="357166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44384" y="357166"/>
            <a:ext cx="885202" cy="13514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158</TotalTime>
  <Words>334</Words>
  <Application>Microsoft Office PowerPoint</Application>
  <PresentationFormat>Předvádění na obrazovce (4:3)</PresentationFormat>
  <Paragraphs>91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Prezentace aplikace PowerPoint</vt:lpstr>
      <vt:lpstr>Prezentace aplikace PowerPoint</vt:lpstr>
      <vt:lpstr>Znaky gotické architektury:  </vt:lpstr>
      <vt:lpstr>Prezentace aplikace PowerPoint</vt:lpstr>
      <vt:lpstr>Gotické stavby v Čechách: 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Paja</dc:creator>
  <cp:lastModifiedBy>ADMIN</cp:lastModifiedBy>
  <cp:revision>24</cp:revision>
  <dcterms:created xsi:type="dcterms:W3CDTF">2012-11-26T19:09:11Z</dcterms:created>
  <dcterms:modified xsi:type="dcterms:W3CDTF">2013-05-12T17:22:08Z</dcterms:modified>
</cp:coreProperties>
</file>