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4" r:id="rId3"/>
    <p:sldId id="265" r:id="rId4"/>
    <p:sldId id="267" r:id="rId5"/>
    <p:sldId id="259" r:id="rId6"/>
    <p:sldId id="263" r:id="rId7"/>
    <p:sldId id="260" r:id="rId8"/>
    <p:sldId id="268" r:id="rId9"/>
    <p:sldId id="261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Wikimedia_Commons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19509682"/>
              </p:ext>
            </p:extLst>
          </p:nvPr>
        </p:nvGraphicFramePr>
        <p:xfrm>
          <a:off x="846154" y="2132856"/>
          <a:ext cx="7470799" cy="3278212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VY_32_INOVACE_02_02_19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z Poděbrad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Může sloužit jako strukturovaný zápis látky.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Anotace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1. Materiál je určen pro práci na interaktivní tabuli.</a:t>
            </a:r>
          </a:p>
          <a:p>
            <a:pPr marL="0" indent="0">
              <a:buNone/>
            </a:pPr>
            <a:r>
              <a:rPr lang="cs-CZ" dirty="0"/>
              <a:t>2. Není časově náročný, může sloužit jako osnova pro výklad, opakování, popřípadě jako strukturovaný zápis do sešitů.</a:t>
            </a:r>
          </a:p>
          <a:p>
            <a:pPr marL="0" indent="0">
              <a:buNone/>
            </a:pPr>
            <a:r>
              <a:rPr lang="cs-CZ" dirty="0"/>
              <a:t>3. Grafické zpracování je doplněno animačními efekty.</a:t>
            </a:r>
          </a:p>
          <a:p>
            <a:pPr marL="0" indent="0">
              <a:buNone/>
            </a:pPr>
            <a:r>
              <a:rPr lang="cs-CZ" dirty="0"/>
              <a:t>4. </a:t>
            </a:r>
            <a:r>
              <a:rPr lang="cs-CZ" dirty="0" smtClean="0"/>
              <a:t>Snímek č. 4 – 6 ovládají žáci kliknutím myší a seznamují se s životopisnými daty Jiřího z Poděbrad.</a:t>
            </a:r>
          </a:p>
          <a:p>
            <a:pPr marL="0" indent="0">
              <a:buNone/>
            </a:pPr>
            <a:r>
              <a:rPr lang="cs-CZ" dirty="0" smtClean="0"/>
              <a:t>5. Snímek č. 7- 8 vyžaduje zastavení na delší dobu. Předmětem je činnost Jiřího z Poděbrad v oblasti </a:t>
            </a:r>
            <a:r>
              <a:rPr lang="cs-CZ" dirty="0" err="1" smtClean="0"/>
              <a:t>evrop</a:t>
            </a:r>
            <a:r>
              <a:rPr lang="cs-CZ" dirty="0" smtClean="0"/>
              <a:t>. politiky. Učitel navede žáky k odhalení souvislostí s dnešní dobou(EU).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733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sz="6000" dirty="0" smtClean="0"/>
              <a:t>         Jiří z Poděbrad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87438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Jiří  z  </a:t>
            </a:r>
            <a:r>
              <a:rPr lang="cs-CZ" dirty="0" err="1" smtClean="0"/>
              <a:t>poděbrad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 nepocházel </a:t>
            </a:r>
            <a:r>
              <a:rPr lang="cs-CZ" dirty="0" smtClean="0"/>
              <a:t>z královského rodu</a:t>
            </a:r>
          </a:p>
          <a:p>
            <a:pPr marL="0" indent="0">
              <a:buNone/>
            </a:pPr>
            <a:r>
              <a:rPr lang="cs-CZ" dirty="0" smtClean="0"/>
              <a:t>- zvolila </a:t>
            </a:r>
            <a:r>
              <a:rPr lang="cs-CZ" dirty="0" smtClean="0"/>
              <a:t>si ho šlechta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- 1452 zemským správcem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1458 králem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769" b="88923" l="0" r="96308">
                        <a14:foregroundMark x1="49846" y1="7077" x2="6769" y2="20923"/>
                        <a14:foregroundMark x1="8000" y1="21231" x2="0" y2="49538"/>
                        <a14:foregroundMark x1="1538" y1="48615" x2="8308" y2="82462"/>
                        <a14:foregroundMark x1="10154" y1="82769" x2="57538" y2="84000"/>
                        <a14:foregroundMark x1="58769" y1="83692" x2="96308" y2="83077"/>
                        <a14:foregroundMark x1="95385" y1="83077" x2="95692" y2="20923"/>
                        <a14:foregroundMark x1="95077" y1="23692" x2="95077" y2="23692"/>
                        <a14:foregroundMark x1="96308" y1="23692" x2="46462" y2="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3" y="3738698"/>
            <a:ext cx="3095625" cy="30956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391" y="547041"/>
            <a:ext cx="3121476" cy="413533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462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530383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Vládl                           rozvážně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  <a:r>
              <a:rPr lang="cs-CZ" dirty="0" smtClean="0"/>
              <a:t>takticky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r>
              <a:rPr lang="cs-CZ" dirty="0"/>
              <a:t>usiloval o </a:t>
            </a:r>
            <a:r>
              <a:rPr lang="cs-CZ" dirty="0" smtClean="0"/>
              <a:t>smír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  <a:r>
              <a:rPr lang="cs-CZ" dirty="0"/>
              <a:t>a pořádek v  zemi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187624" y="1844824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187624" y="1952836"/>
            <a:ext cx="2628292" cy="11701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115616" y="1952836"/>
            <a:ext cx="2588620" cy="22649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3815916" y="1664804"/>
            <a:ext cx="1800200" cy="36004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887924" y="2903647"/>
            <a:ext cx="1656184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815916" y="4050607"/>
            <a:ext cx="3960440" cy="109812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5730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Jiří  z  </a:t>
            </a:r>
            <a:r>
              <a:rPr lang="cs-CZ" dirty="0" err="1" smtClean="0"/>
              <a:t>poděbrad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 vyslal </a:t>
            </a:r>
            <a:r>
              <a:rPr lang="cs-CZ" dirty="0"/>
              <a:t>rytířské poselstvo k evropským </a:t>
            </a:r>
            <a:r>
              <a:rPr lang="cs-CZ" dirty="0" smtClean="0"/>
              <a:t>panovníkům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smtClean="0"/>
              <a:t>v </a:t>
            </a:r>
            <a:r>
              <a:rPr lang="cs-CZ" dirty="0"/>
              <a:t>čele </a:t>
            </a:r>
            <a:r>
              <a:rPr lang="cs-CZ" dirty="0" smtClean="0"/>
              <a:t>Lev </a:t>
            </a:r>
            <a:r>
              <a:rPr lang="cs-CZ" dirty="0"/>
              <a:t>z </a:t>
            </a:r>
            <a:r>
              <a:rPr lang="cs-CZ" dirty="0" err="1" smtClean="0"/>
              <a:t>Rožmitálu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- cestu poselstva popsal v 15. st.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spisovatel a účastník Václav Šašek z </a:t>
            </a:r>
            <a:r>
              <a:rPr lang="cs-CZ" dirty="0" err="1" smtClean="0"/>
              <a:t>Bířkova</a:t>
            </a:r>
            <a:r>
              <a:rPr lang="cs-CZ" dirty="0" smtClean="0"/>
              <a:t>  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98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 z  </a:t>
            </a:r>
            <a:r>
              <a:rPr lang="cs-CZ" dirty="0" err="1" smtClean="0"/>
              <a:t>poděbrad</a:t>
            </a:r>
            <a:r>
              <a:rPr lang="cs-CZ" dirty="0" smtClean="0"/>
              <a:t> chtěl vytvořit: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74141" y="1532179"/>
            <a:ext cx="9144000" cy="530383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.         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Mírový </a:t>
            </a:r>
            <a:r>
              <a:rPr lang="cs-CZ" sz="4400" dirty="0" smtClean="0">
                <a:solidFill>
                  <a:srgbClr val="FF0000"/>
                </a:solidFill>
              </a:rPr>
              <a:t>svaz evropských zemí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   Nezájem tehdejších evropských panovníků.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83568" y="1988840"/>
            <a:ext cx="7416823" cy="108012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330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Podmínky pro panovníky: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neválčit proti sobě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řešení sporů smírem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chtěl uchránit Evropu X Turkům 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chtěl uchránit Čechy X papeži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Předběhl o několik století dobu!!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516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530383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Jiří z Poděbrad </a:t>
            </a:r>
            <a:r>
              <a:rPr lang="cs-CZ" dirty="0" smtClean="0"/>
              <a:t>(evangelík)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X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katolické </a:t>
            </a:r>
            <a:r>
              <a:rPr lang="cs-CZ" dirty="0" smtClean="0"/>
              <a:t>panstvo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Matyáš </a:t>
            </a:r>
            <a:r>
              <a:rPr lang="cs-CZ" dirty="0" smtClean="0"/>
              <a:t>Korvín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Nabídl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trůn v Čechách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Jagelloncům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71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ČECHURA, Jaroslav a kol. </a:t>
            </a:r>
            <a:r>
              <a:rPr lang="cs-CZ" sz="2000" i="1" dirty="0"/>
              <a:t>Dějepis pro 7. ročník</a:t>
            </a:r>
            <a:r>
              <a:rPr lang="cs-CZ" sz="2000" dirty="0"/>
              <a:t>. Praha: SPN, 2004, ISBN 80-7235-275-X.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VYKOUPIL, Libor. </a:t>
            </a:r>
            <a:r>
              <a:rPr lang="cs-CZ" sz="2000" i="1" dirty="0"/>
              <a:t>Dějepis - středověk a počátky novověku</a:t>
            </a:r>
            <a:r>
              <a:rPr lang="cs-CZ" sz="2000" dirty="0"/>
              <a:t>. Brno: Nová škola, 2008, ISBN 80-7289-089-1.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lvl="0" indent="0">
              <a:buNone/>
            </a:pPr>
            <a:r>
              <a:rPr lang="cs-CZ" sz="2000" u="sng" dirty="0">
                <a:hlinkClick r:id="rId2"/>
              </a:rPr>
              <a:t>http://office.microsoft.com</a:t>
            </a:r>
            <a:endParaRPr lang="cs-CZ" sz="2000" dirty="0"/>
          </a:p>
          <a:p>
            <a:pPr marL="0" lvl="0" indent="0">
              <a:buNone/>
            </a:pPr>
            <a:r>
              <a:rPr lang="cs-CZ" sz="2000" u="sng" dirty="0">
                <a:hlinkClick r:id="rId3"/>
              </a:rPr>
              <a:t>http://cs.wikipedia.org/wiki/Wikimedia_Commons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123</TotalTime>
  <Words>337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       Jiří  z  poděbrad</vt:lpstr>
      <vt:lpstr>Prezentace aplikace PowerPoint</vt:lpstr>
      <vt:lpstr>   Jiří  z  poděbrad</vt:lpstr>
      <vt:lpstr>Jiří  z  poděbrad chtěl vytvořit:</vt:lpstr>
      <vt:lpstr>Podmínky pro panovníky: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19</cp:revision>
  <dcterms:created xsi:type="dcterms:W3CDTF">2012-11-26T19:09:11Z</dcterms:created>
  <dcterms:modified xsi:type="dcterms:W3CDTF">2013-05-12T09:51:57Z</dcterms:modified>
</cp:coreProperties>
</file>