
<file path=[Content_Types].xml><?xml version="1.0" encoding="utf-8"?>
<Types xmlns="http://schemas.openxmlformats.org/package/2006/content-types">
  <Default Extension="bin" ContentType="application/vnd.openxmlformats-officedocument.oleObject"/>
  <Default Extension="png" ContentType="image/png"/>
  <Default Extension="wmf" ContentType="image/x-wmf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1" r:id="rId2"/>
  </p:sldMasterIdLst>
  <p:sldIdLst>
    <p:sldId id="276" r:id="rId3"/>
    <p:sldId id="277" r:id="rId4"/>
    <p:sldId id="278" r:id="rId5"/>
    <p:sldId id="257" r:id="rId6"/>
    <p:sldId id="258" r:id="rId7"/>
    <p:sldId id="280" r:id="rId8"/>
    <p:sldId id="262" r:id="rId9"/>
    <p:sldId id="263" r:id="rId10"/>
    <p:sldId id="265" r:id="rId11"/>
    <p:sldId id="266" r:id="rId12"/>
    <p:sldId id="282" r:id="rId13"/>
    <p:sldId id="269" r:id="rId14"/>
    <p:sldId id="271" r:id="rId15"/>
    <p:sldId id="272" r:id="rId16"/>
    <p:sldId id="273" r:id="rId17"/>
    <p:sldId id="274" r:id="rId18"/>
    <p:sldId id="275" r:id="rId19"/>
    <p:sldId id="284" r:id="rId2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140" autoAdjust="0"/>
    <p:restoredTop sz="94660"/>
  </p:normalViewPr>
  <p:slideViewPr>
    <p:cSldViewPr>
      <p:cViewPr varScale="1">
        <p:scale>
          <a:sx n="75" d="100"/>
          <a:sy n="75" d="100"/>
        </p:scale>
        <p:origin x="-96" y="-30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" Type="http://schemas.openxmlformats.org/officeDocument/2006/relationships/slide" Target="slides/slide1.xml"/><Relationship Id="rId21" Type="http://schemas.openxmlformats.org/officeDocument/2006/relationships/presProps" Target="pres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viewProps" Target="view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w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9D4461-29BF-48B1-B4C1-A19CC1CC6BD6}" type="datetimeFigureOut">
              <a:rPr lang="cs-CZ" smtClean="0"/>
              <a:t>6.5.2013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292C4D-B12A-48A1-A4E9-B7589ABF6D5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5115684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9D4461-29BF-48B1-B4C1-A19CC1CC6BD6}" type="datetimeFigureOut">
              <a:rPr lang="cs-CZ" smtClean="0"/>
              <a:t>6.5.2013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292C4D-B12A-48A1-A4E9-B7589ABF6D5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0876869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9D4461-29BF-48B1-B4C1-A19CC1CC6BD6}" type="datetimeFigureOut">
              <a:rPr lang="cs-CZ" smtClean="0"/>
              <a:t>6.5.2013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292C4D-B12A-48A1-A4E9-B7589ABF6D5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9960592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9D4461-29BF-48B1-B4C1-A19CC1CC6BD6}" type="datetimeFigureOut">
              <a:rPr lang="cs-CZ" smtClean="0"/>
              <a:t>6.5.2013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292C4D-B12A-48A1-A4E9-B7589ABF6D5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8002235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9D4461-29BF-48B1-B4C1-A19CC1CC6BD6}" type="datetimeFigureOut">
              <a:rPr lang="cs-CZ" smtClean="0"/>
              <a:t>6.5.2013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292C4D-B12A-48A1-A4E9-B7589ABF6D5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1876343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9D4461-29BF-48B1-B4C1-A19CC1CC6BD6}" type="datetimeFigureOut">
              <a:rPr lang="cs-CZ" smtClean="0"/>
              <a:t>6.5.2013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292C4D-B12A-48A1-A4E9-B7589ABF6D5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1901146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9D4461-29BF-48B1-B4C1-A19CC1CC6BD6}" type="datetimeFigureOut">
              <a:rPr lang="cs-CZ" smtClean="0"/>
              <a:t>6.5.2013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292C4D-B12A-48A1-A4E9-B7589ABF6D5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8156237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9D4461-29BF-48B1-B4C1-A19CC1CC6BD6}" type="datetimeFigureOut">
              <a:rPr lang="cs-CZ" smtClean="0"/>
              <a:t>6.5.2013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292C4D-B12A-48A1-A4E9-B7589ABF6D5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2439470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9D4461-29BF-48B1-B4C1-A19CC1CC6BD6}" type="datetimeFigureOut">
              <a:rPr lang="cs-CZ" smtClean="0"/>
              <a:t>6.5.2013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292C4D-B12A-48A1-A4E9-B7589ABF6D5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1803995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9D4461-29BF-48B1-B4C1-A19CC1CC6BD6}" type="datetimeFigureOut">
              <a:rPr lang="cs-CZ" smtClean="0"/>
              <a:t>6.5.2013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292C4D-B12A-48A1-A4E9-B7589ABF6D5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2830358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9D4461-29BF-48B1-B4C1-A19CC1CC6BD6}" type="datetimeFigureOut">
              <a:rPr lang="cs-CZ" smtClean="0"/>
              <a:t>6.5.2013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292C4D-B12A-48A1-A4E9-B7589ABF6D5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7845973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>
  <p:cSld name="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51525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fld id="{3D33137C-B8D8-4984-BB34-205C45D19011}" type="slidenum">
              <a:rPr lang="cs-CZ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9538209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9D4461-29BF-48B1-B4C1-A19CC1CC6BD6}" type="datetimeFigureOut">
              <a:rPr lang="cs-CZ" smtClean="0"/>
              <a:t>6.5.2013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292C4D-B12A-48A1-A4E9-B7589ABF6D5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1946223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9D4461-29BF-48B1-B4C1-A19CC1CC6BD6}" type="datetimeFigureOut">
              <a:rPr lang="cs-CZ" smtClean="0"/>
              <a:t>6.5.2013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292C4D-B12A-48A1-A4E9-B7589ABF6D5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7093211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9D4461-29BF-48B1-B4C1-A19CC1CC6BD6}" type="datetimeFigureOut">
              <a:rPr lang="cs-CZ" smtClean="0"/>
              <a:t>6.5.2013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292C4D-B12A-48A1-A4E9-B7589ABF6D5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4138027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9D4461-29BF-48B1-B4C1-A19CC1CC6BD6}" type="datetimeFigureOut">
              <a:rPr lang="cs-CZ" smtClean="0"/>
              <a:t>6.5.2013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292C4D-B12A-48A1-A4E9-B7589ABF6D5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38631392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9D4461-29BF-48B1-B4C1-A19CC1CC6BD6}" type="datetimeFigureOut">
              <a:rPr lang="cs-CZ" smtClean="0"/>
              <a:t>6.5.2013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292C4D-B12A-48A1-A4E9-B7589ABF6D5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00106458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9D4461-29BF-48B1-B4C1-A19CC1CC6BD6}" type="datetimeFigureOut">
              <a:rPr lang="cs-CZ" smtClean="0"/>
              <a:t>6.5.2013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292C4D-B12A-48A1-A4E9-B7589ABF6D5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05696365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9D4461-29BF-48B1-B4C1-A19CC1CC6BD6}" type="datetimeFigureOut">
              <a:rPr lang="cs-CZ" smtClean="0"/>
              <a:t>6.5.2013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292C4D-B12A-48A1-A4E9-B7589ABF6D5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04293268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9D4461-29BF-48B1-B4C1-A19CC1CC6BD6}" type="datetimeFigureOut">
              <a:rPr lang="cs-CZ" smtClean="0"/>
              <a:t>6.5.2013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292C4D-B12A-48A1-A4E9-B7589ABF6D5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72599775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9D4461-29BF-48B1-B4C1-A19CC1CC6BD6}" type="datetimeFigureOut">
              <a:rPr lang="cs-CZ" smtClean="0"/>
              <a:t>6.5.2013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292C4D-B12A-48A1-A4E9-B7589ABF6D5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1944627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9D4461-29BF-48B1-B4C1-A19CC1CC6BD6}" type="datetimeFigureOut">
              <a:rPr lang="cs-CZ" smtClean="0"/>
              <a:t>6.5.2013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292C4D-B12A-48A1-A4E9-B7589ABF6D5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92221230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9D4461-29BF-48B1-B4C1-A19CC1CC6BD6}" type="datetimeFigureOut">
              <a:rPr lang="cs-CZ" smtClean="0"/>
              <a:t>6.5.2013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292C4D-B12A-48A1-A4E9-B7589ABF6D5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513443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tx2">
                <a:lumMod val="40000"/>
                <a:lumOff val="6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29D4461-29BF-48B1-B4C1-A19CC1CC6BD6}" type="datetimeFigureOut">
              <a:rPr lang="cs-CZ" smtClean="0"/>
              <a:t>6.5.2013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5292C4D-B12A-48A1-A4E9-B7589ABF6D5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120145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29D4461-29BF-48B1-B4C1-A19CC1CC6BD6}" type="datetimeFigureOut">
              <a:rPr lang="cs-CZ" smtClean="0"/>
              <a:t>6.5.2013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5292C4D-B12A-48A1-A4E9-B7589ABF6D5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702931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19.xml"/><Relationship Id="rId1" Type="http://schemas.openxmlformats.org/officeDocument/2006/relationships/vmlDrawing" Target="../drawings/vmlDrawing1.vml"/><Relationship Id="rId5" Type="http://schemas.openxmlformats.org/officeDocument/2006/relationships/image" Target="../media/image2.jpeg"/><Relationship Id="rId4" Type="http://schemas.openxmlformats.org/officeDocument/2006/relationships/image" Target="../media/image1.wmf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9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N%C3%A1rodn%C3%AD_muzeum" TargetMode="External"/><Relationship Id="rId2" Type="http://schemas.openxmlformats.org/officeDocument/2006/relationships/hyperlink" Target="http://cs.wikipedia.org/wiki/Bulv%C3%A1r" TargetMode="External"/><Relationship Id="rId1" Type="http://schemas.openxmlformats.org/officeDocument/2006/relationships/slideLayout" Target="../slideLayouts/slideLayout2.xml"/><Relationship Id="rId5" Type="http://schemas.openxmlformats.org/officeDocument/2006/relationships/hyperlink" Target="http://cs.wikipedia.org/wiki/Demonstrace_(protest)" TargetMode="External"/><Relationship Id="rId4" Type="http://schemas.openxmlformats.org/officeDocument/2006/relationships/hyperlink" Target="http://cs.wikipedia.org/wiki/M%C5%AFstek" TargetMode="Externa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hyperlink" Target="http://cs.wikipedia.org/wiki/Star%C3%A9_M%C4%9Bsto_(Praha)" TargetMode="Externa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hyperlink" Target="http://cs.wikipedia.org/wiki/M%C4%9Bs%C3%ADc" TargetMode="External"/><Relationship Id="rId3" Type="http://schemas.openxmlformats.org/officeDocument/2006/relationships/hyperlink" Target="http://cs.wikipedia.org/wiki/Astronomie" TargetMode="External"/><Relationship Id="rId7" Type="http://schemas.openxmlformats.org/officeDocument/2006/relationships/hyperlink" Target="http://cs.wikipedia.org/wiki/Slunce" TargetMode="External"/><Relationship Id="rId2" Type="http://schemas.openxmlformats.org/officeDocument/2006/relationships/hyperlink" Target="http://cs.wikipedia.org/wiki/St%C5%99edov%C4%9Bk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cs.wikipedia.org/wiki/1410" TargetMode="External"/><Relationship Id="rId5" Type="http://schemas.openxmlformats.org/officeDocument/2006/relationships/hyperlink" Target="http://cs.wikipedia.org/wiki/Starom%C4%9Bstsk%C3%A1_radnice" TargetMode="External"/><Relationship Id="rId4" Type="http://schemas.openxmlformats.org/officeDocument/2006/relationships/hyperlink" Target="http://cs.wikipedia.org/wiki/Hodiny" TargetMode="Externa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hyperlink" Target="http://cs.wikipedia.org/wiki/Mal%C3%A9_n%C3%A1m%C4%9Bst%C3%AD_(Praha)" TargetMode="External"/><Relationship Id="rId13" Type="http://schemas.openxmlformats.org/officeDocument/2006/relationships/hyperlink" Target="http://cs.wikipedia.org/wiki/Karl%C5%AFv_most" TargetMode="External"/><Relationship Id="rId18" Type="http://schemas.openxmlformats.org/officeDocument/2006/relationships/hyperlink" Target="http://cs.wikipedia.org/w/index.php?title=Ke_Hradu&amp;action=edit&amp;redlink=1" TargetMode="External"/><Relationship Id="rId3" Type="http://schemas.openxmlformats.org/officeDocument/2006/relationships/hyperlink" Target="http://cs.wikipedia.org/wiki/Korunovace" TargetMode="External"/><Relationship Id="rId21" Type="http://schemas.openxmlformats.org/officeDocument/2006/relationships/hyperlink" Target="http://cs.wikipedia.org/wiki/Soubor:Silni%C4%8Dn%C3%AD_vl%C3%A1%C4%8Dek_na_Mal%C3%A9_Stran%C4%9B.jpg" TargetMode="External"/><Relationship Id="rId7" Type="http://schemas.openxmlformats.org/officeDocument/2006/relationships/hyperlink" Target="http://cs.wikipedia.org/wiki/Starom%C4%9Bstsk%C3%A1_radnice" TargetMode="External"/><Relationship Id="rId12" Type="http://schemas.openxmlformats.org/officeDocument/2006/relationships/hyperlink" Target="http://cs.wikipedia.org/wiki/Starom%C4%9Bstsk%C3%A1_mosteck%C3%A1_v%C4%9B%C5%BE" TargetMode="External"/><Relationship Id="rId17" Type="http://schemas.openxmlformats.org/officeDocument/2006/relationships/hyperlink" Target="http://cs.wikipedia.org/wiki/Nerudova_ulice" TargetMode="External"/><Relationship Id="rId25" Type="http://schemas.openxmlformats.org/officeDocument/2006/relationships/hyperlink" Target="http://cs.wikipedia.org/wiki/Ferdinand_I._Dobrotiv%C3%BD" TargetMode="External"/><Relationship Id="rId2" Type="http://schemas.openxmlformats.org/officeDocument/2006/relationships/hyperlink" Target="http://cs.wikipedia.org/wiki/Seznam_p%C5%99edstavitel%C5%AF_%C4%8Desk%C3%A9ho_st%C3%A1tu" TargetMode="External"/><Relationship Id="rId16" Type="http://schemas.openxmlformats.org/officeDocument/2006/relationships/hyperlink" Target="http://cs.wikipedia.org/wiki/Malostransk%C3%A9_n%C3%A1m%C4%9Bst%C3%AD" TargetMode="External"/><Relationship Id="rId20" Type="http://schemas.openxmlformats.org/officeDocument/2006/relationships/hyperlink" Target="http://cs.wikipedia.org/wiki/17._stolet%C3%AD" TargetMode="External"/><Relationship Id="rId1" Type="http://schemas.openxmlformats.org/officeDocument/2006/relationships/slideLayout" Target="../slideLayouts/slideLayout1.xml"/><Relationship Id="rId6" Type="http://schemas.openxmlformats.org/officeDocument/2006/relationships/hyperlink" Target="http://cs.wikipedia.org/wiki/Starom%C4%9Bstsk%C3%A9_n%C3%A1m%C4%9Bst%C3%AD" TargetMode="External"/><Relationship Id="rId11" Type="http://schemas.openxmlformats.org/officeDocument/2006/relationships/hyperlink" Target="http://cs.wikipedia.org/wiki/K%C5%99i%C5%BEovnick%C3%A9_n%C3%A1m%C4%9Bst%C3%AD" TargetMode="External"/><Relationship Id="rId24" Type="http://schemas.openxmlformats.org/officeDocument/2006/relationships/hyperlink" Target="http://cs.wikipedia.org/wiki/Albrecht_II._Habsbursk%C3%BD" TargetMode="External"/><Relationship Id="rId5" Type="http://schemas.openxmlformats.org/officeDocument/2006/relationships/hyperlink" Target="http://cs.wikipedia.org/wiki/Celetn%C3%A1_ulice" TargetMode="External"/><Relationship Id="rId15" Type="http://schemas.openxmlformats.org/officeDocument/2006/relationships/hyperlink" Target="http://cs.wikipedia.org/w/index.php?title=Mosteck%C3%A1_ulice&amp;action=edit&amp;redlink=1" TargetMode="External"/><Relationship Id="rId23" Type="http://schemas.openxmlformats.org/officeDocument/2006/relationships/hyperlink" Target="http://cs.wikipedia.org/wiki/1438" TargetMode="External"/><Relationship Id="rId10" Type="http://schemas.openxmlformats.org/officeDocument/2006/relationships/hyperlink" Target="http://cs.wikipedia.org/wiki/Klementinum" TargetMode="External"/><Relationship Id="rId19" Type="http://schemas.openxmlformats.org/officeDocument/2006/relationships/hyperlink" Target="http://cs.wikipedia.org/wiki/Pra%C5%BEsk%C3%BD_hrad" TargetMode="External"/><Relationship Id="rId4" Type="http://schemas.openxmlformats.org/officeDocument/2006/relationships/hyperlink" Target="http://cs.wikipedia.org/wiki/Pra%C5%A1n%C3%A1_br%C3%A1na" TargetMode="External"/><Relationship Id="rId9" Type="http://schemas.openxmlformats.org/officeDocument/2006/relationships/hyperlink" Target="http://cs.wikipedia.org/w/index.php?title=Karlova_ulice&amp;action=edit&amp;redlink=1" TargetMode="External"/><Relationship Id="rId14" Type="http://schemas.openxmlformats.org/officeDocument/2006/relationships/hyperlink" Target="http://cs.wikipedia.org/wiki/Malostransk%C3%A1_mosteck%C3%A1_v%C4%9B%C5%BE" TargetMode="External"/><Relationship Id="rId22" Type="http://schemas.openxmlformats.org/officeDocument/2006/relationships/hyperlink" Target="http://cs.wikipedia.org/wiki/Nerudova" TargetMode="Externa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1391" TargetMode="External"/><Relationship Id="rId2" Type="http://schemas.openxmlformats.org/officeDocument/2006/relationships/hyperlink" Target="http://cs.wikipedia.org/wiki/Star%C3%A9_M%C4%9Bsto_(Praha)" TargetMode="External"/><Relationship Id="rId1" Type="http://schemas.openxmlformats.org/officeDocument/2006/relationships/slideLayout" Target="../slideLayouts/slideLayout1.xml"/><Relationship Id="rId6" Type="http://schemas.openxmlformats.org/officeDocument/2006/relationships/hyperlink" Target="http://cs.wikipedia.org/wiki/%C4%8Cesk%C3%A9_vysok%C3%A9_u%C4%8Den%C3%AD_technick%C3%A9_v_Praze" TargetMode="External"/><Relationship Id="rId5" Type="http://schemas.openxmlformats.org/officeDocument/2006/relationships/hyperlink" Target="http://cs.wikipedia.org/wiki/1786" TargetMode="External"/><Relationship Id="rId4" Type="http://schemas.openxmlformats.org/officeDocument/2006/relationships/hyperlink" Target="http://cs.wikipedia.org/wiki/Jan_Hus" TargetMode="Externa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3314" name="Object 17"/>
          <p:cNvGraphicFramePr>
            <a:graphicFrameLocks noChangeAspect="1"/>
          </p:cNvGraphicFramePr>
          <p:nvPr/>
        </p:nvGraphicFramePr>
        <p:xfrm>
          <a:off x="642938" y="1071563"/>
          <a:ext cx="857250" cy="6238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5" name="Picture" r:id="rId3" imgW="1476756" imgH="1077468" progId="Word.Picture.8">
                  <p:embed/>
                </p:oleObj>
              </mc:Choice>
              <mc:Fallback>
                <p:oleObj name="Picture" r:id="rId3" imgW="1476756" imgH="1077468" progId="Word.Picture.8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42938" y="1071563"/>
                        <a:ext cx="857250" cy="62388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13315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14438" y="2500313"/>
            <a:ext cx="6424612" cy="1571625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316" name="Rectangle 18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/>
          <a:p>
            <a:endParaRPr lang="cs-CZ">
              <a:latin typeface="Georgia" pitchFamily="18" charset="0"/>
            </a:endParaRPr>
          </a:p>
        </p:txBody>
      </p:sp>
      <p:sp>
        <p:nvSpPr>
          <p:cNvPr id="13317" name="Rectangle 19"/>
          <p:cNvSpPr>
            <a:spLocks noChangeArrowheads="1"/>
          </p:cNvSpPr>
          <p:nvPr/>
        </p:nvSpPr>
        <p:spPr bwMode="auto">
          <a:xfrm>
            <a:off x="428625" y="1000125"/>
            <a:ext cx="7745413" cy="1077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/>
          <a:p>
            <a:pPr indent="449263" eaLnBrk="0" hangingPunct="0"/>
            <a:r>
              <a:rPr lang="cs-CZ" sz="110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   	</a:t>
            </a:r>
            <a:r>
              <a:rPr lang="cs-CZ" sz="160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  </a:t>
            </a:r>
            <a:r>
              <a:rPr lang="cs-CZ" sz="1600" b="1">
                <a:latin typeface="Georgia" pitchFamily="18" charset="0"/>
                <a:ea typeface="Calibri" pitchFamily="34" charset="0"/>
                <a:cs typeface="Times New Roman" pitchFamily="18" charset="0"/>
              </a:rPr>
              <a:t>Základní škola a Mateřská škola Dobrá Voda u Českých Budějovic,</a:t>
            </a:r>
            <a:endParaRPr lang="cs-CZ" sz="1600">
              <a:latin typeface="Georgia" pitchFamily="18" charset="0"/>
              <a:ea typeface="Calibri" pitchFamily="34" charset="0"/>
              <a:cs typeface="Times New Roman" pitchFamily="18" charset="0"/>
            </a:endParaRPr>
          </a:p>
          <a:p>
            <a:pPr indent="449263" eaLnBrk="0" hangingPunct="0"/>
            <a:r>
              <a:rPr lang="cs-CZ" sz="1600" b="1">
                <a:latin typeface="Georgia" pitchFamily="18" charset="0"/>
                <a:ea typeface="Calibri" pitchFamily="34" charset="0"/>
                <a:cs typeface="Times New Roman" pitchFamily="18" charset="0"/>
              </a:rPr>
              <a:t>		</a:t>
            </a:r>
          </a:p>
          <a:p>
            <a:pPr indent="449263" eaLnBrk="0" hangingPunct="0"/>
            <a:r>
              <a:rPr lang="cs-CZ" sz="1600" b="1">
                <a:latin typeface="Georgia" pitchFamily="18" charset="0"/>
                <a:ea typeface="Calibri" pitchFamily="34" charset="0"/>
                <a:cs typeface="Times New Roman" pitchFamily="18" charset="0"/>
              </a:rPr>
              <a:t>		Na Vyhlídce 6, 373 16 Dobrá Voda u Českých Budějovic</a:t>
            </a:r>
            <a:endParaRPr lang="cs-CZ" sz="1600">
              <a:latin typeface="Georgia" pitchFamily="18" charset="0"/>
              <a:ea typeface="Calibri" pitchFamily="34" charset="0"/>
              <a:cs typeface="Times New Roman" pitchFamily="18" charset="0"/>
            </a:endParaRPr>
          </a:p>
          <a:p>
            <a:pPr indent="449263" eaLnBrk="0" hangingPunct="0"/>
            <a:endParaRPr lang="cs-CZ" sz="1600">
              <a:latin typeface="Georgia" pitchFamily="18" charset="0"/>
              <a:ea typeface="Calibri" pitchFamily="34" charset="0"/>
              <a:cs typeface="Times New Roman" pitchFamily="18" charset="0"/>
            </a:endParaRPr>
          </a:p>
        </p:txBody>
      </p:sp>
      <p:sp>
        <p:nvSpPr>
          <p:cNvPr id="13318" name="Rectangle 20"/>
          <p:cNvSpPr>
            <a:spLocks noChangeArrowheads="1"/>
          </p:cNvSpPr>
          <p:nvPr/>
        </p:nvSpPr>
        <p:spPr bwMode="auto">
          <a:xfrm>
            <a:off x="642938" y="4643438"/>
            <a:ext cx="7961312" cy="10779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/>
          <a:p>
            <a:pPr algn="ctr" eaLnBrk="0" hangingPunct="0"/>
            <a:r>
              <a:rPr lang="cs-CZ" sz="1600" b="1">
                <a:latin typeface="Georgia" pitchFamily="18" charset="0"/>
                <a:ea typeface="Calibri" pitchFamily="34" charset="0"/>
                <a:cs typeface="Times New Roman" pitchFamily="18" charset="0"/>
              </a:rPr>
              <a:t>EU  PENÍZE  ŠKOLÁM</a:t>
            </a:r>
            <a:endParaRPr lang="cs-CZ" sz="1600">
              <a:latin typeface="Georgia" pitchFamily="18" charset="0"/>
              <a:ea typeface="Calibri" pitchFamily="34" charset="0"/>
              <a:cs typeface="Times New Roman" pitchFamily="18" charset="0"/>
            </a:endParaRPr>
          </a:p>
          <a:p>
            <a:pPr algn="ctr" eaLnBrk="0" hangingPunct="0"/>
            <a:r>
              <a:rPr lang="cs-CZ" sz="1600" b="1">
                <a:latin typeface="Georgia" pitchFamily="18" charset="0"/>
                <a:ea typeface="Calibri" pitchFamily="34" charset="0"/>
                <a:cs typeface="Times New Roman" pitchFamily="18" charset="0"/>
              </a:rPr>
              <a:t>Zlepšení podmínek pro vzdělávání na základních školách Operačního programu</a:t>
            </a:r>
            <a:endParaRPr lang="cs-CZ" sz="1600">
              <a:latin typeface="Georgia" pitchFamily="18" charset="0"/>
              <a:ea typeface="Calibri" pitchFamily="34" charset="0"/>
              <a:cs typeface="Times New Roman" pitchFamily="18" charset="0"/>
            </a:endParaRPr>
          </a:p>
          <a:p>
            <a:pPr algn="ctr" eaLnBrk="0" hangingPunct="0"/>
            <a:r>
              <a:rPr lang="cs-CZ" sz="1600" b="1">
                <a:latin typeface="Georgia" pitchFamily="18" charset="0"/>
                <a:ea typeface="Calibri" pitchFamily="34" charset="0"/>
                <a:cs typeface="Times New Roman" pitchFamily="18" charset="0"/>
              </a:rPr>
              <a:t>Vzdělávání pro konkurenceschopnost</a:t>
            </a:r>
            <a:endParaRPr lang="cs-CZ" sz="1600">
              <a:latin typeface="Georgia" pitchFamily="18" charset="0"/>
              <a:ea typeface="Calibri" pitchFamily="34" charset="0"/>
              <a:cs typeface="Times New Roman" pitchFamily="18" charset="0"/>
            </a:endParaRPr>
          </a:p>
          <a:p>
            <a:pPr algn="ctr" eaLnBrk="0" hangingPunct="0"/>
            <a:endParaRPr lang="cs-CZ" sz="1600">
              <a:latin typeface="Georgia" pitchFamily="18" charset="0"/>
              <a:ea typeface="Calibri" pitchFamily="34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748654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69431018"/>
              </p:ext>
            </p:extLst>
          </p:nvPr>
        </p:nvGraphicFramePr>
        <p:xfrm>
          <a:off x="1979613" y="549275"/>
          <a:ext cx="5476875" cy="5516567"/>
        </p:xfrm>
        <a:graphic>
          <a:graphicData uri="http://schemas.openxmlformats.org/drawingml/2006/table">
            <a:tbl>
              <a:tblPr firstRow="1" firstCol="1" bandRow="1">
                <a:tableStyleId>{1FECB4D8-DB02-4DC6-A0A2-4F2EBAE1DC90}</a:tableStyleId>
              </a:tblPr>
              <a:tblGrid>
                <a:gridCol w="2716308"/>
                <a:gridCol w="2760567"/>
              </a:tblGrid>
              <a:tr h="611138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300" dirty="0" smtClean="0">
                          <a:effectLst/>
                        </a:rPr>
                        <a:t>Autor</a:t>
                      </a:r>
                      <a:endParaRPr lang="cs-CZ" sz="7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6651" marR="66651" marT="33315" marB="33315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r>
                        <a:rPr lang="cs-CZ" sz="1600" dirty="0" smtClean="0">
                          <a:effectLst/>
                        </a:rPr>
                        <a:t>Mgr. Hana</a:t>
                      </a:r>
                      <a:r>
                        <a:rPr lang="cs-CZ" sz="1600" baseline="0" dirty="0" smtClean="0">
                          <a:effectLst/>
                        </a:rPr>
                        <a:t> Koudelková</a:t>
                      </a:r>
                      <a:endParaRPr lang="cs-CZ" sz="1600" dirty="0">
                        <a:effectLst/>
                        <a:latin typeface="Calibri"/>
                        <a:cs typeface="Times New Roman"/>
                      </a:endParaRPr>
                    </a:p>
                  </a:txBody>
                  <a:tcPr marL="66651" marR="66651" marT="33315" marB="33315"/>
                </a:tc>
              </a:tr>
              <a:tr h="611138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300" dirty="0" smtClean="0">
                          <a:effectLst/>
                        </a:rPr>
                        <a:t>Vzdělávací oblast/Obor: </a:t>
                      </a:r>
                      <a:endParaRPr lang="cs-CZ" sz="7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6651" marR="66651" marT="33315" marB="33315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r>
                        <a:rPr lang="cs-CZ" sz="1600" dirty="0" smtClean="0">
                          <a:effectLst/>
                        </a:rPr>
                        <a:t>Člověk</a:t>
                      </a:r>
                      <a:r>
                        <a:rPr lang="cs-CZ" sz="1600" baseline="0" dirty="0" smtClean="0">
                          <a:effectLst/>
                        </a:rPr>
                        <a:t> a jeho svět/Vlastivěda</a:t>
                      </a:r>
                      <a:endParaRPr lang="cs-CZ" sz="1600" dirty="0">
                        <a:effectLst/>
                        <a:latin typeface="Calibri"/>
                        <a:cs typeface="Times New Roman"/>
                      </a:endParaRPr>
                    </a:p>
                  </a:txBody>
                  <a:tcPr marL="66651" marR="66651" marT="33315" marB="33315"/>
                </a:tc>
              </a:tr>
              <a:tr h="611138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300" dirty="0">
                          <a:effectLst/>
                        </a:rPr>
                        <a:t>Třída: </a:t>
                      </a:r>
                      <a:endParaRPr lang="cs-CZ" sz="7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6651" marR="66651" marT="33315" marB="33315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r>
                        <a:rPr lang="pl-PL" sz="1600" dirty="0" smtClean="0">
                          <a:effectLst/>
                        </a:rPr>
                        <a:t> V.</a:t>
                      </a:r>
                      <a:endParaRPr lang="cs-CZ" sz="1600" dirty="0">
                        <a:effectLst/>
                        <a:latin typeface="Calibri"/>
                        <a:cs typeface="Times New Roman"/>
                      </a:endParaRPr>
                    </a:p>
                  </a:txBody>
                  <a:tcPr marL="66651" marR="66651" marT="33315" marB="33315"/>
                </a:tc>
              </a:tr>
              <a:tr h="611138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300" dirty="0" smtClean="0">
                          <a:effectLst/>
                        </a:rPr>
                        <a:t>Datum tvorby:</a:t>
                      </a:r>
                      <a:endParaRPr lang="cs-CZ" sz="1300" dirty="0">
                        <a:effectLst/>
                        <a:latin typeface="Georgia" pitchFamily="18" charset="0"/>
                        <a:ea typeface="Times New Roman"/>
                        <a:cs typeface="Times New Roman"/>
                      </a:endParaRPr>
                    </a:p>
                  </a:txBody>
                  <a:tcPr marL="66651" marR="66651" marT="33315" marB="33315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r>
                        <a:rPr lang="cs-CZ" sz="1600" dirty="0" smtClean="0">
                          <a:effectLst/>
                        </a:rPr>
                        <a:t>30.4.2013</a:t>
                      </a:r>
                      <a:endParaRPr lang="cs-CZ" sz="1600" dirty="0">
                        <a:effectLst/>
                        <a:latin typeface="Calibri"/>
                        <a:cs typeface="Times New Roman"/>
                      </a:endParaRPr>
                    </a:p>
                  </a:txBody>
                  <a:tcPr marL="66651" marR="66651" marT="33315" marB="33315"/>
                </a:tc>
              </a:tr>
              <a:tr h="611138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300" dirty="0">
                          <a:effectLst/>
                        </a:rPr>
                        <a:t>Datum zařazení do výuky a zapsání do třídní knihy:</a:t>
                      </a:r>
                      <a:endParaRPr lang="cs-CZ" sz="7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6651" marR="66651" marT="33315" marB="33315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r>
                        <a:rPr lang="cs-CZ" sz="1600" dirty="0" smtClean="0">
                          <a:effectLst/>
                        </a:rPr>
                        <a:t>2013</a:t>
                      </a:r>
                      <a:endParaRPr lang="cs-CZ" sz="1600" dirty="0">
                        <a:effectLst/>
                        <a:latin typeface="Calibri"/>
                        <a:cs typeface="Times New Roman"/>
                      </a:endParaRPr>
                    </a:p>
                  </a:txBody>
                  <a:tcPr marL="66651" marR="66651" marT="33315" marB="33315"/>
                </a:tc>
              </a:tr>
              <a:tr h="611138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300" dirty="0">
                          <a:effectLst/>
                        </a:rPr>
                        <a:t>Jazyk: </a:t>
                      </a:r>
                      <a:endParaRPr lang="cs-CZ" sz="7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6651" marR="66651" marT="33315" marB="33315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r>
                        <a:rPr lang="cs-CZ" sz="1600" dirty="0" smtClean="0">
                          <a:effectLst/>
                        </a:rPr>
                        <a:t>čeština</a:t>
                      </a:r>
                      <a:endParaRPr lang="cs-CZ" sz="1600" dirty="0">
                        <a:effectLst/>
                        <a:latin typeface="Calibri"/>
                        <a:cs typeface="Times New Roman"/>
                      </a:endParaRPr>
                    </a:p>
                  </a:txBody>
                  <a:tcPr marL="66651" marR="66651" marT="33315" marB="33315"/>
                </a:tc>
              </a:tr>
              <a:tr h="611138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300" dirty="0" smtClean="0">
                          <a:effectLst/>
                        </a:rPr>
                        <a:t>Název DUM</a:t>
                      </a:r>
                      <a:endParaRPr lang="cs-CZ" sz="7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6651" marR="66651" marT="33315" marB="33315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r>
                        <a:rPr kumimoji="0" lang="cs-CZ" sz="1600" kern="1200" dirty="0" smtClean="0"/>
                        <a:t>VY_32_INOVACE_ČS.5.12</a:t>
                      </a:r>
                      <a:endParaRPr lang="cs-CZ" sz="1600" dirty="0">
                        <a:effectLst/>
                        <a:latin typeface="Calibri" pitchFamily="34" charset="0"/>
                        <a:cs typeface="Times New Roman"/>
                      </a:endParaRPr>
                    </a:p>
                  </a:txBody>
                  <a:tcPr marL="66651" marR="66651" marT="33315" marB="33315"/>
                </a:tc>
              </a:tr>
              <a:tr h="611138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300" dirty="0" smtClean="0">
                          <a:effectLst/>
                        </a:rPr>
                        <a:t>Téma</a:t>
                      </a:r>
                      <a:endParaRPr lang="cs-CZ" sz="7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6651" marR="66651" marT="33315" marB="33315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r>
                        <a:rPr lang="cs-CZ" sz="1600" dirty="0" smtClean="0">
                          <a:effectLst/>
                        </a:rPr>
                        <a:t>Česká republika</a:t>
                      </a:r>
                      <a:endParaRPr lang="cs-CZ" sz="1600" dirty="0">
                        <a:effectLst/>
                        <a:latin typeface="Calibri"/>
                        <a:cs typeface="Times New Roman"/>
                      </a:endParaRPr>
                    </a:p>
                  </a:txBody>
                  <a:tcPr marL="66651" marR="66651" marT="33315" marB="33315"/>
                </a:tc>
              </a:tr>
              <a:tr h="627463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300" dirty="0">
                          <a:effectLst/>
                        </a:rPr>
                        <a:t>Klíčová slova</a:t>
                      </a:r>
                      <a:endParaRPr lang="cs-CZ" sz="7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6651" marR="66651" marT="33315" marB="33315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r>
                        <a:rPr lang="cs-CZ" sz="1600" baseline="0" dirty="0" smtClean="0">
                          <a:effectLst/>
                          <a:latin typeface="+mn-lt"/>
                          <a:cs typeface="+mn-cs"/>
                        </a:rPr>
                        <a:t>Praha</a:t>
                      </a:r>
                      <a:endParaRPr lang="cs-CZ" sz="1600" dirty="0">
                        <a:effectLst/>
                        <a:latin typeface="Calibri"/>
                        <a:cs typeface="Times New Roman"/>
                      </a:endParaRPr>
                    </a:p>
                  </a:txBody>
                  <a:tcPr marL="66651" marR="66651" marT="33315" marB="33315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646525832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cs-CZ" dirty="0" smtClean="0"/>
              <a:t>ANOTACE</a:t>
            </a:r>
            <a:endParaRPr lang="cs-CZ" dirty="0"/>
          </a:p>
        </p:txBody>
      </p:sp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52787287"/>
              </p:ext>
            </p:extLst>
          </p:nvPr>
        </p:nvGraphicFramePr>
        <p:xfrm>
          <a:off x="900113" y="1557338"/>
          <a:ext cx="7488237" cy="3516292"/>
        </p:xfrm>
        <a:graphic>
          <a:graphicData uri="http://schemas.openxmlformats.org/drawingml/2006/table">
            <a:tbl>
              <a:tblPr firstRow="1" firstCol="1" bandRow="1">
                <a:tableStyleId>{1FECB4D8-DB02-4DC6-A0A2-4F2EBAE1DC90}</a:tableStyleId>
              </a:tblPr>
              <a:tblGrid>
                <a:gridCol w="2448078"/>
                <a:gridCol w="5040159"/>
              </a:tblGrid>
              <a:tr h="418312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300" dirty="0" smtClean="0">
                          <a:effectLst/>
                        </a:rPr>
                        <a:t>Druh materiálu:</a:t>
                      </a:r>
                      <a:endParaRPr lang="cs-CZ" sz="7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6646" marR="66646" marT="33302" marB="33302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r>
                        <a:rPr lang="cs-CZ" sz="1600" dirty="0" smtClean="0">
                          <a:effectLst/>
                        </a:rPr>
                        <a:t>Prezentace </a:t>
                      </a:r>
                      <a:endParaRPr lang="cs-CZ" sz="1600" dirty="0">
                        <a:effectLst/>
                        <a:latin typeface="Calibri"/>
                        <a:cs typeface="Times New Roman"/>
                      </a:endParaRPr>
                    </a:p>
                  </a:txBody>
                  <a:tcPr marL="66646" marR="66646" marT="33302" marB="33302"/>
                </a:tc>
              </a:tr>
              <a:tr h="311964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300" dirty="0" smtClean="0">
                          <a:effectLst/>
                        </a:rPr>
                        <a:t>Ročník: </a:t>
                      </a:r>
                      <a:endParaRPr lang="cs-CZ" sz="7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6646" marR="66646" marT="33302" marB="33302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r>
                        <a:rPr lang="cs-CZ" sz="1400" dirty="0" smtClean="0">
                          <a:effectLst/>
                        </a:rPr>
                        <a:t>5.</a:t>
                      </a:r>
                      <a:endParaRPr lang="cs-CZ" sz="1400" dirty="0">
                        <a:effectLst/>
                        <a:latin typeface="Calibri"/>
                        <a:cs typeface="Times New Roman"/>
                      </a:endParaRPr>
                    </a:p>
                  </a:txBody>
                  <a:tcPr marL="66646" marR="66646" marT="33302" marB="33302"/>
                </a:tc>
              </a:tr>
              <a:tr h="359871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300" dirty="0" smtClean="0">
                          <a:effectLst/>
                        </a:rPr>
                        <a:t>Pomůcky:</a:t>
                      </a:r>
                      <a:endParaRPr lang="cs-CZ" sz="7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6646" marR="66646" marT="33302" marB="33302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r>
                        <a:rPr lang="cs-CZ" sz="1400" dirty="0" smtClean="0">
                          <a:effectLst/>
                        </a:rPr>
                        <a:t>-</a:t>
                      </a:r>
                      <a:endParaRPr lang="cs-CZ" sz="1400" dirty="0">
                        <a:effectLst/>
                        <a:latin typeface="Calibri"/>
                        <a:cs typeface="Times New Roman"/>
                      </a:endParaRPr>
                    </a:p>
                  </a:txBody>
                  <a:tcPr marL="66646" marR="66646" marT="33302" marB="33302"/>
                </a:tc>
              </a:tr>
              <a:tr h="601916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300" dirty="0" smtClean="0">
                          <a:effectLst/>
                        </a:rPr>
                        <a:t>Inovace:</a:t>
                      </a:r>
                      <a:endParaRPr lang="cs-CZ" sz="7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6646" marR="66646" marT="33302" marB="33302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r>
                        <a:rPr lang="cs-CZ" sz="1400" baseline="0" dirty="0" smtClean="0">
                          <a:effectLst/>
                        </a:rPr>
                        <a:t>Materiál podporuje aktivní opakování učiva s užitím interaktivní tabule.</a:t>
                      </a:r>
                      <a:endParaRPr lang="cs-CZ" sz="1400" dirty="0">
                        <a:effectLst/>
                        <a:latin typeface="Calibri"/>
                        <a:cs typeface="Times New Roman"/>
                      </a:endParaRPr>
                    </a:p>
                  </a:txBody>
                  <a:tcPr marL="66646" marR="66646" marT="33302" marB="33302"/>
                </a:tc>
              </a:tr>
              <a:tr h="1259715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300" dirty="0" smtClean="0">
                          <a:effectLst/>
                        </a:rPr>
                        <a:t>Metodické pokyny:</a:t>
                      </a:r>
                      <a:endParaRPr lang="cs-CZ" sz="7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6646" marR="66646" marT="33302" marB="33302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r>
                        <a:rPr lang="cs-CZ" sz="1400" dirty="0" smtClean="0">
                          <a:effectLst/>
                        </a:rPr>
                        <a:t>Str.1</a:t>
                      </a:r>
                      <a:r>
                        <a:rPr lang="cs-CZ" sz="1400" baseline="0" dirty="0" smtClean="0">
                          <a:effectLst/>
                        </a:rPr>
                        <a:t>-13</a:t>
                      </a:r>
                      <a:r>
                        <a:rPr lang="cs-CZ" sz="1400" dirty="0" smtClean="0">
                          <a:effectLst/>
                        </a:rPr>
                        <a:t>- žáci procvičují a rozšiřují své znalosti o Praze. Žáci</a:t>
                      </a:r>
                      <a:r>
                        <a:rPr lang="cs-CZ" sz="1400" baseline="0" dirty="0" smtClean="0">
                          <a:effectLst/>
                        </a:rPr>
                        <a:t> na základě informací a fotografií poznávají budovy nebo místa v  Praze.</a:t>
                      </a:r>
                    </a:p>
                    <a:p>
                      <a:pPr algn="l">
                        <a:lnSpc>
                          <a:spcPct val="115000"/>
                        </a:lnSpc>
                      </a:pPr>
                      <a:r>
                        <a:rPr lang="cs-CZ" sz="1400" baseline="0" dirty="0" smtClean="0">
                          <a:effectLst/>
                        </a:rPr>
                        <a:t>Str. 14 - žáci doplňují celé názvy míst v Praze. Po kliknutí se objeví správná odpověď a následně  pak nový neúplný název.</a:t>
                      </a:r>
                    </a:p>
                  </a:txBody>
                  <a:tcPr marL="66646" marR="66646" marT="33302" marB="33302"/>
                </a:tc>
              </a:tr>
              <a:tr h="56451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300" dirty="0" smtClean="0">
                          <a:effectLst/>
                        </a:rPr>
                        <a:t>Očekávaný  výstup: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cs-CZ" sz="7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6646" marR="66646" marT="33302" marB="33302"/>
                </a:tc>
                <a:tc>
                  <a:txBody>
                    <a:bodyPr/>
                    <a:lstStyle/>
                    <a:p>
                      <a:r>
                        <a:rPr kumimoji="0" lang="cs-CZ" sz="1400" kern="1200" smtClean="0">
                          <a:effectLst/>
                        </a:rPr>
                        <a:t>Žák </a:t>
                      </a:r>
                      <a:r>
                        <a:rPr kumimoji="0" lang="cs-CZ" sz="1400" kern="1200" dirty="0" smtClean="0">
                          <a:effectLst/>
                        </a:rPr>
                        <a:t>si procvičil a rozšířil své znalosti o Praze.</a:t>
                      </a:r>
                      <a:endParaRPr kumimoji="0" lang="cs-CZ" sz="1400" kern="1200" dirty="0">
                        <a:solidFill>
                          <a:schemeClr val="dk1"/>
                        </a:solidFill>
                        <a:effectLst/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marL="66646" marR="66646" marT="33302" marB="33302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923433637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84213" y="1844675"/>
            <a:ext cx="7772400" cy="1470025"/>
          </a:xfrm>
        </p:spPr>
        <p:txBody>
          <a:bodyPr>
            <a:normAutofit fontScale="90000"/>
          </a:bodyPr>
          <a:lstStyle/>
          <a:p>
            <a:r>
              <a:rPr lang="cs-CZ" sz="6000" b="1" dirty="0">
                <a:solidFill>
                  <a:srgbClr val="FF0000"/>
                </a:solidFill>
              </a:rPr>
              <a:t>Kam na procházku </a:t>
            </a:r>
            <a:br>
              <a:rPr lang="cs-CZ" sz="6000" b="1" dirty="0">
                <a:solidFill>
                  <a:srgbClr val="FF0000"/>
                </a:solidFill>
              </a:rPr>
            </a:br>
            <a:r>
              <a:rPr lang="cs-CZ" sz="6000" b="1">
                <a:solidFill>
                  <a:srgbClr val="FF0000"/>
                </a:solidFill>
              </a:rPr>
              <a:t>v </a:t>
            </a:r>
            <a:r>
              <a:rPr lang="cs-CZ" sz="6000" b="1" smtClean="0">
                <a:solidFill>
                  <a:srgbClr val="FF0000"/>
                </a:solidFill>
              </a:rPr>
              <a:t>Praze.</a:t>
            </a:r>
            <a:r>
              <a:rPr lang="cs-CZ" sz="6000" b="1" dirty="0" smtClean="0">
                <a:solidFill>
                  <a:srgbClr val="FF0000"/>
                </a:solidFill>
              </a:rPr>
              <a:t/>
            </a:r>
            <a:br>
              <a:rPr lang="cs-CZ" sz="6000" b="1" dirty="0" smtClean="0">
                <a:solidFill>
                  <a:srgbClr val="FF0000"/>
                </a:solidFill>
              </a:rPr>
            </a:br>
            <a:r>
              <a:rPr lang="cs-CZ" sz="6000" b="1" dirty="0" smtClean="0">
                <a:solidFill>
                  <a:srgbClr val="FF0000"/>
                </a:solidFill>
              </a:rPr>
              <a:t>1</a:t>
            </a:r>
            <a:endParaRPr lang="cs-CZ" sz="6000" b="1" dirty="0">
              <a:solidFill>
                <a:srgbClr val="FF0000"/>
              </a:solidFill>
            </a:endParaRP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" name="TextovéPole 1"/>
          <p:cNvSpPr txBox="1"/>
          <p:nvPr/>
        </p:nvSpPr>
        <p:spPr>
          <a:xfrm>
            <a:off x="467544" y="620688"/>
            <a:ext cx="35939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1.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5495428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>
          <a:xfrm>
            <a:off x="539750" y="836613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cs-CZ" sz="4000">
                <a:solidFill>
                  <a:srgbClr val="0000CC"/>
                </a:solidFill>
              </a:rPr>
              <a:t>1.</a:t>
            </a:r>
            <a:br>
              <a:rPr lang="cs-CZ" sz="4000">
                <a:solidFill>
                  <a:srgbClr val="0000CC"/>
                </a:solidFill>
              </a:rPr>
            </a:br>
            <a:r>
              <a:rPr lang="cs-CZ" sz="4000">
                <a:solidFill>
                  <a:srgbClr val="0000CC"/>
                </a:solidFill>
              </a:rPr>
              <a:t> </a:t>
            </a:r>
            <a:r>
              <a:rPr lang="cs-CZ" sz="4000" b="1" u="sng">
                <a:solidFill>
                  <a:srgbClr val="0000CC"/>
                </a:solidFill>
              </a:rPr>
              <a:t>Co  je  to?</a:t>
            </a:r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67545" y="1988840"/>
            <a:ext cx="8230368" cy="4869160"/>
          </a:xfrm>
        </p:spPr>
        <p:txBody>
          <a:bodyPr/>
          <a:lstStyle/>
          <a:p>
            <a:r>
              <a:rPr lang="cs-CZ" dirty="0" smtClean="0">
                <a:solidFill>
                  <a:srgbClr val="0000CC"/>
                </a:solidFill>
              </a:rPr>
              <a:t>centrum </a:t>
            </a:r>
            <a:r>
              <a:rPr lang="cs-CZ" dirty="0">
                <a:solidFill>
                  <a:srgbClr val="0000CC"/>
                </a:solidFill>
              </a:rPr>
              <a:t>kulturní a </a:t>
            </a:r>
            <a:r>
              <a:rPr lang="cs-CZ" dirty="0" smtClean="0">
                <a:solidFill>
                  <a:srgbClr val="0000CC"/>
                </a:solidFill>
              </a:rPr>
              <a:t>obchodní</a:t>
            </a:r>
          </a:p>
          <a:p>
            <a:r>
              <a:rPr lang="cs-CZ" dirty="0" smtClean="0">
                <a:solidFill>
                  <a:srgbClr val="0000CC"/>
                </a:solidFill>
                <a:hlinkClick r:id="rId2" tooltip="Bulvár"/>
              </a:rPr>
              <a:t>bulvár</a:t>
            </a:r>
            <a:r>
              <a:rPr lang="cs-CZ" dirty="0" smtClean="0">
                <a:solidFill>
                  <a:srgbClr val="0000CC"/>
                </a:solidFill>
              </a:rPr>
              <a:t> </a:t>
            </a:r>
            <a:r>
              <a:rPr lang="cs-CZ" dirty="0">
                <a:solidFill>
                  <a:srgbClr val="0000CC"/>
                </a:solidFill>
              </a:rPr>
              <a:t>682 m dlouhý a 60 m široký, který vede od </a:t>
            </a:r>
            <a:r>
              <a:rPr lang="cs-CZ" dirty="0">
                <a:solidFill>
                  <a:srgbClr val="0000CC"/>
                </a:solidFill>
                <a:hlinkClick r:id="rId3" tooltip="Národní muzeum"/>
              </a:rPr>
              <a:t>Národního muzea</a:t>
            </a:r>
            <a:r>
              <a:rPr lang="cs-CZ" dirty="0">
                <a:solidFill>
                  <a:srgbClr val="0000CC"/>
                </a:solidFill>
              </a:rPr>
              <a:t> k </a:t>
            </a:r>
            <a:r>
              <a:rPr lang="cs-CZ" dirty="0" smtClean="0">
                <a:solidFill>
                  <a:srgbClr val="0000CC"/>
                </a:solidFill>
                <a:hlinkClick r:id="rId4" tooltip="Můstek"/>
              </a:rPr>
              <a:t>Můstku</a:t>
            </a:r>
            <a:r>
              <a:rPr lang="cs-CZ" dirty="0" smtClean="0">
                <a:solidFill>
                  <a:srgbClr val="0000CC"/>
                </a:solidFill>
              </a:rPr>
              <a:t> </a:t>
            </a:r>
            <a:endParaRPr lang="cs-CZ" dirty="0">
              <a:solidFill>
                <a:srgbClr val="0000CC"/>
              </a:solidFill>
            </a:endParaRPr>
          </a:p>
          <a:p>
            <a:r>
              <a:rPr lang="cs-CZ" dirty="0">
                <a:solidFill>
                  <a:srgbClr val="0000CC"/>
                </a:solidFill>
              </a:rPr>
              <a:t>m</a:t>
            </a:r>
            <a:r>
              <a:rPr lang="cs-CZ" dirty="0" smtClean="0">
                <a:solidFill>
                  <a:srgbClr val="0000CC"/>
                </a:solidFill>
              </a:rPr>
              <a:t>ísto, kde se konalo mnoho </a:t>
            </a:r>
            <a:r>
              <a:rPr lang="cs-CZ" dirty="0">
                <a:solidFill>
                  <a:srgbClr val="0000CC"/>
                </a:solidFill>
              </a:rPr>
              <a:t>významných historických </a:t>
            </a:r>
            <a:r>
              <a:rPr lang="cs-CZ" dirty="0" smtClean="0">
                <a:solidFill>
                  <a:srgbClr val="0000CC"/>
                </a:solidFill>
              </a:rPr>
              <a:t>událostí</a:t>
            </a:r>
            <a:endParaRPr lang="cs-CZ" dirty="0">
              <a:solidFill>
                <a:srgbClr val="0000CC"/>
              </a:solidFill>
            </a:endParaRPr>
          </a:p>
          <a:p>
            <a:r>
              <a:rPr lang="cs-CZ" dirty="0">
                <a:solidFill>
                  <a:srgbClr val="0000CC"/>
                </a:solidFill>
              </a:rPr>
              <a:t>tradiční místo pro </a:t>
            </a:r>
            <a:r>
              <a:rPr lang="cs-CZ" dirty="0">
                <a:solidFill>
                  <a:srgbClr val="0000CC"/>
                </a:solidFill>
                <a:hlinkClick r:id="rId5" tooltip="Demonstrace (protest)"/>
              </a:rPr>
              <a:t>demonstrace</a:t>
            </a:r>
            <a:r>
              <a:rPr lang="cs-CZ" dirty="0">
                <a:solidFill>
                  <a:srgbClr val="0000CC"/>
                </a:solidFill>
              </a:rPr>
              <a:t>, oslavy a jiná masová </a:t>
            </a:r>
            <a:r>
              <a:rPr lang="cs-CZ" dirty="0" smtClean="0">
                <a:solidFill>
                  <a:srgbClr val="0000CC"/>
                </a:solidFill>
              </a:rPr>
              <a:t>setkání</a:t>
            </a:r>
            <a:endParaRPr lang="cs-CZ" dirty="0">
              <a:solidFill>
                <a:srgbClr val="0000CC"/>
              </a:solidFill>
            </a:endParaRPr>
          </a:p>
        </p:txBody>
      </p:sp>
      <p:sp>
        <p:nvSpPr>
          <p:cNvPr id="2" name="TextovéPole 1"/>
          <p:cNvSpPr txBox="1"/>
          <p:nvPr/>
        </p:nvSpPr>
        <p:spPr>
          <a:xfrm>
            <a:off x="179512" y="476672"/>
            <a:ext cx="35939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2.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6291364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0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0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0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07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5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>
                <a:solidFill>
                  <a:srgbClr val="0000CC"/>
                </a:solidFill>
              </a:rPr>
              <a:t>VÁCLAVSKÉ  NÁMĚSTÍ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3074" name="Picture 2" descr="C:\Users\ZSDV -Koudelková\Desktop\Člověk a jeho svět\407073_351686911511481_356385762_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1143000"/>
            <a:ext cx="7620000" cy="457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395536" y="548680"/>
            <a:ext cx="35939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3.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7591389" y="6273690"/>
            <a:ext cx="84593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Obr.č.1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329918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1554" name="Rectangle 2"/>
          <p:cNvSpPr>
            <a:spLocks noGrp="1" noChangeArrowheads="1"/>
          </p:cNvSpPr>
          <p:nvPr>
            <p:ph type="title"/>
          </p:nvPr>
        </p:nvSpPr>
        <p:spPr>
          <a:xfrm>
            <a:off x="468313" y="333375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cs-CZ" sz="4000">
                <a:solidFill>
                  <a:srgbClr val="FF0000"/>
                </a:solidFill>
              </a:rPr>
              <a:t>2.</a:t>
            </a:r>
            <a:br>
              <a:rPr lang="cs-CZ" sz="4000">
                <a:solidFill>
                  <a:srgbClr val="FF0000"/>
                </a:solidFill>
              </a:rPr>
            </a:br>
            <a:r>
              <a:rPr lang="cs-CZ" sz="4000">
                <a:solidFill>
                  <a:srgbClr val="FF0000"/>
                </a:solidFill>
              </a:rPr>
              <a:t> </a:t>
            </a:r>
            <a:r>
              <a:rPr lang="cs-CZ" sz="4000" b="1" u="sng">
                <a:solidFill>
                  <a:srgbClr val="FF0000"/>
                </a:solidFill>
              </a:rPr>
              <a:t>Co  je  to?</a:t>
            </a:r>
          </a:p>
        </p:txBody>
      </p:sp>
      <p:sp>
        <p:nvSpPr>
          <p:cNvPr id="15155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539750" y="1628775"/>
            <a:ext cx="8229600" cy="4221163"/>
          </a:xfrm>
        </p:spPr>
        <p:txBody>
          <a:bodyPr/>
          <a:lstStyle/>
          <a:p>
            <a:pPr>
              <a:lnSpc>
                <a:spcPct val="80000"/>
              </a:lnSpc>
            </a:pPr>
            <a:endParaRPr lang="cs-CZ" sz="2800" dirty="0"/>
          </a:p>
          <a:p>
            <a:pPr>
              <a:lnSpc>
                <a:spcPct val="80000"/>
              </a:lnSpc>
            </a:pPr>
            <a:r>
              <a:rPr lang="cs-CZ" dirty="0">
                <a:solidFill>
                  <a:srgbClr val="FF0000"/>
                </a:solidFill>
              </a:rPr>
              <a:t>centrum </a:t>
            </a:r>
            <a:r>
              <a:rPr lang="cs-CZ" dirty="0">
                <a:solidFill>
                  <a:srgbClr val="FF0000"/>
                </a:solidFill>
                <a:hlinkClick r:id="rId2" tooltip="Staré Město (Praha)"/>
              </a:rPr>
              <a:t>Starého Města</a:t>
            </a:r>
            <a:r>
              <a:rPr lang="cs-CZ" dirty="0">
                <a:solidFill>
                  <a:srgbClr val="FF0000"/>
                </a:solidFill>
              </a:rPr>
              <a:t> a historického jádra </a:t>
            </a:r>
            <a:r>
              <a:rPr lang="cs-CZ" dirty="0" smtClean="0">
                <a:solidFill>
                  <a:srgbClr val="FF0000"/>
                </a:solidFill>
              </a:rPr>
              <a:t>Prahy</a:t>
            </a:r>
            <a:endParaRPr lang="cs-CZ" dirty="0">
              <a:solidFill>
                <a:srgbClr val="FF0000"/>
              </a:solidFill>
            </a:endParaRPr>
          </a:p>
          <a:p>
            <a:pPr>
              <a:lnSpc>
                <a:spcPct val="80000"/>
              </a:lnSpc>
            </a:pPr>
            <a:r>
              <a:rPr lang="cs-CZ" dirty="0">
                <a:solidFill>
                  <a:srgbClr val="FF0000"/>
                </a:solidFill>
              </a:rPr>
              <a:t>plocha více než 9000 m² </a:t>
            </a:r>
            <a:endParaRPr lang="cs-CZ" dirty="0" smtClean="0">
              <a:solidFill>
                <a:srgbClr val="FF0000"/>
              </a:solidFill>
            </a:endParaRPr>
          </a:p>
          <a:p>
            <a:pPr>
              <a:lnSpc>
                <a:spcPct val="80000"/>
              </a:lnSpc>
            </a:pPr>
            <a:r>
              <a:rPr lang="cs-CZ" dirty="0" smtClean="0">
                <a:solidFill>
                  <a:srgbClr val="FF0000"/>
                </a:solidFill>
              </a:rPr>
              <a:t>vede tudy KRÁLOVSKÁ CESTA</a:t>
            </a:r>
            <a:endParaRPr lang="cs-CZ" dirty="0">
              <a:solidFill>
                <a:srgbClr val="FF0000"/>
              </a:solidFill>
            </a:endParaRPr>
          </a:p>
          <a:p>
            <a:pPr>
              <a:lnSpc>
                <a:spcPct val="80000"/>
              </a:lnSpc>
            </a:pPr>
            <a:r>
              <a:rPr lang="cs-CZ" dirty="0">
                <a:solidFill>
                  <a:srgbClr val="FF0000"/>
                </a:solidFill>
              </a:rPr>
              <a:t>místo, kde objevíme mnoho zajímavých budov, </a:t>
            </a:r>
            <a:r>
              <a:rPr lang="cs-CZ" dirty="0" smtClean="0">
                <a:solidFill>
                  <a:srgbClr val="FF0000"/>
                </a:solidFill>
              </a:rPr>
              <a:t>např.  Staroměstská radnice</a:t>
            </a:r>
            <a:r>
              <a:rPr lang="cs-CZ" dirty="0">
                <a:solidFill>
                  <a:srgbClr val="FF0000"/>
                </a:solidFill>
              </a:rPr>
              <a:t>, Týnský chrám, Husitský kostel sv. Mikuláše na Starém Městě </a:t>
            </a:r>
          </a:p>
        </p:txBody>
      </p:sp>
      <p:sp>
        <p:nvSpPr>
          <p:cNvPr id="2" name="TextovéPole 1"/>
          <p:cNvSpPr txBox="1"/>
          <p:nvPr/>
        </p:nvSpPr>
        <p:spPr>
          <a:xfrm>
            <a:off x="755576" y="548680"/>
            <a:ext cx="35939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4.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8722567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55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5155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55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5155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55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5155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55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5155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2580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cs-CZ">
                <a:solidFill>
                  <a:srgbClr val="FF0000"/>
                </a:solidFill>
              </a:rPr>
              <a:t>Pomník mistra Jana Husa</a:t>
            </a:r>
          </a:p>
        </p:txBody>
      </p:sp>
      <p:pic>
        <p:nvPicPr>
          <p:cNvPr id="152581" name="Picture 5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/>
      </p:pic>
      <p:sp>
        <p:nvSpPr>
          <p:cNvPr id="2" name="TextovéPole 1"/>
          <p:cNvSpPr txBox="1"/>
          <p:nvPr/>
        </p:nvSpPr>
        <p:spPr>
          <a:xfrm>
            <a:off x="899592" y="476672"/>
            <a:ext cx="35939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5.</a:t>
            </a:r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7740352" y="6381328"/>
            <a:ext cx="84593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Obr.č.2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6480665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5892" name="Rectangle 4"/>
          <p:cNvSpPr>
            <a:spLocks noGrp="1" noChangeArrowheads="1"/>
          </p:cNvSpPr>
          <p:nvPr>
            <p:ph type="title"/>
          </p:nvPr>
        </p:nvSpPr>
        <p:spPr>
          <a:xfrm>
            <a:off x="468313" y="2420938"/>
            <a:ext cx="8229600" cy="1143000"/>
          </a:xfrm>
        </p:spPr>
        <p:txBody>
          <a:bodyPr/>
          <a:lstStyle/>
          <a:p>
            <a:r>
              <a:rPr lang="cs-CZ" sz="6000" b="1">
                <a:solidFill>
                  <a:srgbClr val="FF0000"/>
                </a:solidFill>
              </a:rPr>
              <a:t>Staroměstské náměstí</a:t>
            </a:r>
          </a:p>
        </p:txBody>
      </p:sp>
      <p:sp>
        <p:nvSpPr>
          <p:cNvPr id="2" name="TextovéPole 1"/>
          <p:cNvSpPr txBox="1"/>
          <p:nvPr/>
        </p:nvSpPr>
        <p:spPr>
          <a:xfrm>
            <a:off x="755576" y="764704"/>
            <a:ext cx="35939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6.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3890604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4" name="Rectangle 2"/>
          <p:cNvSpPr>
            <a:spLocks noGrp="1" noChangeArrowheads="1"/>
          </p:cNvSpPr>
          <p:nvPr>
            <p:ph type="title"/>
          </p:nvPr>
        </p:nvSpPr>
        <p:spPr>
          <a:xfrm>
            <a:off x="468313" y="404813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cs-CZ" sz="4000"/>
              <a:t> </a:t>
            </a:r>
            <a:r>
              <a:rPr lang="cs-CZ" sz="4000">
                <a:solidFill>
                  <a:srgbClr val="008000"/>
                </a:solidFill>
              </a:rPr>
              <a:t>3.</a:t>
            </a:r>
            <a:br>
              <a:rPr lang="cs-CZ" sz="4000">
                <a:solidFill>
                  <a:srgbClr val="008000"/>
                </a:solidFill>
              </a:rPr>
            </a:br>
            <a:r>
              <a:rPr lang="cs-CZ" sz="4000">
                <a:solidFill>
                  <a:srgbClr val="008000"/>
                </a:solidFill>
              </a:rPr>
              <a:t> </a:t>
            </a:r>
            <a:r>
              <a:rPr lang="cs-CZ" sz="4000" b="1" u="sng">
                <a:solidFill>
                  <a:srgbClr val="008000"/>
                </a:solidFill>
              </a:rPr>
              <a:t>Co  je  to?</a:t>
            </a:r>
          </a:p>
        </p:txBody>
      </p:sp>
      <p:sp>
        <p:nvSpPr>
          <p:cNvPr id="6963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539750" y="1916113"/>
            <a:ext cx="8229600" cy="4525962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cs-CZ" sz="2800" dirty="0">
                <a:solidFill>
                  <a:srgbClr val="008000"/>
                </a:solidFill>
                <a:hlinkClick r:id="rId2" tooltip="Středověk"/>
              </a:rPr>
              <a:t>středověké</a:t>
            </a:r>
            <a:r>
              <a:rPr lang="cs-CZ" sz="2800" dirty="0">
                <a:solidFill>
                  <a:srgbClr val="008000"/>
                </a:solidFill>
              </a:rPr>
              <a:t> </a:t>
            </a:r>
            <a:r>
              <a:rPr lang="cs-CZ" sz="2800" dirty="0">
                <a:solidFill>
                  <a:srgbClr val="008000"/>
                </a:solidFill>
                <a:hlinkClick r:id="rId3" tooltip="Astronomie"/>
              </a:rPr>
              <a:t>astronomické</a:t>
            </a:r>
            <a:r>
              <a:rPr lang="cs-CZ" sz="2800" dirty="0">
                <a:solidFill>
                  <a:srgbClr val="008000"/>
                </a:solidFill>
              </a:rPr>
              <a:t> </a:t>
            </a:r>
            <a:r>
              <a:rPr lang="cs-CZ" sz="2800" dirty="0">
                <a:solidFill>
                  <a:srgbClr val="008000"/>
                </a:solidFill>
                <a:hlinkClick r:id="rId4" tooltip="Hodiny"/>
              </a:rPr>
              <a:t>hodiny</a:t>
            </a:r>
            <a:r>
              <a:rPr lang="cs-CZ" sz="2800" dirty="0">
                <a:solidFill>
                  <a:srgbClr val="008000"/>
                </a:solidFill>
              </a:rPr>
              <a:t>, umístěné na jižní straně věže </a:t>
            </a:r>
            <a:r>
              <a:rPr lang="cs-CZ" sz="2800" dirty="0">
                <a:solidFill>
                  <a:srgbClr val="008000"/>
                </a:solidFill>
                <a:hlinkClick r:id="rId5" tooltip="Staroměstská radnice"/>
              </a:rPr>
              <a:t>Staroměstské radnice</a:t>
            </a:r>
            <a:r>
              <a:rPr lang="cs-CZ" sz="2800" dirty="0">
                <a:solidFill>
                  <a:srgbClr val="008000"/>
                </a:solidFill>
              </a:rPr>
              <a:t> , poprvé doložené v listině z roku </a:t>
            </a:r>
            <a:r>
              <a:rPr lang="cs-CZ" sz="2800" dirty="0">
                <a:solidFill>
                  <a:srgbClr val="008000"/>
                </a:solidFill>
                <a:hlinkClick r:id="rId6" tooltip="1410"/>
              </a:rPr>
              <a:t>1410</a:t>
            </a:r>
            <a:endParaRPr lang="cs-CZ" sz="2800" dirty="0">
              <a:solidFill>
                <a:srgbClr val="008000"/>
              </a:solidFill>
            </a:endParaRPr>
          </a:p>
          <a:p>
            <a:pPr>
              <a:lnSpc>
                <a:spcPct val="90000"/>
              </a:lnSpc>
            </a:pPr>
            <a:r>
              <a:rPr lang="cs-CZ" sz="2800" dirty="0">
                <a:solidFill>
                  <a:srgbClr val="008000"/>
                </a:solidFill>
              </a:rPr>
              <a:t>místo, ze kterého můžeme zjistit různé časy, polohu </a:t>
            </a:r>
            <a:r>
              <a:rPr lang="cs-CZ" sz="2800" dirty="0" smtClean="0">
                <a:solidFill>
                  <a:srgbClr val="008000"/>
                </a:solidFill>
                <a:hlinkClick r:id="rId7" tooltip="Slunce"/>
              </a:rPr>
              <a:t>Slunce</a:t>
            </a:r>
            <a:r>
              <a:rPr lang="cs-CZ" sz="2800" dirty="0" smtClean="0">
                <a:solidFill>
                  <a:srgbClr val="008000"/>
                </a:solidFill>
              </a:rPr>
              <a:t>, </a:t>
            </a:r>
            <a:r>
              <a:rPr lang="cs-CZ" sz="2800" dirty="0">
                <a:solidFill>
                  <a:srgbClr val="008000"/>
                </a:solidFill>
              </a:rPr>
              <a:t>polohu </a:t>
            </a:r>
            <a:r>
              <a:rPr lang="cs-CZ" sz="2800" dirty="0" smtClean="0">
                <a:solidFill>
                  <a:srgbClr val="008000"/>
                </a:solidFill>
                <a:hlinkClick r:id="rId8" tooltip="Měsíc"/>
              </a:rPr>
              <a:t>Měsíce</a:t>
            </a:r>
            <a:r>
              <a:rPr lang="cs-CZ" sz="2800" dirty="0" smtClean="0">
                <a:solidFill>
                  <a:srgbClr val="008000"/>
                </a:solidFill>
              </a:rPr>
              <a:t>, </a:t>
            </a:r>
            <a:r>
              <a:rPr lang="cs-CZ" sz="2800" dirty="0">
                <a:solidFill>
                  <a:srgbClr val="008000"/>
                </a:solidFill>
              </a:rPr>
              <a:t>aktuální měsíc, den a nepohyblivé svátky křesťanského kalendáře</a:t>
            </a:r>
          </a:p>
          <a:p>
            <a:pPr>
              <a:lnSpc>
                <a:spcPct val="90000"/>
              </a:lnSpc>
            </a:pPr>
            <a:r>
              <a:rPr lang="cs-CZ" sz="2800" dirty="0" smtClean="0">
                <a:solidFill>
                  <a:srgbClr val="008000"/>
                </a:solidFill>
              </a:rPr>
              <a:t>dílo, </a:t>
            </a:r>
            <a:r>
              <a:rPr lang="cs-CZ" sz="2800" dirty="0">
                <a:solidFill>
                  <a:srgbClr val="008000"/>
                </a:solidFill>
              </a:rPr>
              <a:t>na </a:t>
            </a:r>
            <a:r>
              <a:rPr lang="cs-CZ" sz="2800" dirty="0" smtClean="0">
                <a:solidFill>
                  <a:srgbClr val="008000"/>
                </a:solidFill>
              </a:rPr>
              <a:t>kterém </a:t>
            </a:r>
            <a:r>
              <a:rPr lang="cs-CZ" sz="2800" dirty="0">
                <a:solidFill>
                  <a:srgbClr val="008000"/>
                </a:solidFill>
              </a:rPr>
              <a:t>se podíleli šikovní řemeslníci, hodináři, mistr Hanuš i Josef Mánes</a:t>
            </a:r>
          </a:p>
        </p:txBody>
      </p:sp>
      <p:sp>
        <p:nvSpPr>
          <p:cNvPr id="2" name="TextovéPole 1"/>
          <p:cNvSpPr txBox="1"/>
          <p:nvPr/>
        </p:nvSpPr>
        <p:spPr>
          <a:xfrm>
            <a:off x="755576" y="692696"/>
            <a:ext cx="35939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7.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0731192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96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96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3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6963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9635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b="1" dirty="0">
                <a:solidFill>
                  <a:srgbClr val="008000"/>
                </a:solidFill>
              </a:rPr>
              <a:t>Staroměstský orloj</a:t>
            </a:r>
            <a:br>
              <a:rPr lang="cs-CZ" b="1" dirty="0">
                <a:solidFill>
                  <a:srgbClr val="008000"/>
                </a:solidFill>
              </a:rPr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5122" name="Picture 2" descr="C:\Users\ZSDV -Koudelková\Desktop\Člověk a jeho svět\198602_198584796827310_6336908_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51785" y="1412776"/>
            <a:ext cx="3571461" cy="53571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467544" y="764704"/>
            <a:ext cx="35939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8.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7524328" y="6093296"/>
            <a:ext cx="84593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Obr.č.3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7628739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4" name="Rectangle 4"/>
          <p:cNvSpPr>
            <a:spLocks noGrp="1" noChangeArrowheads="1"/>
          </p:cNvSpPr>
          <p:nvPr>
            <p:ph type="ctrTitle"/>
          </p:nvPr>
        </p:nvSpPr>
        <p:spPr>
          <a:xfrm>
            <a:off x="685800" y="549275"/>
            <a:ext cx="7772400" cy="647700"/>
          </a:xfrm>
        </p:spPr>
        <p:txBody>
          <a:bodyPr>
            <a:normAutofit fontScale="90000"/>
          </a:bodyPr>
          <a:lstStyle/>
          <a:p>
            <a:r>
              <a:rPr lang="cs-CZ" sz="4000" dirty="0"/>
              <a:t> </a:t>
            </a:r>
            <a:r>
              <a:rPr lang="cs-CZ" sz="4000" dirty="0">
                <a:solidFill>
                  <a:srgbClr val="0000CC"/>
                </a:solidFill>
              </a:rPr>
              <a:t>4.</a:t>
            </a:r>
            <a:br>
              <a:rPr lang="cs-CZ" sz="4000" dirty="0">
                <a:solidFill>
                  <a:srgbClr val="0000CC"/>
                </a:solidFill>
              </a:rPr>
            </a:br>
            <a:r>
              <a:rPr lang="cs-CZ" sz="4000" dirty="0">
                <a:solidFill>
                  <a:srgbClr val="0000CC"/>
                </a:solidFill>
              </a:rPr>
              <a:t> </a:t>
            </a:r>
            <a:r>
              <a:rPr lang="cs-CZ" sz="4000" b="1" u="sng" dirty="0">
                <a:solidFill>
                  <a:srgbClr val="0000CC"/>
                </a:solidFill>
              </a:rPr>
              <a:t>Co  je  to?</a:t>
            </a:r>
          </a:p>
        </p:txBody>
      </p:sp>
      <p:sp>
        <p:nvSpPr>
          <p:cNvPr id="71685" name="Rectangle 5"/>
          <p:cNvSpPr>
            <a:spLocks noGrp="1" noChangeArrowheads="1"/>
          </p:cNvSpPr>
          <p:nvPr>
            <p:ph type="subTitle" idx="1"/>
          </p:nvPr>
        </p:nvSpPr>
        <p:spPr>
          <a:xfrm>
            <a:off x="395536" y="1557338"/>
            <a:ext cx="8280152" cy="4751982"/>
          </a:xfrm>
        </p:spPr>
        <p:txBody>
          <a:bodyPr>
            <a:normAutofit lnSpcReduction="10000"/>
          </a:bodyPr>
          <a:lstStyle/>
          <a:p>
            <a:pPr algn="l">
              <a:lnSpc>
                <a:spcPct val="80000"/>
              </a:lnSpc>
            </a:pPr>
            <a:r>
              <a:rPr lang="cs-CZ" sz="2400" dirty="0">
                <a:solidFill>
                  <a:srgbClr val="0000CC"/>
                </a:solidFill>
              </a:rPr>
              <a:t>název historické trasy ,po které projížděli nastávající </a:t>
            </a:r>
            <a:r>
              <a:rPr lang="cs-CZ" sz="2400" dirty="0">
                <a:solidFill>
                  <a:srgbClr val="0000CC"/>
                </a:solidFill>
                <a:hlinkClick r:id="rId2" tooltip="Seznam představitelů českého státu"/>
              </a:rPr>
              <a:t>čeští králové</a:t>
            </a:r>
            <a:r>
              <a:rPr lang="cs-CZ" sz="2400" dirty="0">
                <a:solidFill>
                  <a:srgbClr val="0000CC"/>
                </a:solidFill>
              </a:rPr>
              <a:t> ke </a:t>
            </a:r>
            <a:r>
              <a:rPr lang="cs-CZ" sz="2400" dirty="0" smtClean="0">
                <a:solidFill>
                  <a:srgbClr val="0000CC"/>
                </a:solidFill>
                <a:hlinkClick r:id="rId3" tooltip="Korunovace"/>
              </a:rPr>
              <a:t>korunovaci</a:t>
            </a:r>
            <a:endParaRPr lang="cs-CZ" sz="2400" dirty="0" smtClean="0">
              <a:solidFill>
                <a:srgbClr val="0000CC"/>
              </a:solidFill>
            </a:endParaRPr>
          </a:p>
          <a:p>
            <a:pPr algn="l">
              <a:lnSpc>
                <a:spcPct val="80000"/>
              </a:lnSpc>
            </a:pPr>
            <a:endParaRPr lang="cs-CZ" sz="2400" dirty="0" smtClean="0">
              <a:solidFill>
                <a:srgbClr val="0000CC"/>
              </a:solidFill>
            </a:endParaRPr>
          </a:p>
          <a:p>
            <a:pPr algn="l">
              <a:lnSpc>
                <a:spcPct val="80000"/>
              </a:lnSpc>
            </a:pPr>
            <a:r>
              <a:rPr lang="cs-CZ" sz="2400" dirty="0" smtClean="0">
                <a:solidFill>
                  <a:srgbClr val="0000CC"/>
                </a:solidFill>
              </a:rPr>
              <a:t>Trasa začíná u </a:t>
            </a:r>
            <a:r>
              <a:rPr lang="cs-CZ" sz="2400" dirty="0">
                <a:solidFill>
                  <a:srgbClr val="0000CC"/>
                </a:solidFill>
              </a:rPr>
              <a:t>dnešní </a:t>
            </a:r>
            <a:r>
              <a:rPr lang="cs-CZ" sz="2400" dirty="0">
                <a:solidFill>
                  <a:srgbClr val="0000CC"/>
                </a:solidFill>
                <a:hlinkClick r:id="rId4" tooltip="Prašná brána"/>
              </a:rPr>
              <a:t>Prašné </a:t>
            </a:r>
            <a:r>
              <a:rPr lang="cs-CZ" sz="2400" dirty="0" smtClean="0">
                <a:solidFill>
                  <a:srgbClr val="0000CC"/>
                </a:solidFill>
                <a:hlinkClick r:id="rId4" tooltip="Prašná brána"/>
              </a:rPr>
              <a:t>brány</a:t>
            </a:r>
            <a:r>
              <a:rPr lang="cs-CZ" sz="2400" dirty="0" smtClean="0">
                <a:solidFill>
                  <a:srgbClr val="0000CC"/>
                </a:solidFill>
              </a:rPr>
              <a:t>, pokračuje </a:t>
            </a:r>
            <a:r>
              <a:rPr lang="cs-CZ" sz="2400" dirty="0">
                <a:solidFill>
                  <a:srgbClr val="0000CC"/>
                </a:solidFill>
                <a:hlinkClick r:id="rId5" tooltip="Celetná ulice"/>
              </a:rPr>
              <a:t>Celetnou</a:t>
            </a:r>
            <a:r>
              <a:rPr lang="cs-CZ" sz="2400" dirty="0">
                <a:solidFill>
                  <a:srgbClr val="0000CC"/>
                </a:solidFill>
              </a:rPr>
              <a:t> ulicí, přes </a:t>
            </a:r>
            <a:r>
              <a:rPr lang="cs-CZ" sz="2400" dirty="0">
                <a:solidFill>
                  <a:srgbClr val="0000CC"/>
                </a:solidFill>
                <a:hlinkClick r:id="rId6" tooltip="Staroměstské náměstí"/>
              </a:rPr>
              <a:t>Staroměstské </a:t>
            </a:r>
            <a:r>
              <a:rPr lang="cs-CZ" sz="2400" dirty="0" smtClean="0">
                <a:solidFill>
                  <a:srgbClr val="0000CC"/>
                </a:solidFill>
                <a:hlinkClick r:id="rId6" tooltip="Staroměstské náměstí"/>
              </a:rPr>
              <a:t>náměstí</a:t>
            </a:r>
            <a:r>
              <a:rPr lang="cs-CZ" sz="2400" dirty="0" smtClean="0">
                <a:solidFill>
                  <a:srgbClr val="0000CC"/>
                </a:solidFill>
              </a:rPr>
              <a:t>, </a:t>
            </a:r>
            <a:r>
              <a:rPr lang="cs-CZ" sz="2400" dirty="0">
                <a:solidFill>
                  <a:srgbClr val="0000CC"/>
                </a:solidFill>
              </a:rPr>
              <a:t>kolem </a:t>
            </a:r>
            <a:r>
              <a:rPr lang="cs-CZ" sz="2400" dirty="0">
                <a:solidFill>
                  <a:srgbClr val="0000CC"/>
                </a:solidFill>
                <a:hlinkClick r:id="rId7" tooltip="Staroměstská radnice"/>
              </a:rPr>
              <a:t>Staroměstské radnice</a:t>
            </a:r>
            <a:r>
              <a:rPr lang="cs-CZ" sz="2400" dirty="0">
                <a:solidFill>
                  <a:srgbClr val="0000CC"/>
                </a:solidFill>
              </a:rPr>
              <a:t>, </a:t>
            </a:r>
            <a:r>
              <a:rPr lang="cs-CZ" sz="2400" dirty="0" smtClean="0">
                <a:solidFill>
                  <a:srgbClr val="0000CC"/>
                </a:solidFill>
              </a:rPr>
              <a:t>přes </a:t>
            </a:r>
            <a:r>
              <a:rPr lang="cs-CZ" sz="2400" dirty="0">
                <a:solidFill>
                  <a:srgbClr val="0000CC"/>
                </a:solidFill>
                <a:hlinkClick r:id="rId8" tooltip="Malé náměstí (Praha)"/>
              </a:rPr>
              <a:t>Malé náměstí</a:t>
            </a:r>
            <a:r>
              <a:rPr lang="cs-CZ" sz="2400" dirty="0">
                <a:solidFill>
                  <a:srgbClr val="0000CC"/>
                </a:solidFill>
              </a:rPr>
              <a:t>, </a:t>
            </a:r>
            <a:r>
              <a:rPr lang="cs-CZ" sz="2400" dirty="0">
                <a:solidFill>
                  <a:srgbClr val="0000CC"/>
                </a:solidFill>
                <a:hlinkClick r:id="rId9" tooltip="Karlova ulice (stránka neexistuje)"/>
              </a:rPr>
              <a:t>Karlovou</a:t>
            </a:r>
            <a:r>
              <a:rPr lang="cs-CZ" sz="2400" dirty="0">
                <a:solidFill>
                  <a:srgbClr val="0000CC"/>
                </a:solidFill>
              </a:rPr>
              <a:t> ulicí kolem </a:t>
            </a:r>
            <a:r>
              <a:rPr lang="cs-CZ" sz="2400" dirty="0">
                <a:solidFill>
                  <a:srgbClr val="0000CC"/>
                </a:solidFill>
                <a:hlinkClick r:id="rId10" tooltip="Klementinum"/>
              </a:rPr>
              <a:t>Klementina</a:t>
            </a:r>
            <a:r>
              <a:rPr lang="cs-CZ" sz="2400" dirty="0">
                <a:solidFill>
                  <a:srgbClr val="0000CC"/>
                </a:solidFill>
              </a:rPr>
              <a:t>, přes </a:t>
            </a:r>
            <a:r>
              <a:rPr lang="cs-CZ" sz="2400" dirty="0">
                <a:solidFill>
                  <a:srgbClr val="0000CC"/>
                </a:solidFill>
                <a:hlinkClick r:id="rId11" tooltip="Křižovnické náměstí"/>
              </a:rPr>
              <a:t>Křižovnické náměstí</a:t>
            </a:r>
            <a:r>
              <a:rPr lang="cs-CZ" sz="2400" dirty="0">
                <a:solidFill>
                  <a:srgbClr val="0000CC"/>
                </a:solidFill>
              </a:rPr>
              <a:t> pod </a:t>
            </a:r>
            <a:r>
              <a:rPr lang="cs-CZ" sz="2400" dirty="0">
                <a:solidFill>
                  <a:srgbClr val="0000CC"/>
                </a:solidFill>
                <a:hlinkClick r:id="rId12" tooltip="Staroměstská mostecká věž"/>
              </a:rPr>
              <a:t>Staroměstskou mosteckou věž</a:t>
            </a:r>
            <a:r>
              <a:rPr lang="cs-CZ" sz="2400" dirty="0">
                <a:solidFill>
                  <a:srgbClr val="0000CC"/>
                </a:solidFill>
              </a:rPr>
              <a:t> po </a:t>
            </a:r>
            <a:r>
              <a:rPr lang="cs-CZ" sz="2400" dirty="0">
                <a:solidFill>
                  <a:srgbClr val="0000CC"/>
                </a:solidFill>
                <a:hlinkClick r:id="rId13" tooltip="Karlův most"/>
              </a:rPr>
              <a:t>Karlově </a:t>
            </a:r>
            <a:r>
              <a:rPr lang="cs-CZ" sz="2400" dirty="0" smtClean="0">
                <a:solidFill>
                  <a:srgbClr val="0000CC"/>
                </a:solidFill>
                <a:hlinkClick r:id="rId13" tooltip="Karlův most"/>
              </a:rPr>
              <a:t>mostě</a:t>
            </a:r>
            <a:r>
              <a:rPr lang="cs-CZ" sz="2400" dirty="0" smtClean="0">
                <a:solidFill>
                  <a:srgbClr val="0000CC"/>
                </a:solidFill>
              </a:rPr>
              <a:t>, </a:t>
            </a:r>
            <a:r>
              <a:rPr lang="cs-CZ" sz="2400" dirty="0">
                <a:solidFill>
                  <a:srgbClr val="0000CC"/>
                </a:solidFill>
              </a:rPr>
              <a:t>pod </a:t>
            </a:r>
            <a:r>
              <a:rPr lang="cs-CZ" sz="2400" dirty="0">
                <a:solidFill>
                  <a:srgbClr val="0000CC"/>
                </a:solidFill>
                <a:hlinkClick r:id="rId14" tooltip="Malostranská mostecká věž"/>
              </a:rPr>
              <a:t>Malostranskou mosteckou věž</a:t>
            </a:r>
            <a:r>
              <a:rPr lang="cs-CZ" sz="2400" dirty="0">
                <a:solidFill>
                  <a:srgbClr val="0000CC"/>
                </a:solidFill>
              </a:rPr>
              <a:t>, </a:t>
            </a:r>
            <a:r>
              <a:rPr lang="cs-CZ" sz="2400" dirty="0" smtClean="0">
                <a:solidFill>
                  <a:srgbClr val="0000CC"/>
                </a:solidFill>
              </a:rPr>
              <a:t>ulicí </a:t>
            </a:r>
            <a:r>
              <a:rPr lang="cs-CZ" sz="2400" dirty="0">
                <a:solidFill>
                  <a:srgbClr val="0000CC"/>
                </a:solidFill>
                <a:hlinkClick r:id="rId15" tooltip="Mostecká ulice (stránka neexistuje)"/>
              </a:rPr>
              <a:t>Mosteckou</a:t>
            </a:r>
            <a:r>
              <a:rPr lang="cs-CZ" sz="2400" dirty="0">
                <a:solidFill>
                  <a:srgbClr val="0000CC"/>
                </a:solidFill>
              </a:rPr>
              <a:t> na </a:t>
            </a:r>
            <a:r>
              <a:rPr lang="cs-CZ" sz="2400" dirty="0">
                <a:solidFill>
                  <a:srgbClr val="0000CC"/>
                </a:solidFill>
                <a:hlinkClick r:id="rId16" tooltip="Malostranské náměstí"/>
              </a:rPr>
              <a:t>Malostranské náměstí</a:t>
            </a:r>
            <a:r>
              <a:rPr lang="cs-CZ" sz="2400" dirty="0">
                <a:solidFill>
                  <a:srgbClr val="0000CC"/>
                </a:solidFill>
              </a:rPr>
              <a:t>, ulicemi </a:t>
            </a:r>
            <a:r>
              <a:rPr lang="cs-CZ" sz="2400" dirty="0" err="1">
                <a:solidFill>
                  <a:srgbClr val="0000CC"/>
                </a:solidFill>
                <a:hlinkClick r:id="rId17" tooltip="Nerudova ulice"/>
              </a:rPr>
              <a:t>Nerudovovou</a:t>
            </a:r>
            <a:r>
              <a:rPr lang="cs-CZ" sz="2400" dirty="0">
                <a:solidFill>
                  <a:srgbClr val="0000CC"/>
                </a:solidFill>
              </a:rPr>
              <a:t> a ulicí </a:t>
            </a:r>
            <a:r>
              <a:rPr lang="cs-CZ" sz="2400" dirty="0">
                <a:solidFill>
                  <a:srgbClr val="0000CC"/>
                </a:solidFill>
                <a:hlinkClick r:id="rId18" tooltip="Ke Hradu (stránka neexistuje)"/>
              </a:rPr>
              <a:t>Ke Hradu</a:t>
            </a:r>
            <a:r>
              <a:rPr lang="cs-CZ" sz="2400" dirty="0">
                <a:solidFill>
                  <a:srgbClr val="0000CC"/>
                </a:solidFill>
              </a:rPr>
              <a:t> na </a:t>
            </a:r>
            <a:r>
              <a:rPr lang="cs-CZ" sz="2400" dirty="0">
                <a:solidFill>
                  <a:srgbClr val="0000CC"/>
                </a:solidFill>
                <a:hlinkClick r:id="rId19" tooltip="Pražský hrad"/>
              </a:rPr>
              <a:t>Pražský hrad</a:t>
            </a:r>
            <a:r>
              <a:rPr lang="cs-CZ" sz="2400" dirty="0">
                <a:solidFill>
                  <a:srgbClr val="0000CC"/>
                </a:solidFill>
              </a:rPr>
              <a:t> </a:t>
            </a:r>
            <a:r>
              <a:rPr lang="cs-CZ" sz="2400" dirty="0" smtClean="0">
                <a:solidFill>
                  <a:srgbClr val="0000CC"/>
                </a:solidFill>
              </a:rPr>
              <a:t>. </a:t>
            </a:r>
          </a:p>
          <a:p>
            <a:pPr algn="l">
              <a:lnSpc>
                <a:spcPct val="80000"/>
              </a:lnSpc>
            </a:pPr>
            <a:endParaRPr lang="cs-CZ" sz="2400" dirty="0">
              <a:solidFill>
                <a:srgbClr val="0000CC"/>
              </a:solidFill>
            </a:endParaRPr>
          </a:p>
          <a:p>
            <a:pPr algn="l">
              <a:lnSpc>
                <a:spcPct val="80000"/>
              </a:lnSpc>
            </a:pPr>
            <a:r>
              <a:rPr lang="cs-CZ" sz="2400" dirty="0" smtClean="0">
                <a:solidFill>
                  <a:srgbClr val="0000CC"/>
                </a:solidFill>
              </a:rPr>
              <a:t>Dnešní podobu má od </a:t>
            </a:r>
            <a:r>
              <a:rPr lang="cs-CZ" sz="2400" dirty="0">
                <a:solidFill>
                  <a:srgbClr val="0000CC"/>
                </a:solidFill>
                <a:hlinkClick r:id="rId20" tooltip="17. století"/>
              </a:rPr>
              <a:t>17. století</a:t>
            </a:r>
            <a:r>
              <a:rPr lang="cs-CZ" sz="2400" dirty="0">
                <a:solidFill>
                  <a:srgbClr val="0000CC"/>
                </a:solidFill>
              </a:rPr>
              <a:t>. </a:t>
            </a:r>
          </a:p>
          <a:p>
            <a:pPr>
              <a:lnSpc>
                <a:spcPct val="80000"/>
              </a:lnSpc>
            </a:pPr>
            <a:r>
              <a:rPr lang="cs-CZ" sz="2400" dirty="0">
                <a:solidFill>
                  <a:srgbClr val="0000CC"/>
                </a:solidFill>
                <a:hlinkClick r:id="rId21" tooltip="Zvětšit"/>
              </a:rPr>
              <a:t> </a:t>
            </a:r>
            <a:endParaRPr lang="cs-CZ" sz="2400" dirty="0">
              <a:solidFill>
                <a:srgbClr val="0000CC"/>
              </a:solidFill>
              <a:hlinkClick r:id="rId22" tooltip="Nerudova"/>
            </a:endParaRPr>
          </a:p>
          <a:p>
            <a:pPr algn="l">
              <a:lnSpc>
                <a:spcPct val="80000"/>
              </a:lnSpc>
            </a:pPr>
            <a:r>
              <a:rPr lang="cs-CZ" sz="2400" dirty="0">
                <a:solidFill>
                  <a:srgbClr val="0000CC"/>
                </a:solidFill>
              </a:rPr>
              <a:t>Jako první projel korunovační cestu roku </a:t>
            </a:r>
            <a:r>
              <a:rPr lang="cs-CZ" sz="2400" dirty="0">
                <a:solidFill>
                  <a:srgbClr val="0000CC"/>
                </a:solidFill>
                <a:hlinkClick r:id="rId23" tooltip="1438"/>
              </a:rPr>
              <a:t>1438</a:t>
            </a:r>
            <a:r>
              <a:rPr lang="cs-CZ" sz="2400" dirty="0">
                <a:solidFill>
                  <a:srgbClr val="0000CC"/>
                </a:solidFill>
              </a:rPr>
              <a:t> </a:t>
            </a:r>
            <a:r>
              <a:rPr lang="cs-CZ" sz="2400" dirty="0">
                <a:solidFill>
                  <a:srgbClr val="0000CC"/>
                </a:solidFill>
                <a:hlinkClick r:id="rId24" tooltip="Albrecht II. Habsburský"/>
              </a:rPr>
              <a:t>Albrecht II. Habsburský</a:t>
            </a:r>
            <a:r>
              <a:rPr lang="cs-CZ" sz="2400" dirty="0">
                <a:solidFill>
                  <a:srgbClr val="0000CC"/>
                </a:solidFill>
              </a:rPr>
              <a:t>, jako poslední rakouský císař </a:t>
            </a:r>
            <a:r>
              <a:rPr lang="cs-CZ" sz="2400" dirty="0">
                <a:solidFill>
                  <a:srgbClr val="0000CC"/>
                </a:solidFill>
                <a:hlinkClick r:id="rId25" tooltip="Ferdinand I. Dobrotivý"/>
              </a:rPr>
              <a:t>Ferdinand V. Dobrotivý</a:t>
            </a:r>
            <a:r>
              <a:rPr lang="cs-CZ" sz="2400" dirty="0">
                <a:solidFill>
                  <a:srgbClr val="0000CC"/>
                </a:solidFill>
              </a:rPr>
              <a:t> roku 1836.</a:t>
            </a:r>
          </a:p>
        </p:txBody>
      </p:sp>
      <p:sp>
        <p:nvSpPr>
          <p:cNvPr id="2" name="TextovéPole 1"/>
          <p:cNvSpPr txBox="1"/>
          <p:nvPr/>
        </p:nvSpPr>
        <p:spPr>
          <a:xfrm>
            <a:off x="827584" y="476672"/>
            <a:ext cx="35939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9.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4566580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16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8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168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8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7168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8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7168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685" grpId="0" uiExpand="1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44" name="Rectangle 4"/>
          <p:cNvSpPr>
            <a:spLocks noGrp="1" noChangeArrowheads="1"/>
          </p:cNvSpPr>
          <p:nvPr>
            <p:ph type="title"/>
          </p:nvPr>
        </p:nvSpPr>
        <p:spPr>
          <a:xfrm>
            <a:off x="468313" y="2636838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cs-CZ" sz="5400">
                <a:solidFill>
                  <a:srgbClr val="0000CC"/>
                </a:solidFill>
              </a:rPr>
              <a:t>Královská cesta</a:t>
            </a:r>
            <a:br>
              <a:rPr lang="cs-CZ" sz="5400">
                <a:solidFill>
                  <a:srgbClr val="0000CC"/>
                </a:solidFill>
              </a:rPr>
            </a:br>
            <a:endParaRPr lang="cs-CZ" sz="5400">
              <a:solidFill>
                <a:srgbClr val="0000CC"/>
              </a:solidFill>
            </a:endParaRPr>
          </a:p>
        </p:txBody>
      </p:sp>
      <p:sp>
        <p:nvSpPr>
          <p:cNvPr id="2" name="TextovéPole 1"/>
          <p:cNvSpPr txBox="1"/>
          <p:nvPr/>
        </p:nvSpPr>
        <p:spPr>
          <a:xfrm>
            <a:off x="755576" y="764704"/>
            <a:ext cx="47641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10.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4265083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32" name="Rectangle 4"/>
          <p:cNvSpPr>
            <a:spLocks noGrp="1" noChangeArrowheads="1"/>
          </p:cNvSpPr>
          <p:nvPr>
            <p:ph type="ctrTitle"/>
          </p:nvPr>
        </p:nvSpPr>
        <p:spPr>
          <a:xfrm>
            <a:off x="684213" y="404813"/>
            <a:ext cx="7772400" cy="1470025"/>
          </a:xfrm>
        </p:spPr>
        <p:txBody>
          <a:bodyPr/>
          <a:lstStyle/>
          <a:p>
            <a:r>
              <a:rPr lang="cs-CZ" sz="4000" dirty="0">
                <a:solidFill>
                  <a:srgbClr val="FF0000"/>
                </a:solidFill>
              </a:rPr>
              <a:t>5.</a:t>
            </a:r>
            <a:br>
              <a:rPr lang="cs-CZ" sz="4000" dirty="0">
                <a:solidFill>
                  <a:srgbClr val="FF0000"/>
                </a:solidFill>
              </a:rPr>
            </a:br>
            <a:r>
              <a:rPr lang="cs-CZ" sz="4000" dirty="0">
                <a:solidFill>
                  <a:srgbClr val="FF0000"/>
                </a:solidFill>
              </a:rPr>
              <a:t> </a:t>
            </a:r>
            <a:r>
              <a:rPr lang="cs-CZ" sz="4000" b="1" u="sng" dirty="0">
                <a:solidFill>
                  <a:srgbClr val="FF0000"/>
                </a:solidFill>
              </a:rPr>
              <a:t>Co  je  to?</a:t>
            </a:r>
          </a:p>
        </p:txBody>
      </p:sp>
      <p:sp>
        <p:nvSpPr>
          <p:cNvPr id="73733" name="Rectangle 5"/>
          <p:cNvSpPr>
            <a:spLocks noGrp="1" noChangeArrowheads="1"/>
          </p:cNvSpPr>
          <p:nvPr>
            <p:ph type="subTitle" idx="1"/>
          </p:nvPr>
        </p:nvSpPr>
        <p:spPr>
          <a:xfrm>
            <a:off x="1259632" y="1700808"/>
            <a:ext cx="6473081" cy="4752380"/>
          </a:xfrm>
        </p:spPr>
        <p:txBody>
          <a:bodyPr>
            <a:normAutofit/>
          </a:bodyPr>
          <a:lstStyle/>
          <a:p>
            <a:pPr algn="l">
              <a:lnSpc>
                <a:spcPct val="90000"/>
              </a:lnSpc>
            </a:pPr>
            <a:r>
              <a:rPr lang="cs-CZ" sz="2800" dirty="0">
                <a:solidFill>
                  <a:srgbClr val="FF0000"/>
                </a:solidFill>
              </a:rPr>
              <a:t>kaple na </a:t>
            </a:r>
            <a:r>
              <a:rPr lang="cs-CZ" sz="2800" dirty="0">
                <a:solidFill>
                  <a:srgbClr val="FF0000"/>
                </a:solidFill>
                <a:hlinkClick r:id="rId2" tooltip="Staré Město (Praha)"/>
              </a:rPr>
              <a:t>pražském Starém </a:t>
            </a:r>
            <a:r>
              <a:rPr lang="cs-CZ" sz="2800" dirty="0" smtClean="0">
                <a:solidFill>
                  <a:srgbClr val="FF0000"/>
                </a:solidFill>
                <a:hlinkClick r:id="rId2" tooltip="Staré Město (Praha)"/>
              </a:rPr>
              <a:t>Městě</a:t>
            </a:r>
            <a:endParaRPr lang="cs-CZ" sz="2800" dirty="0" smtClean="0">
              <a:solidFill>
                <a:srgbClr val="FF0000"/>
              </a:solidFill>
            </a:endParaRPr>
          </a:p>
          <a:p>
            <a:pPr algn="l">
              <a:lnSpc>
                <a:spcPct val="90000"/>
              </a:lnSpc>
            </a:pPr>
            <a:r>
              <a:rPr lang="cs-CZ" sz="2800" dirty="0" smtClean="0">
                <a:solidFill>
                  <a:srgbClr val="FF0000"/>
                </a:solidFill>
              </a:rPr>
              <a:t>V </a:t>
            </a:r>
            <a:r>
              <a:rPr lang="cs-CZ" sz="2800" dirty="0">
                <a:solidFill>
                  <a:srgbClr val="FF0000"/>
                </a:solidFill>
              </a:rPr>
              <a:t>původní kapli, založená roku </a:t>
            </a:r>
            <a:r>
              <a:rPr lang="cs-CZ" sz="2800" dirty="0">
                <a:solidFill>
                  <a:srgbClr val="FF0000"/>
                </a:solidFill>
                <a:hlinkClick r:id="rId3" tooltip="1391"/>
              </a:rPr>
              <a:t>1391</a:t>
            </a:r>
            <a:r>
              <a:rPr lang="cs-CZ" sz="2800" dirty="0">
                <a:solidFill>
                  <a:srgbClr val="FF0000"/>
                </a:solidFill>
              </a:rPr>
              <a:t>, kázal v českém jazyce mistr </a:t>
            </a:r>
            <a:r>
              <a:rPr lang="cs-CZ" sz="2800" dirty="0">
                <a:solidFill>
                  <a:srgbClr val="FF0000"/>
                </a:solidFill>
                <a:hlinkClick r:id="rId4" tooltip="Jan Hus"/>
              </a:rPr>
              <a:t>Jan Hus</a:t>
            </a:r>
            <a:r>
              <a:rPr lang="cs-CZ" sz="2800" dirty="0">
                <a:solidFill>
                  <a:srgbClr val="FF0000"/>
                </a:solidFill>
              </a:rPr>
              <a:t> a další husitští kněží. </a:t>
            </a:r>
            <a:endParaRPr lang="cs-CZ" sz="2800" dirty="0" smtClean="0">
              <a:solidFill>
                <a:srgbClr val="FF0000"/>
              </a:solidFill>
            </a:endParaRPr>
          </a:p>
          <a:p>
            <a:pPr algn="l">
              <a:lnSpc>
                <a:spcPct val="90000"/>
              </a:lnSpc>
            </a:pPr>
            <a:r>
              <a:rPr lang="cs-CZ" sz="2800" dirty="0" smtClean="0">
                <a:solidFill>
                  <a:srgbClr val="FF0000"/>
                </a:solidFill>
              </a:rPr>
              <a:t>Poté </a:t>
            </a:r>
            <a:r>
              <a:rPr lang="cs-CZ" sz="2800" dirty="0">
                <a:solidFill>
                  <a:srgbClr val="FF0000"/>
                </a:solidFill>
              </a:rPr>
              <a:t>kaple vystřídala řadu jiných určení, zchátrala a roku </a:t>
            </a:r>
            <a:r>
              <a:rPr lang="cs-CZ" sz="2800" dirty="0">
                <a:solidFill>
                  <a:srgbClr val="FF0000"/>
                </a:solidFill>
                <a:hlinkClick r:id="rId5" tooltip="1786"/>
              </a:rPr>
              <a:t>1786</a:t>
            </a:r>
            <a:r>
              <a:rPr lang="cs-CZ" sz="2800" dirty="0">
                <a:solidFill>
                  <a:srgbClr val="FF0000"/>
                </a:solidFill>
              </a:rPr>
              <a:t> byla proto zbořena</a:t>
            </a:r>
            <a:r>
              <a:rPr lang="cs-CZ" sz="2800" dirty="0" smtClean="0">
                <a:solidFill>
                  <a:srgbClr val="FF0000"/>
                </a:solidFill>
              </a:rPr>
              <a:t>.</a:t>
            </a:r>
          </a:p>
          <a:p>
            <a:pPr algn="l">
              <a:lnSpc>
                <a:spcPct val="90000"/>
              </a:lnSpc>
            </a:pPr>
            <a:r>
              <a:rPr lang="cs-CZ" sz="2800" dirty="0" smtClean="0">
                <a:solidFill>
                  <a:srgbClr val="FF0000"/>
                </a:solidFill>
              </a:rPr>
              <a:t>Znovu </a:t>
            </a:r>
            <a:r>
              <a:rPr lang="cs-CZ" sz="2800" dirty="0">
                <a:solidFill>
                  <a:srgbClr val="FF0000"/>
                </a:solidFill>
              </a:rPr>
              <a:t>vybudována byla v 1. polovině 50. let 20. století jako památník husitského hnutí. Obnovená kaple slouží také jako slavnostní aula </a:t>
            </a:r>
            <a:r>
              <a:rPr lang="cs-CZ" sz="2800" dirty="0">
                <a:solidFill>
                  <a:srgbClr val="FF0000"/>
                </a:solidFill>
                <a:hlinkClick r:id="rId6" tooltip="České vysoké učení technické v Praze"/>
              </a:rPr>
              <a:t>Českého vysokého učení technického v Praze</a:t>
            </a:r>
            <a:r>
              <a:rPr lang="cs-CZ" sz="2800" dirty="0">
                <a:solidFill>
                  <a:srgbClr val="FF0000"/>
                </a:solidFill>
              </a:rPr>
              <a:t>. </a:t>
            </a:r>
          </a:p>
        </p:txBody>
      </p:sp>
      <p:sp>
        <p:nvSpPr>
          <p:cNvPr id="2" name="TextovéPole 1"/>
          <p:cNvSpPr txBox="1"/>
          <p:nvPr/>
        </p:nvSpPr>
        <p:spPr>
          <a:xfrm>
            <a:off x="899592" y="620688"/>
            <a:ext cx="47641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11.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8714837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37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3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373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3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7373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3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7373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3733" grpId="0" build="p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7940" name="Picture 4"/>
          <p:cNvPicPr>
            <a:picLocks noGrp="1" noChangeAspect="1" noChangeArrowheads="1"/>
          </p:cNvPicPr>
          <p:nvPr>
            <p:ph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/>
      </p:pic>
      <p:sp>
        <p:nvSpPr>
          <p:cNvPr id="2" name="TextovéPole 1"/>
          <p:cNvSpPr txBox="1"/>
          <p:nvPr/>
        </p:nvSpPr>
        <p:spPr>
          <a:xfrm>
            <a:off x="251520" y="332656"/>
            <a:ext cx="47641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12.</a:t>
            </a:r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7812359" y="6223922"/>
            <a:ext cx="84593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Obr.č.4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6283743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 noChangeArrowheads="1"/>
          </p:cNvSpPr>
          <p:nvPr>
            <p:ph type="title"/>
          </p:nvPr>
        </p:nvSpPr>
        <p:spPr>
          <a:xfrm>
            <a:off x="468313" y="2708275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cs-CZ" sz="6600" b="1">
                <a:solidFill>
                  <a:srgbClr val="FF0000"/>
                </a:solidFill>
              </a:rPr>
              <a:t>Betlémská kaple</a:t>
            </a:r>
            <a:r>
              <a:rPr lang="cs-CZ" sz="4800" b="1">
                <a:solidFill>
                  <a:srgbClr val="FF0000"/>
                </a:solidFill>
              </a:rPr>
              <a:t/>
            </a:r>
            <a:br>
              <a:rPr lang="cs-CZ" sz="4800" b="1">
                <a:solidFill>
                  <a:srgbClr val="FF0000"/>
                </a:solidFill>
              </a:rPr>
            </a:br>
            <a:endParaRPr lang="cs-CZ" sz="4800" b="1">
              <a:solidFill>
                <a:srgbClr val="FF0000"/>
              </a:solidFill>
            </a:endParaRPr>
          </a:p>
        </p:txBody>
      </p:sp>
      <p:sp>
        <p:nvSpPr>
          <p:cNvPr id="2" name="TextovéPole 1"/>
          <p:cNvSpPr txBox="1"/>
          <p:nvPr/>
        </p:nvSpPr>
        <p:spPr>
          <a:xfrm>
            <a:off x="1331640" y="1052736"/>
            <a:ext cx="47641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13.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7820091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34082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>Doplň: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5536" y="836712"/>
            <a:ext cx="8291264" cy="5760640"/>
          </a:xfrm>
        </p:spPr>
        <p:txBody>
          <a:bodyPr>
            <a:normAutofit lnSpcReduction="10000"/>
          </a:bodyPr>
          <a:lstStyle/>
          <a:p>
            <a:r>
              <a:rPr lang="cs-CZ" dirty="0" smtClean="0"/>
              <a:t>S _______________ NÁMĚSTÍ</a:t>
            </a:r>
          </a:p>
          <a:p>
            <a:r>
              <a:rPr lang="cs-CZ" dirty="0" smtClean="0">
                <a:solidFill>
                  <a:srgbClr val="FF0000"/>
                </a:solidFill>
              </a:rPr>
              <a:t>STAROMĚSTSKÉ NÁMĚSTÍ</a:t>
            </a:r>
          </a:p>
          <a:p>
            <a:r>
              <a:rPr lang="cs-CZ" dirty="0" smtClean="0"/>
              <a:t>V_______________ NÁMĚSTÍ</a:t>
            </a:r>
          </a:p>
          <a:p>
            <a:r>
              <a:rPr lang="cs-CZ" dirty="0" smtClean="0">
                <a:solidFill>
                  <a:srgbClr val="FF0000"/>
                </a:solidFill>
              </a:rPr>
              <a:t>VÁCLAVSKÉ NÁMĚSTÍ</a:t>
            </a:r>
          </a:p>
          <a:p>
            <a:r>
              <a:rPr lang="cs-CZ" dirty="0" smtClean="0"/>
              <a:t>K _______________ CESTA</a:t>
            </a:r>
          </a:p>
          <a:p>
            <a:r>
              <a:rPr lang="cs-CZ" dirty="0" smtClean="0">
                <a:solidFill>
                  <a:srgbClr val="FF0000"/>
                </a:solidFill>
              </a:rPr>
              <a:t>KRÁLOVSKÁ CESTA</a:t>
            </a:r>
          </a:p>
          <a:p>
            <a:r>
              <a:rPr lang="cs-CZ" dirty="0" smtClean="0"/>
              <a:t>S _______________ ORLOJ</a:t>
            </a:r>
          </a:p>
          <a:p>
            <a:r>
              <a:rPr lang="cs-CZ" dirty="0" smtClean="0">
                <a:solidFill>
                  <a:srgbClr val="FF0000"/>
                </a:solidFill>
              </a:rPr>
              <a:t>STAROMĚSTSKÝ ORLOJ</a:t>
            </a:r>
          </a:p>
          <a:p>
            <a:r>
              <a:rPr lang="cs-CZ" dirty="0" smtClean="0"/>
              <a:t>B _______________ KAPLE</a:t>
            </a:r>
          </a:p>
          <a:p>
            <a:r>
              <a:rPr lang="cs-CZ" dirty="0" smtClean="0">
                <a:solidFill>
                  <a:srgbClr val="FF0000"/>
                </a:solidFill>
              </a:rPr>
              <a:t>BETLÉMSKÁ KAPLE</a:t>
            </a:r>
          </a:p>
          <a:p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539552" y="332656"/>
            <a:ext cx="47641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14.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4611570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cs-CZ" dirty="0" smtClean="0">
                <a:solidFill>
                  <a:schemeClr val="tx2">
                    <a:satMod val="130000"/>
                  </a:schemeClr>
                </a:solidFill>
                <a:latin typeface="Comic Sans MS" pitchFamily="66" charset="0"/>
              </a:rPr>
              <a:t>Citace a Zdroj:</a:t>
            </a:r>
            <a:endParaRPr lang="cs-CZ" dirty="0">
              <a:solidFill>
                <a:schemeClr val="tx2">
                  <a:satMod val="130000"/>
                </a:schemeClr>
              </a:solidFill>
              <a:latin typeface="Comic Sans MS" pitchFamily="66" charset="0"/>
            </a:endParaRPr>
          </a:p>
        </p:txBody>
      </p:sp>
      <p:sp>
        <p:nvSpPr>
          <p:cNvPr id="21507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7467600" cy="4873625"/>
          </a:xfrm>
        </p:spPr>
        <p:txBody>
          <a:bodyPr/>
          <a:lstStyle/>
          <a:p>
            <a:r>
              <a:rPr lang="cs-CZ" sz="1800" dirty="0" smtClean="0"/>
              <a:t>Obr. č.2: </a:t>
            </a:r>
            <a:r>
              <a:rPr lang="cs-CZ" sz="1800" dirty="0" err="1"/>
              <a:t>Soubor:Pomnik</a:t>
            </a:r>
            <a:r>
              <a:rPr lang="cs-CZ" sz="1800" dirty="0"/>
              <a:t> </a:t>
            </a:r>
            <a:r>
              <a:rPr lang="cs-CZ" sz="1800" dirty="0" err="1"/>
              <a:t>jana</a:t>
            </a:r>
            <a:r>
              <a:rPr lang="cs-CZ" sz="1800" dirty="0"/>
              <a:t> husa wisnia6522.JPG. In: </a:t>
            </a:r>
            <a:r>
              <a:rPr lang="cs-CZ" sz="1800" i="1" dirty="0" err="1"/>
              <a:t>Wikipedia</a:t>
            </a:r>
            <a:r>
              <a:rPr lang="cs-CZ" sz="1800" i="1" dirty="0"/>
              <a:t>: </a:t>
            </a:r>
            <a:r>
              <a:rPr lang="cs-CZ" sz="1800" i="1" dirty="0" err="1"/>
              <a:t>the</a:t>
            </a:r>
            <a:r>
              <a:rPr lang="cs-CZ" sz="1800" i="1" dirty="0"/>
              <a:t> free </a:t>
            </a:r>
            <a:r>
              <a:rPr lang="cs-CZ" sz="1800" i="1" dirty="0" err="1"/>
              <a:t>encyclopedia</a:t>
            </a:r>
            <a:r>
              <a:rPr lang="cs-CZ" sz="1800" dirty="0"/>
              <a:t> [online]. San Francisco (CA): </a:t>
            </a:r>
            <a:r>
              <a:rPr lang="cs-CZ" sz="1800" dirty="0" err="1"/>
              <a:t>Wikimedia</a:t>
            </a:r>
            <a:r>
              <a:rPr lang="cs-CZ" sz="1800" dirty="0"/>
              <a:t> </a:t>
            </a:r>
            <a:r>
              <a:rPr lang="cs-CZ" sz="1800" dirty="0" err="1"/>
              <a:t>Foundation</a:t>
            </a:r>
            <a:r>
              <a:rPr lang="cs-CZ" sz="1800" dirty="0"/>
              <a:t>, </a:t>
            </a:r>
            <a:r>
              <a:rPr lang="cs-CZ" sz="1800" dirty="0" smtClean="0"/>
              <a:t>26</a:t>
            </a:r>
            <a:r>
              <a:rPr lang="cs-CZ" sz="1800" dirty="0"/>
              <a:t>. dubna 2008 [cit. 2013-05-02]. Dostupné z: http://cs.wikipedia.org/wiki/Soubor:Pomnik_jana_husa_wisnia6522.JPG </a:t>
            </a:r>
          </a:p>
          <a:p>
            <a:endParaRPr lang="cs-CZ" sz="1800" dirty="0" smtClean="0"/>
          </a:p>
          <a:p>
            <a:r>
              <a:rPr lang="cs-CZ" sz="1800" dirty="0" smtClean="0"/>
              <a:t>Obr. č.4: </a:t>
            </a:r>
            <a:r>
              <a:rPr lang="cs-CZ" sz="1800" dirty="0" err="1"/>
              <a:t>Soubor:Betlemska</a:t>
            </a:r>
            <a:r>
              <a:rPr lang="cs-CZ" sz="1800" dirty="0"/>
              <a:t> kaple.jpg. In: </a:t>
            </a:r>
            <a:r>
              <a:rPr lang="cs-CZ" sz="1800" i="1" dirty="0" err="1"/>
              <a:t>Wikipedia</a:t>
            </a:r>
            <a:r>
              <a:rPr lang="cs-CZ" sz="1800" i="1" dirty="0"/>
              <a:t>: </a:t>
            </a:r>
            <a:r>
              <a:rPr lang="cs-CZ" sz="1800" i="1" dirty="0" err="1"/>
              <a:t>the</a:t>
            </a:r>
            <a:r>
              <a:rPr lang="cs-CZ" sz="1800" i="1" dirty="0"/>
              <a:t> free </a:t>
            </a:r>
            <a:r>
              <a:rPr lang="cs-CZ" sz="1800" i="1" dirty="0" err="1"/>
              <a:t>encyclopedia</a:t>
            </a:r>
            <a:r>
              <a:rPr lang="cs-CZ" sz="1800" dirty="0"/>
              <a:t> [online]. San Francisco (CA): </a:t>
            </a:r>
            <a:r>
              <a:rPr lang="cs-CZ" sz="1800" dirty="0" err="1"/>
              <a:t>Wikimedia</a:t>
            </a:r>
            <a:r>
              <a:rPr lang="cs-CZ" sz="1800" dirty="0"/>
              <a:t> </a:t>
            </a:r>
            <a:r>
              <a:rPr lang="cs-CZ" sz="1800" dirty="0" err="1"/>
              <a:t>Foundation</a:t>
            </a:r>
            <a:r>
              <a:rPr lang="cs-CZ" sz="1800" dirty="0"/>
              <a:t>, </a:t>
            </a:r>
            <a:r>
              <a:rPr lang="cs-CZ" sz="1800" dirty="0" smtClean="0"/>
              <a:t>01.04.2006 </a:t>
            </a:r>
            <a:r>
              <a:rPr lang="cs-CZ" sz="1800" dirty="0"/>
              <a:t>[cit. 2013-05-02]. Dostupné z: http://cs.wikipedia.org/wiki/Soubor:Betlemska_kaple.jpg </a:t>
            </a:r>
            <a:endParaRPr lang="cs-CZ" sz="1800" dirty="0" smtClean="0"/>
          </a:p>
          <a:p>
            <a:pPr eaLnBrk="1" hangingPunct="1"/>
            <a:endParaRPr lang="cs-CZ" sz="1800" dirty="0" smtClean="0"/>
          </a:p>
          <a:p>
            <a:pPr eaLnBrk="1" hangingPunct="1"/>
            <a:r>
              <a:rPr lang="cs-CZ" sz="1800" dirty="0" smtClean="0"/>
              <a:t>Autorem materiálu a všech jeho částí, není-li uvedeno jinak, je </a:t>
            </a:r>
            <a:r>
              <a:rPr lang="cs-CZ" sz="1800" dirty="0" err="1" smtClean="0"/>
              <a:t>Mgr.Hana</a:t>
            </a:r>
            <a:r>
              <a:rPr lang="cs-CZ" sz="1800" dirty="0" smtClean="0"/>
              <a:t> Koudelková. </a:t>
            </a:r>
          </a:p>
        </p:txBody>
      </p:sp>
    </p:spTree>
    <p:extLst>
      <p:ext uri="{BB962C8B-B14F-4D97-AF65-F5344CB8AC3E}">
        <p14:creationId xmlns:p14="http://schemas.microsoft.com/office/powerpoint/2010/main" val="26751791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87</TotalTime>
  <Words>571</Words>
  <Application>Microsoft Office PowerPoint</Application>
  <PresentationFormat>Předvádění na obrazovce (4:3)</PresentationFormat>
  <Paragraphs>108</Paragraphs>
  <Slides>18</Slides>
  <Notes>0</Notes>
  <HiddenSlides>0</HiddenSlides>
  <MMClips>0</MMClips>
  <ScaleCrop>false</ScaleCrop>
  <HeadingPairs>
    <vt:vector size="6" baseType="variant">
      <vt:variant>
        <vt:lpstr>Motiv</vt:lpstr>
      </vt:variant>
      <vt:variant>
        <vt:i4>2</vt:i4>
      </vt:variant>
      <vt:variant>
        <vt:lpstr>Vložené servery OLE</vt:lpstr>
      </vt:variant>
      <vt:variant>
        <vt:i4>1</vt:i4>
      </vt:variant>
      <vt:variant>
        <vt:lpstr>Nadpisy snímků</vt:lpstr>
      </vt:variant>
      <vt:variant>
        <vt:i4>18</vt:i4>
      </vt:variant>
    </vt:vector>
  </HeadingPairs>
  <TitlesOfParts>
    <vt:vector size="21" baseType="lpstr">
      <vt:lpstr>Motiv systému Office</vt:lpstr>
      <vt:lpstr>1_Motiv systému Office</vt:lpstr>
      <vt:lpstr>Picture</vt:lpstr>
      <vt:lpstr>Prezentace aplikace PowerPoint</vt:lpstr>
      <vt:lpstr>Prezentace aplikace PowerPoint</vt:lpstr>
      <vt:lpstr>ANOTACE</vt:lpstr>
      <vt:lpstr>Kam na procházku  v Praze. 1</vt:lpstr>
      <vt:lpstr>1.  Co  je  to?</vt:lpstr>
      <vt:lpstr>VÁCLAVSKÉ  NÁMĚSTÍ</vt:lpstr>
      <vt:lpstr>2.  Co  je  to?</vt:lpstr>
      <vt:lpstr>Pomník mistra Jana Husa</vt:lpstr>
      <vt:lpstr>Staroměstské náměstí</vt:lpstr>
      <vt:lpstr> 3.  Co  je  to?</vt:lpstr>
      <vt:lpstr>Staroměstský orloj </vt:lpstr>
      <vt:lpstr> 4.  Co  je  to?</vt:lpstr>
      <vt:lpstr>Královská cesta </vt:lpstr>
      <vt:lpstr>5.  Co  je  to?</vt:lpstr>
      <vt:lpstr>Prezentace aplikace PowerPoint</vt:lpstr>
      <vt:lpstr>Betlémská kaple </vt:lpstr>
      <vt:lpstr>Doplň:</vt:lpstr>
      <vt:lpstr>Citace a Zdroj: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Kam na procházku  v  Praze</dc:title>
  <dc:creator>ZSDV -Koudelková</dc:creator>
  <cp:lastModifiedBy>ZSDV -Koudelková</cp:lastModifiedBy>
  <cp:revision>15</cp:revision>
  <dcterms:created xsi:type="dcterms:W3CDTF">2013-05-01T19:04:41Z</dcterms:created>
  <dcterms:modified xsi:type="dcterms:W3CDTF">2013-05-06T19:23:18Z</dcterms:modified>
</cp:coreProperties>
</file>