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76" r:id="rId3"/>
    <p:sldId id="277" r:id="rId4"/>
    <p:sldId id="278" r:id="rId5"/>
    <p:sldId id="257" r:id="rId6"/>
    <p:sldId id="258" r:id="rId7"/>
    <p:sldId id="280" r:id="rId8"/>
    <p:sldId id="262" r:id="rId9"/>
    <p:sldId id="263" r:id="rId10"/>
    <p:sldId id="265" r:id="rId11"/>
    <p:sldId id="266" r:id="rId12"/>
    <p:sldId id="282" r:id="rId13"/>
    <p:sldId id="269" r:id="rId14"/>
    <p:sldId id="271" r:id="rId15"/>
    <p:sldId id="272" r:id="rId16"/>
    <p:sldId id="273" r:id="rId17"/>
    <p:sldId id="274" r:id="rId18"/>
    <p:sldId id="275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40" autoAdjust="0"/>
    <p:restoredTop sz="94660"/>
  </p:normalViewPr>
  <p:slideViewPr>
    <p:cSldViewPr>
      <p:cViewPr varScale="1">
        <p:scale>
          <a:sx n="75" d="100"/>
          <a:sy n="75" d="100"/>
        </p:scale>
        <p:origin x="-9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156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768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05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022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763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011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562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394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039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303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459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33137C-B8D8-4984-BB34-205C45D190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3820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462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932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380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6313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1064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6963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293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5997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44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2212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344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01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D4461-29BF-48B1-B4C1-A19CC1CC6BD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92C4D-B12A-48A1-A4E9-B7589ABF6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293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9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muzeum" TargetMode="External"/><Relationship Id="rId2" Type="http://schemas.openxmlformats.org/officeDocument/2006/relationships/hyperlink" Target="http://cs.wikipedia.org/wiki/Bulv%C3%A1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emonstrace_(protest)" TargetMode="External"/><Relationship Id="rId4" Type="http://schemas.openxmlformats.org/officeDocument/2006/relationships/hyperlink" Target="http://cs.wikipedia.org/wiki/M%C5%AFste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%C3%A9_M%C4%9Bsto_(Praha)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%C4%9Bs%C3%ADc" TargetMode="External"/><Relationship Id="rId3" Type="http://schemas.openxmlformats.org/officeDocument/2006/relationships/hyperlink" Target="http://cs.wikipedia.org/wiki/Astronomie" TargetMode="External"/><Relationship Id="rId7" Type="http://schemas.openxmlformats.org/officeDocument/2006/relationships/hyperlink" Target="http://cs.wikipedia.org/wiki/Slunce" TargetMode="External"/><Relationship Id="rId2" Type="http://schemas.openxmlformats.org/officeDocument/2006/relationships/hyperlink" Target="http://cs.wikipedia.org/wiki/St%C5%99edov%C4%9B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410" TargetMode="External"/><Relationship Id="rId5" Type="http://schemas.openxmlformats.org/officeDocument/2006/relationships/hyperlink" Target="http://cs.wikipedia.org/wiki/Starom%C4%9Bstsk%C3%A1_radnice" TargetMode="External"/><Relationship Id="rId4" Type="http://schemas.openxmlformats.org/officeDocument/2006/relationships/hyperlink" Target="http://cs.wikipedia.org/wiki/Hodiny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l%C3%A9_n%C3%A1m%C4%9Bst%C3%AD_(Praha)" TargetMode="External"/><Relationship Id="rId13" Type="http://schemas.openxmlformats.org/officeDocument/2006/relationships/hyperlink" Target="http://cs.wikipedia.org/wiki/Karl%C5%AFv_most" TargetMode="External"/><Relationship Id="rId18" Type="http://schemas.openxmlformats.org/officeDocument/2006/relationships/hyperlink" Target="http://cs.wikipedia.org/w/index.php?title=Ke_Hradu&amp;action=edit&amp;redlink=1" TargetMode="External"/><Relationship Id="rId3" Type="http://schemas.openxmlformats.org/officeDocument/2006/relationships/hyperlink" Target="http://cs.wikipedia.org/wiki/Korunovace" TargetMode="External"/><Relationship Id="rId21" Type="http://schemas.openxmlformats.org/officeDocument/2006/relationships/hyperlink" Target="http://cs.wikipedia.org/wiki/Soubor:Silni%C4%8Dn%C3%AD_vl%C3%A1%C4%8Dek_na_Mal%C3%A9_Stran%C4%9B.jpg" TargetMode="External"/><Relationship Id="rId7" Type="http://schemas.openxmlformats.org/officeDocument/2006/relationships/hyperlink" Target="http://cs.wikipedia.org/wiki/Starom%C4%9Bstsk%C3%A1_radnice" TargetMode="External"/><Relationship Id="rId12" Type="http://schemas.openxmlformats.org/officeDocument/2006/relationships/hyperlink" Target="http://cs.wikipedia.org/wiki/Starom%C4%9Bstsk%C3%A1_mosteck%C3%A1_v%C4%9B%C5%BE" TargetMode="External"/><Relationship Id="rId17" Type="http://schemas.openxmlformats.org/officeDocument/2006/relationships/hyperlink" Target="http://cs.wikipedia.org/wiki/Nerudova_ulice" TargetMode="External"/><Relationship Id="rId25" Type="http://schemas.openxmlformats.org/officeDocument/2006/relationships/hyperlink" Target="http://cs.wikipedia.org/wiki/Ferdinand_I._Dobrotiv%C3%BD" TargetMode="External"/><Relationship Id="rId2" Type="http://schemas.openxmlformats.org/officeDocument/2006/relationships/hyperlink" Target="http://cs.wikipedia.org/wiki/Seznam_p%C5%99edstavitel%C5%AF_%C4%8Desk%C3%A9ho_st%C3%A1tu" TargetMode="External"/><Relationship Id="rId16" Type="http://schemas.openxmlformats.org/officeDocument/2006/relationships/hyperlink" Target="http://cs.wikipedia.org/wiki/Malostransk%C3%A9_n%C3%A1m%C4%9Bst%C3%AD" TargetMode="External"/><Relationship Id="rId20" Type="http://schemas.openxmlformats.org/officeDocument/2006/relationships/hyperlink" Target="http://cs.wikipedia.org/wiki/17._stolet%C3%AD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tarom%C4%9Bstsk%C3%A9_n%C3%A1m%C4%9Bst%C3%AD" TargetMode="External"/><Relationship Id="rId11" Type="http://schemas.openxmlformats.org/officeDocument/2006/relationships/hyperlink" Target="http://cs.wikipedia.org/wiki/K%C5%99i%C5%BEovnick%C3%A9_n%C3%A1m%C4%9Bst%C3%AD" TargetMode="External"/><Relationship Id="rId24" Type="http://schemas.openxmlformats.org/officeDocument/2006/relationships/hyperlink" Target="http://cs.wikipedia.org/wiki/Albrecht_II._Habsbursk%C3%BD" TargetMode="External"/><Relationship Id="rId5" Type="http://schemas.openxmlformats.org/officeDocument/2006/relationships/hyperlink" Target="http://cs.wikipedia.org/wiki/Celetn%C3%A1_ulice" TargetMode="External"/><Relationship Id="rId15" Type="http://schemas.openxmlformats.org/officeDocument/2006/relationships/hyperlink" Target="http://cs.wikipedia.org/w/index.php?title=Mosteck%C3%A1_ulice&amp;action=edit&amp;redlink=1" TargetMode="External"/><Relationship Id="rId23" Type="http://schemas.openxmlformats.org/officeDocument/2006/relationships/hyperlink" Target="http://cs.wikipedia.org/wiki/1438" TargetMode="External"/><Relationship Id="rId10" Type="http://schemas.openxmlformats.org/officeDocument/2006/relationships/hyperlink" Target="http://cs.wikipedia.org/wiki/Klementinum" TargetMode="External"/><Relationship Id="rId19" Type="http://schemas.openxmlformats.org/officeDocument/2006/relationships/hyperlink" Target="http://cs.wikipedia.org/wiki/Pra%C5%BEsk%C3%BD_hrad" TargetMode="External"/><Relationship Id="rId4" Type="http://schemas.openxmlformats.org/officeDocument/2006/relationships/hyperlink" Target="http://cs.wikipedia.org/wiki/Pra%C5%A1n%C3%A1_br%C3%A1na" TargetMode="External"/><Relationship Id="rId9" Type="http://schemas.openxmlformats.org/officeDocument/2006/relationships/hyperlink" Target="http://cs.wikipedia.org/w/index.php?title=Karlova_ulice&amp;action=edit&amp;redlink=1" TargetMode="External"/><Relationship Id="rId14" Type="http://schemas.openxmlformats.org/officeDocument/2006/relationships/hyperlink" Target="http://cs.wikipedia.org/wiki/Malostransk%C3%A1_mosteck%C3%A1_v%C4%9B%C5%BE" TargetMode="External"/><Relationship Id="rId22" Type="http://schemas.openxmlformats.org/officeDocument/2006/relationships/hyperlink" Target="http://cs.wikipedia.org/wiki/Nerudova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391" TargetMode="External"/><Relationship Id="rId2" Type="http://schemas.openxmlformats.org/officeDocument/2006/relationships/hyperlink" Target="http://cs.wikipedia.org/wiki/Star%C3%A9_M%C4%9Bsto_(Praha)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%C4%8Cesk%C3%A9_vysok%C3%A9_u%C4%8Den%C3%AD_technick%C3%A9_v_Praze" TargetMode="External"/><Relationship Id="rId5" Type="http://schemas.openxmlformats.org/officeDocument/2006/relationships/hyperlink" Target="http://cs.wikipedia.org/wiki/1786" TargetMode="External"/><Relationship Id="rId4" Type="http://schemas.openxmlformats.org/officeDocument/2006/relationships/hyperlink" Target="http://cs.wikipedia.org/wiki/Jan_Hu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486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430977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30.4.2013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6.5.2013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VY_32_INOVACE_ČS.5.12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Praha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525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787287"/>
              </p:ext>
            </p:extLst>
          </p:nvPr>
        </p:nvGraphicFramePr>
        <p:xfrm>
          <a:off x="900113" y="1557338"/>
          <a:ext cx="7488237" cy="3516292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2597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</a:t>
                      </a:r>
                      <a:r>
                        <a:rPr lang="cs-CZ" sz="1400" baseline="0" dirty="0" smtClean="0">
                          <a:effectLst/>
                        </a:rPr>
                        <a:t>-13</a:t>
                      </a:r>
                      <a:r>
                        <a:rPr lang="cs-CZ" sz="1400" dirty="0" smtClean="0">
                          <a:effectLst/>
                        </a:rPr>
                        <a:t>- žáci procvičují a rozšiřují své znalosti o Praze. Žáci</a:t>
                      </a:r>
                      <a:r>
                        <a:rPr lang="cs-CZ" sz="1400" baseline="0" dirty="0" smtClean="0">
                          <a:effectLst/>
                        </a:rPr>
                        <a:t> na základě informací a fotografií poznávají budovy nebo místa v  Praze.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14 - žáci doplňují celé názvy míst v Praze. Po kliknutí se objeví správná odpověď a následně  pak nový neúplný název.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smtClean="0">
                          <a:effectLst/>
                        </a:rPr>
                        <a:t>Žák </a:t>
                      </a:r>
                      <a:r>
                        <a:rPr kumimoji="0" lang="cs-CZ" sz="1400" kern="1200" dirty="0" smtClean="0">
                          <a:effectLst/>
                        </a:rPr>
                        <a:t>si procvičil a rozšířil své znalosti o Praze.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34336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Kam na procházku </a:t>
            </a:r>
            <a:br>
              <a:rPr lang="cs-CZ" sz="6000" b="1" dirty="0">
                <a:solidFill>
                  <a:srgbClr val="FF0000"/>
                </a:solidFill>
              </a:rPr>
            </a:br>
            <a:r>
              <a:rPr lang="cs-CZ" sz="6000" b="1">
                <a:solidFill>
                  <a:srgbClr val="FF0000"/>
                </a:solidFill>
              </a:rPr>
              <a:t>v </a:t>
            </a:r>
            <a:r>
              <a:rPr lang="cs-CZ" sz="6000" b="1" smtClean="0">
                <a:solidFill>
                  <a:srgbClr val="FF0000"/>
                </a:solidFill>
              </a:rPr>
              <a:t>Praze.</a:t>
            </a:r>
            <a:r>
              <a:rPr lang="cs-CZ" sz="6000" b="1" dirty="0" smtClean="0">
                <a:solidFill>
                  <a:srgbClr val="FF0000"/>
                </a:solidFill>
              </a:rPr>
              <a:t/>
            </a:r>
            <a:br>
              <a:rPr lang="cs-CZ" sz="6000" b="1" dirty="0" smtClean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54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8366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00CC"/>
                </a:solidFill>
              </a:rPr>
              <a:t>1.</a:t>
            </a:r>
            <a:br>
              <a:rPr lang="cs-CZ" sz="4000">
                <a:solidFill>
                  <a:srgbClr val="0000CC"/>
                </a:solidFill>
              </a:rPr>
            </a:br>
            <a:r>
              <a:rPr lang="cs-CZ" sz="4000">
                <a:solidFill>
                  <a:srgbClr val="0000CC"/>
                </a:solidFill>
              </a:rPr>
              <a:t> </a:t>
            </a:r>
            <a:r>
              <a:rPr lang="cs-CZ" sz="4000" b="1" u="sng">
                <a:solidFill>
                  <a:srgbClr val="0000CC"/>
                </a:solidFill>
              </a:rPr>
              <a:t>Co  je  to?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5" y="1988840"/>
            <a:ext cx="8230368" cy="4869160"/>
          </a:xfrm>
        </p:spPr>
        <p:txBody>
          <a:bodyPr/>
          <a:lstStyle/>
          <a:p>
            <a:r>
              <a:rPr lang="cs-CZ" dirty="0" smtClean="0">
                <a:solidFill>
                  <a:srgbClr val="0000CC"/>
                </a:solidFill>
              </a:rPr>
              <a:t>centrum </a:t>
            </a:r>
            <a:r>
              <a:rPr lang="cs-CZ" dirty="0">
                <a:solidFill>
                  <a:srgbClr val="0000CC"/>
                </a:solidFill>
              </a:rPr>
              <a:t>kulturní a </a:t>
            </a:r>
            <a:r>
              <a:rPr lang="cs-CZ" dirty="0" smtClean="0">
                <a:solidFill>
                  <a:srgbClr val="0000CC"/>
                </a:solidFill>
              </a:rPr>
              <a:t>obchodní</a:t>
            </a:r>
          </a:p>
          <a:p>
            <a:r>
              <a:rPr lang="cs-CZ" dirty="0" smtClean="0">
                <a:solidFill>
                  <a:srgbClr val="0000CC"/>
                </a:solidFill>
                <a:hlinkClick r:id="rId2" tooltip="Bulvár"/>
              </a:rPr>
              <a:t>bulvár</a:t>
            </a:r>
            <a:r>
              <a:rPr lang="cs-CZ" dirty="0" smtClean="0">
                <a:solidFill>
                  <a:srgbClr val="0000CC"/>
                </a:solidFill>
              </a:rPr>
              <a:t> </a:t>
            </a:r>
            <a:r>
              <a:rPr lang="cs-CZ" dirty="0">
                <a:solidFill>
                  <a:srgbClr val="0000CC"/>
                </a:solidFill>
              </a:rPr>
              <a:t>682 m dlouhý a 60 m široký, který vede od </a:t>
            </a:r>
            <a:r>
              <a:rPr lang="cs-CZ" dirty="0">
                <a:solidFill>
                  <a:srgbClr val="0000CC"/>
                </a:solidFill>
                <a:hlinkClick r:id="rId3" tooltip="Národní muzeum"/>
              </a:rPr>
              <a:t>Národního muzea</a:t>
            </a:r>
            <a:r>
              <a:rPr lang="cs-CZ" dirty="0">
                <a:solidFill>
                  <a:srgbClr val="0000CC"/>
                </a:solidFill>
              </a:rPr>
              <a:t> k </a:t>
            </a:r>
            <a:r>
              <a:rPr lang="cs-CZ" dirty="0" smtClean="0">
                <a:solidFill>
                  <a:srgbClr val="0000CC"/>
                </a:solidFill>
                <a:hlinkClick r:id="rId4" tooltip="Můstek"/>
              </a:rPr>
              <a:t>Můstku</a:t>
            </a:r>
            <a:r>
              <a:rPr lang="cs-CZ" dirty="0" smtClean="0">
                <a:solidFill>
                  <a:srgbClr val="0000CC"/>
                </a:solidFill>
              </a:rPr>
              <a:t> </a:t>
            </a:r>
            <a:endParaRPr lang="cs-CZ" dirty="0">
              <a:solidFill>
                <a:srgbClr val="0000CC"/>
              </a:solidFill>
            </a:endParaRPr>
          </a:p>
          <a:p>
            <a:r>
              <a:rPr lang="cs-CZ" dirty="0">
                <a:solidFill>
                  <a:srgbClr val="0000CC"/>
                </a:solidFill>
              </a:rPr>
              <a:t>m</a:t>
            </a:r>
            <a:r>
              <a:rPr lang="cs-CZ" dirty="0" smtClean="0">
                <a:solidFill>
                  <a:srgbClr val="0000CC"/>
                </a:solidFill>
              </a:rPr>
              <a:t>ísto, kde se konalo mnoho </a:t>
            </a:r>
            <a:r>
              <a:rPr lang="cs-CZ" dirty="0">
                <a:solidFill>
                  <a:srgbClr val="0000CC"/>
                </a:solidFill>
              </a:rPr>
              <a:t>významných historických </a:t>
            </a:r>
            <a:r>
              <a:rPr lang="cs-CZ" dirty="0" smtClean="0">
                <a:solidFill>
                  <a:srgbClr val="0000CC"/>
                </a:solidFill>
              </a:rPr>
              <a:t>událostí</a:t>
            </a:r>
            <a:endParaRPr lang="cs-CZ" dirty="0">
              <a:solidFill>
                <a:srgbClr val="0000CC"/>
              </a:solidFill>
            </a:endParaRPr>
          </a:p>
          <a:p>
            <a:r>
              <a:rPr lang="cs-CZ" dirty="0">
                <a:solidFill>
                  <a:srgbClr val="0000CC"/>
                </a:solidFill>
              </a:rPr>
              <a:t>tradiční místo pro </a:t>
            </a:r>
            <a:r>
              <a:rPr lang="cs-CZ" dirty="0">
                <a:solidFill>
                  <a:srgbClr val="0000CC"/>
                </a:solidFill>
                <a:hlinkClick r:id="rId5" tooltip="Demonstrace (protest)"/>
              </a:rPr>
              <a:t>demonstrace</a:t>
            </a:r>
            <a:r>
              <a:rPr lang="cs-CZ" dirty="0">
                <a:solidFill>
                  <a:srgbClr val="0000CC"/>
                </a:solidFill>
              </a:rPr>
              <a:t>, oslavy a jiná masová </a:t>
            </a:r>
            <a:r>
              <a:rPr lang="cs-CZ" dirty="0" smtClean="0">
                <a:solidFill>
                  <a:srgbClr val="0000CC"/>
                </a:solidFill>
              </a:rPr>
              <a:t>setkání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13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00CC"/>
                </a:solidFill>
              </a:rPr>
              <a:t>VÁCLAVSKÉ  NÁMĚSTÍ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ZSDV -Koudelková\Desktop\Člověk a jeho svět\407073_351686911511481_356385762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7620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91389" y="6273690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99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0000"/>
                </a:solidFill>
              </a:rPr>
              <a:t>2.</a:t>
            </a:r>
            <a:br>
              <a:rPr lang="cs-CZ" sz="4000">
                <a:solidFill>
                  <a:srgbClr val="FF0000"/>
                </a:solidFill>
              </a:rPr>
            </a:br>
            <a:r>
              <a:rPr lang="cs-CZ" sz="4000">
                <a:solidFill>
                  <a:srgbClr val="FF0000"/>
                </a:solidFill>
              </a:rPr>
              <a:t> </a:t>
            </a:r>
            <a:r>
              <a:rPr lang="cs-CZ" sz="4000" b="1" u="sng">
                <a:solidFill>
                  <a:srgbClr val="FF0000"/>
                </a:solidFill>
              </a:rPr>
              <a:t>Co  je  to?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221163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rgbClr val="FF0000"/>
                </a:solidFill>
              </a:rPr>
              <a:t>centrum </a:t>
            </a:r>
            <a:r>
              <a:rPr lang="cs-CZ" dirty="0">
                <a:solidFill>
                  <a:srgbClr val="FF0000"/>
                </a:solidFill>
                <a:hlinkClick r:id="rId2" tooltip="Staré Město (Praha)"/>
              </a:rPr>
              <a:t>Starého Města</a:t>
            </a:r>
            <a:r>
              <a:rPr lang="cs-CZ" dirty="0">
                <a:solidFill>
                  <a:srgbClr val="FF0000"/>
                </a:solidFill>
              </a:rPr>
              <a:t> a historického jádra </a:t>
            </a:r>
            <a:r>
              <a:rPr lang="cs-CZ" dirty="0" smtClean="0">
                <a:solidFill>
                  <a:srgbClr val="FF0000"/>
                </a:solidFill>
              </a:rPr>
              <a:t>Prahy</a:t>
            </a:r>
            <a:endParaRPr lang="cs-CZ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rgbClr val="FF0000"/>
                </a:solidFill>
              </a:rPr>
              <a:t>plocha více než 9000 m²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rgbClr val="FF0000"/>
                </a:solidFill>
              </a:rPr>
              <a:t>vede tudy KRÁLOVSKÁ CESTA</a:t>
            </a:r>
            <a:endParaRPr lang="cs-CZ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rgbClr val="FF0000"/>
                </a:solidFill>
              </a:rPr>
              <a:t>místo, kde objevíme mnoho zajímavých budov, </a:t>
            </a:r>
            <a:r>
              <a:rPr lang="cs-CZ" dirty="0" smtClean="0">
                <a:solidFill>
                  <a:srgbClr val="FF0000"/>
                </a:solidFill>
              </a:rPr>
              <a:t>např.  Staroměstská radnice</a:t>
            </a:r>
            <a:r>
              <a:rPr lang="cs-CZ" dirty="0">
                <a:solidFill>
                  <a:srgbClr val="FF0000"/>
                </a:solidFill>
              </a:rPr>
              <a:t>, Týnský chrám, Husitský kostel sv. Mikuláše na Starém Městě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25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Pomník mistra Jana Husa</a:t>
            </a:r>
          </a:p>
        </p:txBody>
      </p:sp>
      <p:pic>
        <p:nvPicPr>
          <p:cNvPr id="15258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TextovéPole 1"/>
          <p:cNvSpPr txBox="1"/>
          <p:nvPr/>
        </p:nvSpPr>
        <p:spPr>
          <a:xfrm>
            <a:off x="89959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6381328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06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2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420938"/>
            <a:ext cx="8229600" cy="1143000"/>
          </a:xfrm>
        </p:spPr>
        <p:txBody>
          <a:bodyPr/>
          <a:lstStyle/>
          <a:p>
            <a:r>
              <a:rPr lang="cs-CZ" sz="6000" b="1">
                <a:solidFill>
                  <a:srgbClr val="FF0000"/>
                </a:solidFill>
              </a:rPr>
              <a:t>Staroměstské náměstí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7647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06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/>
              <a:t> </a:t>
            </a:r>
            <a:r>
              <a:rPr lang="cs-CZ" sz="4000">
                <a:solidFill>
                  <a:srgbClr val="008000"/>
                </a:solidFill>
              </a:rPr>
              <a:t>3.</a:t>
            </a:r>
            <a:br>
              <a:rPr lang="cs-CZ" sz="4000">
                <a:solidFill>
                  <a:srgbClr val="008000"/>
                </a:solidFill>
              </a:rPr>
            </a:br>
            <a:r>
              <a:rPr lang="cs-CZ" sz="4000">
                <a:solidFill>
                  <a:srgbClr val="008000"/>
                </a:solidFill>
              </a:rPr>
              <a:t> </a:t>
            </a:r>
            <a:r>
              <a:rPr lang="cs-CZ" sz="4000" b="1" u="sng">
                <a:solidFill>
                  <a:srgbClr val="008000"/>
                </a:solidFill>
              </a:rPr>
              <a:t>Co  je  to?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916113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  <a:hlinkClick r:id="rId2" tooltip="Středověk"/>
              </a:rPr>
              <a:t>středověké</a:t>
            </a:r>
            <a:r>
              <a:rPr lang="cs-CZ" sz="2800" dirty="0">
                <a:solidFill>
                  <a:srgbClr val="008000"/>
                </a:solidFill>
              </a:rPr>
              <a:t> </a:t>
            </a:r>
            <a:r>
              <a:rPr lang="cs-CZ" sz="2800" dirty="0">
                <a:solidFill>
                  <a:srgbClr val="008000"/>
                </a:solidFill>
                <a:hlinkClick r:id="rId3" tooltip="Astronomie"/>
              </a:rPr>
              <a:t>astronomické</a:t>
            </a:r>
            <a:r>
              <a:rPr lang="cs-CZ" sz="2800" dirty="0">
                <a:solidFill>
                  <a:srgbClr val="008000"/>
                </a:solidFill>
              </a:rPr>
              <a:t> </a:t>
            </a:r>
            <a:r>
              <a:rPr lang="cs-CZ" sz="2800" dirty="0">
                <a:solidFill>
                  <a:srgbClr val="008000"/>
                </a:solidFill>
                <a:hlinkClick r:id="rId4" tooltip="Hodiny"/>
              </a:rPr>
              <a:t>hodiny</a:t>
            </a:r>
            <a:r>
              <a:rPr lang="cs-CZ" sz="2800" dirty="0">
                <a:solidFill>
                  <a:srgbClr val="008000"/>
                </a:solidFill>
              </a:rPr>
              <a:t>, umístěné na jižní straně věže </a:t>
            </a:r>
            <a:r>
              <a:rPr lang="cs-CZ" sz="2800" dirty="0">
                <a:solidFill>
                  <a:srgbClr val="008000"/>
                </a:solidFill>
                <a:hlinkClick r:id="rId5" tooltip="Staroměstská radnice"/>
              </a:rPr>
              <a:t>Staroměstské radnice</a:t>
            </a:r>
            <a:r>
              <a:rPr lang="cs-CZ" sz="2800" dirty="0">
                <a:solidFill>
                  <a:srgbClr val="008000"/>
                </a:solidFill>
              </a:rPr>
              <a:t> , poprvé doložené v listině z roku </a:t>
            </a:r>
            <a:r>
              <a:rPr lang="cs-CZ" sz="2800" dirty="0">
                <a:solidFill>
                  <a:srgbClr val="008000"/>
                </a:solidFill>
                <a:hlinkClick r:id="rId6" tooltip="1410"/>
              </a:rPr>
              <a:t>1410</a:t>
            </a:r>
            <a:endParaRPr lang="cs-CZ" sz="2800" dirty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8000"/>
                </a:solidFill>
              </a:rPr>
              <a:t>místo, ze kterého můžeme zjistit různé časy, polohu </a:t>
            </a:r>
            <a:r>
              <a:rPr lang="cs-CZ" sz="2800" dirty="0" smtClean="0">
                <a:solidFill>
                  <a:srgbClr val="008000"/>
                </a:solidFill>
                <a:hlinkClick r:id="rId7" tooltip="Slunce"/>
              </a:rPr>
              <a:t>Slunce</a:t>
            </a:r>
            <a:r>
              <a:rPr lang="cs-CZ" sz="2800" dirty="0" smtClean="0">
                <a:solidFill>
                  <a:srgbClr val="008000"/>
                </a:solidFill>
              </a:rPr>
              <a:t>, </a:t>
            </a:r>
            <a:r>
              <a:rPr lang="cs-CZ" sz="2800" dirty="0">
                <a:solidFill>
                  <a:srgbClr val="008000"/>
                </a:solidFill>
              </a:rPr>
              <a:t>polohu </a:t>
            </a:r>
            <a:r>
              <a:rPr lang="cs-CZ" sz="2800" dirty="0" smtClean="0">
                <a:solidFill>
                  <a:srgbClr val="008000"/>
                </a:solidFill>
                <a:hlinkClick r:id="rId8" tooltip="Měsíc"/>
              </a:rPr>
              <a:t>Měsíce</a:t>
            </a:r>
            <a:r>
              <a:rPr lang="cs-CZ" sz="2800" dirty="0" smtClean="0">
                <a:solidFill>
                  <a:srgbClr val="008000"/>
                </a:solidFill>
              </a:rPr>
              <a:t>, </a:t>
            </a:r>
            <a:r>
              <a:rPr lang="cs-CZ" sz="2800" dirty="0">
                <a:solidFill>
                  <a:srgbClr val="008000"/>
                </a:solidFill>
              </a:rPr>
              <a:t>aktuální měsíc, den a nepohyblivé svátky křesťanského kalendáře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008000"/>
                </a:solidFill>
              </a:rPr>
              <a:t>dílo, </a:t>
            </a:r>
            <a:r>
              <a:rPr lang="cs-CZ" sz="2800" dirty="0">
                <a:solidFill>
                  <a:srgbClr val="008000"/>
                </a:solidFill>
              </a:rPr>
              <a:t>na </a:t>
            </a:r>
            <a:r>
              <a:rPr lang="cs-CZ" sz="2800" dirty="0" smtClean="0">
                <a:solidFill>
                  <a:srgbClr val="008000"/>
                </a:solidFill>
              </a:rPr>
              <a:t>kterém </a:t>
            </a:r>
            <a:r>
              <a:rPr lang="cs-CZ" sz="2800" dirty="0">
                <a:solidFill>
                  <a:srgbClr val="008000"/>
                </a:solidFill>
              </a:rPr>
              <a:t>se podíleli šikovní řemeslníci, hodináři, mistr Hanuš i Josef Mánes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11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8000"/>
                </a:solidFill>
              </a:rPr>
              <a:t>Staroměstský orloj</a:t>
            </a:r>
            <a:br>
              <a:rPr lang="cs-CZ" b="1" dirty="0">
                <a:solidFill>
                  <a:srgbClr val="008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ZSDV -Koudelková\Desktop\Člověk a jeho svět\198602_198584796827310_6336908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785" y="1412776"/>
            <a:ext cx="3571461" cy="53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7647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609329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873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5800" y="549275"/>
            <a:ext cx="7772400" cy="64770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4000" dirty="0">
                <a:solidFill>
                  <a:srgbClr val="0000CC"/>
                </a:solidFill>
              </a:rPr>
              <a:t>4.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dirty="0">
                <a:solidFill>
                  <a:srgbClr val="0000CC"/>
                </a:solidFill>
              </a:rPr>
              <a:t> </a:t>
            </a:r>
            <a:r>
              <a:rPr lang="cs-CZ" sz="4000" b="1" u="sng" dirty="0">
                <a:solidFill>
                  <a:srgbClr val="0000CC"/>
                </a:solidFill>
              </a:rPr>
              <a:t>Co  je  to?</a:t>
            </a:r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95536" y="1557338"/>
            <a:ext cx="8280152" cy="4751982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r>
              <a:rPr lang="cs-CZ" sz="2400" dirty="0">
                <a:solidFill>
                  <a:srgbClr val="0000CC"/>
                </a:solidFill>
              </a:rPr>
              <a:t>název historické trasy ,po které projížděli nastávající </a:t>
            </a:r>
            <a:r>
              <a:rPr lang="cs-CZ" sz="2400" dirty="0">
                <a:solidFill>
                  <a:srgbClr val="0000CC"/>
                </a:solidFill>
                <a:hlinkClick r:id="rId2" tooltip="Seznam představitelů českého státu"/>
              </a:rPr>
              <a:t>čeští králové</a:t>
            </a:r>
            <a:r>
              <a:rPr lang="cs-CZ" sz="2400" dirty="0">
                <a:solidFill>
                  <a:srgbClr val="0000CC"/>
                </a:solidFill>
              </a:rPr>
              <a:t> ke </a:t>
            </a:r>
            <a:r>
              <a:rPr lang="cs-CZ" sz="2400" dirty="0" smtClean="0">
                <a:solidFill>
                  <a:srgbClr val="0000CC"/>
                </a:solidFill>
                <a:hlinkClick r:id="rId3" tooltip="Korunovace"/>
              </a:rPr>
              <a:t>korunovaci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l">
              <a:lnSpc>
                <a:spcPct val="80000"/>
              </a:lnSpc>
            </a:pPr>
            <a:endParaRPr lang="cs-CZ" sz="2400" dirty="0" smtClean="0">
              <a:solidFill>
                <a:srgbClr val="0000CC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Trasa začíná u </a:t>
            </a:r>
            <a:r>
              <a:rPr lang="cs-CZ" sz="2400" dirty="0">
                <a:solidFill>
                  <a:srgbClr val="0000CC"/>
                </a:solidFill>
              </a:rPr>
              <a:t>dnešní </a:t>
            </a:r>
            <a:r>
              <a:rPr lang="cs-CZ" sz="2400" dirty="0">
                <a:solidFill>
                  <a:srgbClr val="0000CC"/>
                </a:solidFill>
                <a:hlinkClick r:id="rId4" tooltip="Prašná brána"/>
              </a:rPr>
              <a:t>Prašné </a:t>
            </a:r>
            <a:r>
              <a:rPr lang="cs-CZ" sz="2400" dirty="0" smtClean="0">
                <a:solidFill>
                  <a:srgbClr val="0000CC"/>
                </a:solidFill>
                <a:hlinkClick r:id="rId4" tooltip="Prašná brána"/>
              </a:rPr>
              <a:t>brány</a:t>
            </a:r>
            <a:r>
              <a:rPr lang="cs-CZ" sz="2400" dirty="0" smtClean="0">
                <a:solidFill>
                  <a:srgbClr val="0000CC"/>
                </a:solidFill>
              </a:rPr>
              <a:t>, pokračuje </a:t>
            </a:r>
            <a:r>
              <a:rPr lang="cs-CZ" sz="2400" dirty="0">
                <a:solidFill>
                  <a:srgbClr val="0000CC"/>
                </a:solidFill>
                <a:hlinkClick r:id="rId5" tooltip="Celetná ulice"/>
              </a:rPr>
              <a:t>Celetnou</a:t>
            </a:r>
            <a:r>
              <a:rPr lang="cs-CZ" sz="2400" dirty="0">
                <a:solidFill>
                  <a:srgbClr val="0000CC"/>
                </a:solidFill>
              </a:rPr>
              <a:t> ulicí, přes </a:t>
            </a:r>
            <a:r>
              <a:rPr lang="cs-CZ" sz="2400" dirty="0">
                <a:solidFill>
                  <a:srgbClr val="0000CC"/>
                </a:solidFill>
                <a:hlinkClick r:id="rId6" tooltip="Staroměstské náměstí"/>
              </a:rPr>
              <a:t>Staroměstské </a:t>
            </a:r>
            <a:r>
              <a:rPr lang="cs-CZ" sz="2400" dirty="0" smtClean="0">
                <a:solidFill>
                  <a:srgbClr val="0000CC"/>
                </a:solidFill>
                <a:hlinkClick r:id="rId6" tooltip="Staroměstské náměstí"/>
              </a:rPr>
              <a:t>náměstí</a:t>
            </a:r>
            <a:r>
              <a:rPr lang="cs-CZ" sz="2400" dirty="0" smtClean="0">
                <a:solidFill>
                  <a:srgbClr val="0000CC"/>
                </a:solidFill>
              </a:rPr>
              <a:t>, </a:t>
            </a:r>
            <a:r>
              <a:rPr lang="cs-CZ" sz="2400" dirty="0">
                <a:solidFill>
                  <a:srgbClr val="0000CC"/>
                </a:solidFill>
              </a:rPr>
              <a:t>kolem </a:t>
            </a:r>
            <a:r>
              <a:rPr lang="cs-CZ" sz="2400" dirty="0">
                <a:solidFill>
                  <a:srgbClr val="0000CC"/>
                </a:solidFill>
                <a:hlinkClick r:id="rId7" tooltip="Staroměstská radnice"/>
              </a:rPr>
              <a:t>Staroměstské radnice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přes </a:t>
            </a:r>
            <a:r>
              <a:rPr lang="cs-CZ" sz="2400" dirty="0">
                <a:solidFill>
                  <a:srgbClr val="0000CC"/>
                </a:solidFill>
                <a:hlinkClick r:id="rId8" tooltip="Malé náměstí (Praha)"/>
              </a:rPr>
              <a:t>Malé náměstí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>
                <a:solidFill>
                  <a:srgbClr val="0000CC"/>
                </a:solidFill>
                <a:hlinkClick r:id="rId9" tooltip="Karlova ulice (stránka neexistuje)"/>
              </a:rPr>
              <a:t>Karlovou</a:t>
            </a:r>
            <a:r>
              <a:rPr lang="cs-CZ" sz="2400" dirty="0">
                <a:solidFill>
                  <a:srgbClr val="0000CC"/>
                </a:solidFill>
              </a:rPr>
              <a:t> ulicí kolem </a:t>
            </a:r>
            <a:r>
              <a:rPr lang="cs-CZ" sz="2400" dirty="0">
                <a:solidFill>
                  <a:srgbClr val="0000CC"/>
                </a:solidFill>
                <a:hlinkClick r:id="rId10" tooltip="Klementinum"/>
              </a:rPr>
              <a:t>Klementina</a:t>
            </a:r>
            <a:r>
              <a:rPr lang="cs-CZ" sz="2400" dirty="0">
                <a:solidFill>
                  <a:srgbClr val="0000CC"/>
                </a:solidFill>
              </a:rPr>
              <a:t>, přes </a:t>
            </a:r>
            <a:r>
              <a:rPr lang="cs-CZ" sz="2400" dirty="0">
                <a:solidFill>
                  <a:srgbClr val="0000CC"/>
                </a:solidFill>
                <a:hlinkClick r:id="rId11" tooltip="Křižovnické náměstí"/>
              </a:rPr>
              <a:t>Křižovnické náměstí</a:t>
            </a:r>
            <a:r>
              <a:rPr lang="cs-CZ" sz="2400" dirty="0">
                <a:solidFill>
                  <a:srgbClr val="0000CC"/>
                </a:solidFill>
              </a:rPr>
              <a:t> pod </a:t>
            </a:r>
            <a:r>
              <a:rPr lang="cs-CZ" sz="2400" dirty="0">
                <a:solidFill>
                  <a:srgbClr val="0000CC"/>
                </a:solidFill>
                <a:hlinkClick r:id="rId12" tooltip="Staroměstská mostecká věž"/>
              </a:rPr>
              <a:t>Staroměstskou mosteckou věž</a:t>
            </a:r>
            <a:r>
              <a:rPr lang="cs-CZ" sz="2400" dirty="0">
                <a:solidFill>
                  <a:srgbClr val="0000CC"/>
                </a:solidFill>
              </a:rPr>
              <a:t> po </a:t>
            </a:r>
            <a:r>
              <a:rPr lang="cs-CZ" sz="2400" dirty="0">
                <a:solidFill>
                  <a:srgbClr val="0000CC"/>
                </a:solidFill>
                <a:hlinkClick r:id="rId13" tooltip="Karlův most"/>
              </a:rPr>
              <a:t>Karlově </a:t>
            </a:r>
            <a:r>
              <a:rPr lang="cs-CZ" sz="2400" dirty="0" smtClean="0">
                <a:solidFill>
                  <a:srgbClr val="0000CC"/>
                </a:solidFill>
                <a:hlinkClick r:id="rId13" tooltip="Karlův most"/>
              </a:rPr>
              <a:t>mostě</a:t>
            </a:r>
            <a:r>
              <a:rPr lang="cs-CZ" sz="2400" dirty="0" smtClean="0">
                <a:solidFill>
                  <a:srgbClr val="0000CC"/>
                </a:solidFill>
              </a:rPr>
              <a:t>, </a:t>
            </a:r>
            <a:r>
              <a:rPr lang="cs-CZ" sz="2400" dirty="0">
                <a:solidFill>
                  <a:srgbClr val="0000CC"/>
                </a:solidFill>
              </a:rPr>
              <a:t>pod </a:t>
            </a:r>
            <a:r>
              <a:rPr lang="cs-CZ" sz="2400" dirty="0">
                <a:solidFill>
                  <a:srgbClr val="0000CC"/>
                </a:solidFill>
                <a:hlinkClick r:id="rId14" tooltip="Malostranská mostecká věž"/>
              </a:rPr>
              <a:t>Malostranskou mosteckou věž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ulicí </a:t>
            </a:r>
            <a:r>
              <a:rPr lang="cs-CZ" sz="2400" dirty="0">
                <a:solidFill>
                  <a:srgbClr val="0000CC"/>
                </a:solidFill>
                <a:hlinkClick r:id="rId15" tooltip="Mostecká ulice (stránka neexistuje)"/>
              </a:rPr>
              <a:t>Mosteckou</a:t>
            </a:r>
            <a:r>
              <a:rPr lang="cs-CZ" sz="2400" dirty="0">
                <a:solidFill>
                  <a:srgbClr val="0000CC"/>
                </a:solidFill>
              </a:rPr>
              <a:t> na </a:t>
            </a:r>
            <a:r>
              <a:rPr lang="cs-CZ" sz="2400" dirty="0">
                <a:solidFill>
                  <a:srgbClr val="0000CC"/>
                </a:solidFill>
                <a:hlinkClick r:id="rId16" tooltip="Malostranské náměstí"/>
              </a:rPr>
              <a:t>Malostranské náměstí</a:t>
            </a:r>
            <a:r>
              <a:rPr lang="cs-CZ" sz="2400" dirty="0">
                <a:solidFill>
                  <a:srgbClr val="0000CC"/>
                </a:solidFill>
              </a:rPr>
              <a:t>, ulicemi </a:t>
            </a:r>
            <a:r>
              <a:rPr lang="cs-CZ" sz="2400" dirty="0" err="1">
                <a:solidFill>
                  <a:srgbClr val="0000CC"/>
                </a:solidFill>
                <a:hlinkClick r:id="rId17" tooltip="Nerudova ulice"/>
              </a:rPr>
              <a:t>Nerudovovou</a:t>
            </a:r>
            <a:r>
              <a:rPr lang="cs-CZ" sz="2400" dirty="0">
                <a:solidFill>
                  <a:srgbClr val="0000CC"/>
                </a:solidFill>
              </a:rPr>
              <a:t> a ulicí </a:t>
            </a:r>
            <a:r>
              <a:rPr lang="cs-CZ" sz="2400" dirty="0">
                <a:solidFill>
                  <a:srgbClr val="0000CC"/>
                </a:solidFill>
                <a:hlinkClick r:id="rId18" tooltip="Ke Hradu (stránka neexistuje)"/>
              </a:rPr>
              <a:t>Ke Hradu</a:t>
            </a:r>
            <a:r>
              <a:rPr lang="cs-CZ" sz="2400" dirty="0">
                <a:solidFill>
                  <a:srgbClr val="0000CC"/>
                </a:solidFill>
              </a:rPr>
              <a:t> na </a:t>
            </a:r>
            <a:r>
              <a:rPr lang="cs-CZ" sz="2400" dirty="0">
                <a:solidFill>
                  <a:srgbClr val="0000CC"/>
                </a:solidFill>
                <a:hlinkClick r:id="rId19" tooltip="Pražský hrad"/>
              </a:rPr>
              <a:t>Pražský hrad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 smtClean="0">
                <a:solidFill>
                  <a:srgbClr val="0000CC"/>
                </a:solidFill>
              </a:rPr>
              <a:t>. </a:t>
            </a:r>
          </a:p>
          <a:p>
            <a:pPr algn="l">
              <a:lnSpc>
                <a:spcPct val="80000"/>
              </a:lnSpc>
            </a:pPr>
            <a:endParaRPr lang="cs-CZ" sz="2400" dirty="0">
              <a:solidFill>
                <a:srgbClr val="0000CC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Dnešní podobu má od </a:t>
            </a:r>
            <a:r>
              <a:rPr lang="cs-CZ" sz="2400" dirty="0">
                <a:solidFill>
                  <a:srgbClr val="0000CC"/>
                </a:solidFill>
                <a:hlinkClick r:id="rId20" tooltip="17. století"/>
              </a:rPr>
              <a:t>17. století</a:t>
            </a:r>
            <a:r>
              <a:rPr lang="cs-CZ" sz="2400" dirty="0">
                <a:solidFill>
                  <a:srgbClr val="0000CC"/>
                </a:solidFill>
              </a:rPr>
              <a:t>. </a:t>
            </a:r>
          </a:p>
          <a:p>
            <a:pPr>
              <a:lnSpc>
                <a:spcPct val="80000"/>
              </a:lnSpc>
            </a:pPr>
            <a:r>
              <a:rPr lang="cs-CZ" sz="2400" dirty="0">
                <a:solidFill>
                  <a:srgbClr val="0000CC"/>
                </a:solidFill>
                <a:hlinkClick r:id="rId21" tooltip="Zvětšit"/>
              </a:rPr>
              <a:t> </a:t>
            </a:r>
            <a:endParaRPr lang="cs-CZ" sz="2400" dirty="0">
              <a:solidFill>
                <a:srgbClr val="0000CC"/>
              </a:solidFill>
              <a:hlinkClick r:id="rId22" tooltip="Nerudova"/>
            </a:endParaRPr>
          </a:p>
          <a:p>
            <a:pPr algn="l">
              <a:lnSpc>
                <a:spcPct val="80000"/>
              </a:lnSpc>
            </a:pPr>
            <a:r>
              <a:rPr lang="cs-CZ" sz="2400" dirty="0">
                <a:solidFill>
                  <a:srgbClr val="0000CC"/>
                </a:solidFill>
              </a:rPr>
              <a:t>Jako první projel korunovační cestu roku </a:t>
            </a:r>
            <a:r>
              <a:rPr lang="cs-CZ" sz="2400" dirty="0">
                <a:solidFill>
                  <a:srgbClr val="0000CC"/>
                </a:solidFill>
                <a:hlinkClick r:id="rId23" tooltip="1438"/>
              </a:rPr>
              <a:t>1438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>
                <a:solidFill>
                  <a:srgbClr val="0000CC"/>
                </a:solidFill>
                <a:hlinkClick r:id="rId24" tooltip="Albrecht II. Habsburský"/>
              </a:rPr>
              <a:t>Albrecht II. Habsburský</a:t>
            </a:r>
            <a:r>
              <a:rPr lang="cs-CZ" sz="2400" dirty="0">
                <a:solidFill>
                  <a:srgbClr val="0000CC"/>
                </a:solidFill>
              </a:rPr>
              <a:t>, jako poslední rakouský císař </a:t>
            </a:r>
            <a:r>
              <a:rPr lang="cs-CZ" sz="2400" dirty="0">
                <a:solidFill>
                  <a:srgbClr val="0000CC"/>
                </a:solidFill>
                <a:hlinkClick r:id="rId25" tooltip="Ferdinand I. Dobrotivý"/>
              </a:rPr>
              <a:t>Ferdinand V. Dobrotivý</a:t>
            </a:r>
            <a:r>
              <a:rPr lang="cs-CZ" sz="2400" dirty="0">
                <a:solidFill>
                  <a:srgbClr val="0000CC"/>
                </a:solidFill>
              </a:rPr>
              <a:t> roku 1836.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7584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65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6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6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6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4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6368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>
                <a:solidFill>
                  <a:srgbClr val="0000CC"/>
                </a:solidFill>
              </a:rPr>
              <a:t>Královská cesta</a:t>
            </a:r>
            <a:br>
              <a:rPr lang="cs-CZ" sz="5400">
                <a:solidFill>
                  <a:srgbClr val="0000CC"/>
                </a:solidFill>
              </a:rPr>
            </a:br>
            <a:endParaRPr lang="cs-CZ" sz="540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50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404813"/>
            <a:ext cx="7772400" cy="1470025"/>
          </a:xfrm>
        </p:spPr>
        <p:txBody>
          <a:bodyPr/>
          <a:lstStyle/>
          <a:p>
            <a:r>
              <a:rPr lang="cs-CZ" sz="4000" dirty="0">
                <a:solidFill>
                  <a:srgbClr val="FF0000"/>
                </a:solidFill>
              </a:rPr>
              <a:t>5.</a:t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b="1" u="sng" dirty="0">
                <a:solidFill>
                  <a:srgbClr val="FF0000"/>
                </a:solidFill>
              </a:rPr>
              <a:t>Co  je  to?</a:t>
            </a:r>
          </a:p>
        </p:txBody>
      </p:sp>
      <p:sp>
        <p:nvSpPr>
          <p:cNvPr id="7373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1700808"/>
            <a:ext cx="6473081" cy="475238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cs-CZ" sz="2800" dirty="0">
                <a:solidFill>
                  <a:srgbClr val="FF0000"/>
                </a:solidFill>
              </a:rPr>
              <a:t>kaple na </a:t>
            </a:r>
            <a:r>
              <a:rPr lang="cs-CZ" sz="2800" dirty="0">
                <a:solidFill>
                  <a:srgbClr val="FF0000"/>
                </a:solidFill>
                <a:hlinkClick r:id="rId2" tooltip="Staré Město (Praha)"/>
              </a:rPr>
              <a:t>pražském Starém </a:t>
            </a:r>
            <a:r>
              <a:rPr lang="cs-CZ" sz="2800" dirty="0" smtClean="0">
                <a:solidFill>
                  <a:srgbClr val="FF0000"/>
                </a:solidFill>
                <a:hlinkClick r:id="rId2" tooltip="Staré Město (Praha)"/>
              </a:rPr>
              <a:t>Městě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l"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 </a:t>
            </a:r>
            <a:r>
              <a:rPr lang="cs-CZ" sz="2800" dirty="0">
                <a:solidFill>
                  <a:srgbClr val="FF0000"/>
                </a:solidFill>
              </a:rPr>
              <a:t>původní kapli, založená roku </a:t>
            </a:r>
            <a:r>
              <a:rPr lang="cs-CZ" sz="2800" dirty="0">
                <a:solidFill>
                  <a:srgbClr val="FF0000"/>
                </a:solidFill>
                <a:hlinkClick r:id="rId3" tooltip="1391"/>
              </a:rPr>
              <a:t>1391</a:t>
            </a:r>
            <a:r>
              <a:rPr lang="cs-CZ" sz="2800" dirty="0">
                <a:solidFill>
                  <a:srgbClr val="FF0000"/>
                </a:solidFill>
              </a:rPr>
              <a:t>, kázal v českém jazyce mistr </a:t>
            </a:r>
            <a:r>
              <a:rPr lang="cs-CZ" sz="2800" dirty="0">
                <a:solidFill>
                  <a:srgbClr val="FF0000"/>
                </a:solidFill>
                <a:hlinkClick r:id="rId4" tooltip="Jan Hus"/>
              </a:rPr>
              <a:t>Jan Hus</a:t>
            </a:r>
            <a:r>
              <a:rPr lang="cs-CZ" sz="2800" dirty="0">
                <a:solidFill>
                  <a:srgbClr val="FF0000"/>
                </a:solidFill>
              </a:rPr>
              <a:t> a další husitští kněží. 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l"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Poté </a:t>
            </a:r>
            <a:r>
              <a:rPr lang="cs-CZ" sz="2800" dirty="0">
                <a:solidFill>
                  <a:srgbClr val="FF0000"/>
                </a:solidFill>
              </a:rPr>
              <a:t>kaple vystřídala řadu jiných určení, zchátrala a roku </a:t>
            </a:r>
            <a:r>
              <a:rPr lang="cs-CZ" sz="2800" dirty="0">
                <a:solidFill>
                  <a:srgbClr val="FF0000"/>
                </a:solidFill>
                <a:hlinkClick r:id="rId5" tooltip="1786"/>
              </a:rPr>
              <a:t>1786</a:t>
            </a:r>
            <a:r>
              <a:rPr lang="cs-CZ" sz="2800" dirty="0">
                <a:solidFill>
                  <a:srgbClr val="FF0000"/>
                </a:solidFill>
              </a:rPr>
              <a:t> byla proto zbořena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algn="l">
              <a:lnSpc>
                <a:spcPct val="9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Znovu </a:t>
            </a:r>
            <a:r>
              <a:rPr lang="cs-CZ" sz="2800" dirty="0">
                <a:solidFill>
                  <a:srgbClr val="FF0000"/>
                </a:solidFill>
              </a:rPr>
              <a:t>vybudována byla v 1. polovině 50. let 20. století jako památník husitského hnutí. Obnovená kaple slouží také jako slavnostní aula </a:t>
            </a:r>
            <a:r>
              <a:rPr lang="cs-CZ" sz="2800" dirty="0">
                <a:solidFill>
                  <a:srgbClr val="FF0000"/>
                </a:solidFill>
                <a:hlinkClick r:id="rId6" tooltip="České vysoké učení technické v Praze"/>
              </a:rPr>
              <a:t>Českého vysokého učení technického v Praze</a:t>
            </a:r>
            <a:r>
              <a:rPr lang="cs-CZ" sz="2800" dirty="0">
                <a:solidFill>
                  <a:srgbClr val="FF0000"/>
                </a:solidFill>
              </a:rPr>
              <a:t>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9959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48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37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37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37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37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940" name="Picture 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TextovéPole 1"/>
          <p:cNvSpPr txBox="1"/>
          <p:nvPr/>
        </p:nvSpPr>
        <p:spPr>
          <a:xfrm>
            <a:off x="251520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12359" y="6223922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37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082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>
                <a:solidFill>
                  <a:srgbClr val="FF0000"/>
                </a:solidFill>
              </a:rPr>
              <a:t>Betlémská kaple</a:t>
            </a:r>
            <a:r>
              <a:rPr lang="cs-CZ" sz="4800" b="1">
                <a:solidFill>
                  <a:srgbClr val="FF0000"/>
                </a:solidFill>
              </a:rPr>
              <a:t/>
            </a:r>
            <a:br>
              <a:rPr lang="cs-CZ" sz="4800" b="1">
                <a:solidFill>
                  <a:srgbClr val="FF0000"/>
                </a:solidFill>
              </a:rPr>
            </a:br>
            <a:endParaRPr lang="cs-CZ" sz="4800" b="1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05273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00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57606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 _______________ NÁMĚSTÍ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STAROMĚSTSKÉ NÁMĚSTÍ</a:t>
            </a:r>
          </a:p>
          <a:p>
            <a:r>
              <a:rPr lang="cs-CZ" dirty="0" smtClean="0"/>
              <a:t>V_______________ NÁMĚSTÍ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VÁCLAVSKÉ NÁMĚSTÍ</a:t>
            </a:r>
          </a:p>
          <a:p>
            <a:r>
              <a:rPr lang="cs-CZ" dirty="0" smtClean="0"/>
              <a:t>K _______________ CESTA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KRÁLOVSKÁ CESTA</a:t>
            </a:r>
          </a:p>
          <a:p>
            <a:r>
              <a:rPr lang="cs-CZ" dirty="0" smtClean="0"/>
              <a:t>S _______________ ORLOJ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STAROMĚSTSKÝ ORLOJ</a:t>
            </a:r>
          </a:p>
          <a:p>
            <a:r>
              <a:rPr lang="cs-CZ" dirty="0" smtClean="0"/>
              <a:t>B _______________ KAPLE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BETLÉMSKÁ KAPLE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15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Citace a Zdroj: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1800" dirty="0" smtClean="0"/>
              <a:t>Obr. č.2: </a:t>
            </a:r>
            <a:r>
              <a:rPr lang="cs-CZ" sz="1800" dirty="0" err="1"/>
              <a:t>Soubor:Pomnik</a:t>
            </a:r>
            <a:r>
              <a:rPr lang="cs-CZ" sz="1800" dirty="0"/>
              <a:t> </a:t>
            </a:r>
            <a:r>
              <a:rPr lang="cs-CZ" sz="1800" dirty="0" err="1"/>
              <a:t>jana</a:t>
            </a:r>
            <a:r>
              <a:rPr lang="cs-CZ" sz="1800" dirty="0"/>
              <a:t> husa wisnia6522.JPG.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</a:t>
            </a:r>
            <a:r>
              <a:rPr lang="cs-CZ" sz="1800" dirty="0" smtClean="0"/>
              <a:t>26</a:t>
            </a:r>
            <a:r>
              <a:rPr lang="cs-CZ" sz="1800" dirty="0"/>
              <a:t>. dubna 2008 [cit. 2013-05-02]. Dostupné z: http://cs.wikipedia.org/wiki/Soubor:Pomnik_jana_husa_wisnia6522.JPG </a:t>
            </a:r>
          </a:p>
          <a:p>
            <a:endParaRPr lang="cs-CZ" sz="1800" dirty="0" smtClean="0"/>
          </a:p>
          <a:p>
            <a:r>
              <a:rPr lang="cs-CZ" sz="1800" dirty="0" smtClean="0"/>
              <a:t>Obr. č.4: </a:t>
            </a:r>
            <a:r>
              <a:rPr lang="cs-CZ" sz="1800" dirty="0" err="1"/>
              <a:t>Soubor:Betlemska</a:t>
            </a:r>
            <a:r>
              <a:rPr lang="cs-CZ" sz="1800" dirty="0"/>
              <a:t> kaple.jpg.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</a:t>
            </a:r>
            <a:r>
              <a:rPr lang="cs-CZ" sz="1800" dirty="0" smtClean="0"/>
              <a:t>01.04.2006 </a:t>
            </a:r>
            <a:r>
              <a:rPr lang="cs-CZ" sz="1800" dirty="0"/>
              <a:t>[cit. 2013-05-02]. Dostupné z: http://cs.wikipedia.org/wiki/Soubor:Betlemska_kaple.jpg 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r>
              <a:rPr lang="cs-CZ" sz="1800" dirty="0" smtClean="0"/>
              <a:t>Autorem materiálu a všech jeho částí, není-li uvedeno jinak, je </a:t>
            </a:r>
            <a:r>
              <a:rPr lang="cs-CZ" sz="1800" dirty="0" err="1" smtClean="0"/>
              <a:t>Mgr.Hana</a:t>
            </a:r>
            <a:r>
              <a:rPr lang="cs-CZ" sz="1800" dirty="0" smtClean="0"/>
              <a:t> Koudelková. </a:t>
            </a:r>
          </a:p>
        </p:txBody>
      </p:sp>
    </p:spTree>
    <p:extLst>
      <p:ext uri="{BB962C8B-B14F-4D97-AF65-F5344CB8AC3E}">
        <p14:creationId xmlns:p14="http://schemas.microsoft.com/office/powerpoint/2010/main" val="267517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571</Words>
  <Application>Microsoft Office PowerPoint</Application>
  <PresentationFormat>Předvádění na obrazovce (4:3)</PresentationFormat>
  <Paragraphs>108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Kam na procházku  v Praze. 1</vt:lpstr>
      <vt:lpstr>1.  Co  je  to?</vt:lpstr>
      <vt:lpstr>VÁCLAVSKÉ  NÁMĚSTÍ</vt:lpstr>
      <vt:lpstr>2.  Co  je  to?</vt:lpstr>
      <vt:lpstr>Pomník mistra Jana Husa</vt:lpstr>
      <vt:lpstr>Staroměstské náměstí</vt:lpstr>
      <vt:lpstr> 3.  Co  je  to?</vt:lpstr>
      <vt:lpstr>Staroměstský orloj </vt:lpstr>
      <vt:lpstr> 4.  Co  je  to?</vt:lpstr>
      <vt:lpstr>Královská cesta </vt:lpstr>
      <vt:lpstr>5.  Co  je  to?</vt:lpstr>
      <vt:lpstr>Prezentace aplikace PowerPoint</vt:lpstr>
      <vt:lpstr>Betlémská kaple </vt:lpstr>
      <vt:lpstr>Doplň:</vt:lpstr>
      <vt:lpstr>Citace a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Kam na procházku  v  Praze</dc:title>
  <dc:creator>ZSDV -Koudelková</dc:creator>
  <cp:lastModifiedBy>ZSDV -Koudelková</cp:lastModifiedBy>
  <cp:revision>16</cp:revision>
  <dcterms:created xsi:type="dcterms:W3CDTF">2013-05-01T19:04:41Z</dcterms:created>
  <dcterms:modified xsi:type="dcterms:W3CDTF">2013-05-12T18:07:15Z</dcterms:modified>
</cp:coreProperties>
</file>