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sldIdLst>
    <p:sldId id="274" r:id="rId3"/>
    <p:sldId id="275" r:id="rId4"/>
    <p:sldId id="276" r:id="rId5"/>
    <p:sldId id="273" r:id="rId6"/>
    <p:sldId id="257" r:id="rId7"/>
    <p:sldId id="278" r:id="rId8"/>
    <p:sldId id="260" r:id="rId9"/>
    <p:sldId id="279" r:id="rId10"/>
    <p:sldId id="263" r:id="rId11"/>
    <p:sldId id="281" r:id="rId12"/>
    <p:sldId id="266" r:id="rId13"/>
    <p:sldId id="267" r:id="rId14"/>
    <p:sldId id="268" r:id="rId15"/>
    <p:sldId id="269" r:id="rId16"/>
    <p:sldId id="282" r:id="rId17"/>
    <p:sldId id="272" r:id="rId18"/>
    <p:sldId id="28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50" autoAdjust="0"/>
    <p:restoredTop sz="94714" autoAdjust="0"/>
  </p:normalViewPr>
  <p:slideViewPr>
    <p:cSldViewPr>
      <p:cViewPr varScale="1">
        <p:scale>
          <a:sx n="77" d="100"/>
          <a:sy n="77" d="100"/>
        </p:scale>
        <p:origin x="-102" y="-2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34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367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035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334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954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445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723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11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732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546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20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5805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9232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5163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4509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673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6520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2819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875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595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1640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2506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960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972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D24C1-7E08-4F68-8B4D-D656C77569A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AB769-FC72-46E0-A417-8BC0627F7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701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9._stolet%C3%AD" TargetMode="External"/><Relationship Id="rId3" Type="http://schemas.openxmlformats.org/officeDocument/2006/relationships/hyperlink" Target="http://cs.wikipedia.org/wiki/Praha" TargetMode="External"/><Relationship Id="rId7" Type="http://schemas.openxmlformats.org/officeDocument/2006/relationships/hyperlink" Target="http://cs.wikipedia.org/wiki/Prezident_%C4%8Cesk%C3%A9_republiky" TargetMode="External"/><Relationship Id="rId2" Type="http://schemas.openxmlformats.org/officeDocument/2006/relationships/hyperlink" Target="http://cs.wikipedia.org/wiki/Vltav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1918" TargetMode="External"/><Relationship Id="rId5" Type="http://schemas.openxmlformats.org/officeDocument/2006/relationships/hyperlink" Target="http://cs.wikipedia.org/wiki/%C4%8Cesk%C3%BD_kr%C3%A1l" TargetMode="External"/><Relationship Id="rId10" Type="http://schemas.openxmlformats.org/officeDocument/2006/relationships/hyperlink" Target="http://cs.wikipedia.org/wiki/Guinnessova_kniha_rekord%C5%AF" TargetMode="External"/><Relationship Id="rId4" Type="http://schemas.openxmlformats.org/officeDocument/2006/relationships/hyperlink" Target="http://cs.wikipedia.org/wiki/%C4%8Cesk%C3%BD_kn%C3%AD%C5%BEe" TargetMode="External"/><Relationship Id="rId9" Type="http://schemas.openxmlformats.org/officeDocument/2006/relationships/hyperlink" Target="http://cs.wikipedia.org/wiki/Hra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955" TargetMode="External"/><Relationship Id="rId2" Type="http://schemas.openxmlformats.org/officeDocument/2006/relationships/hyperlink" Target="http://cs.wikipedia.org/wiki/16._stolet%C3%A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Ji%C5%99%C3%AD_Trnka" TargetMode="External"/><Relationship Id="rId4" Type="http://schemas.openxmlformats.org/officeDocument/2006/relationships/hyperlink" Target="http://cs.wikipedia.org/wiki/Pavel_Jan%C3%A1k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arel_%C4%8Capek" TargetMode="External"/><Relationship Id="rId13" Type="http://schemas.openxmlformats.org/officeDocument/2006/relationships/hyperlink" Target="http://cs.wikipedia.org/wiki/Kampa" TargetMode="External"/><Relationship Id="rId3" Type="http://schemas.openxmlformats.org/officeDocument/2006/relationships/hyperlink" Target="http://cs.wikipedia.org/wiki/1257" TargetMode="External"/><Relationship Id="rId7" Type="http://schemas.openxmlformats.org/officeDocument/2006/relationships/hyperlink" Target="http://cs.wikipedia.org/wiki/N%C3%A1m%C4%9Bst%C3%AD" TargetMode="External"/><Relationship Id="rId12" Type="http://schemas.openxmlformats.org/officeDocument/2006/relationships/hyperlink" Target="http://cs.wikipedia.org/wiki/Kostel_svat%C3%A9ho_Mikul%C3%A1%C5%A1e_(Mal%C3%A1_Strana)" TargetMode="External"/><Relationship Id="rId2" Type="http://schemas.openxmlformats.org/officeDocument/2006/relationships/hyperlink" Target="http://cs.wikipedia.org/wiki/10._stolet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Ulice" TargetMode="External"/><Relationship Id="rId11" Type="http://schemas.openxmlformats.org/officeDocument/2006/relationships/hyperlink" Target="http://cs.wikipedia.org/wiki/Jan_Neruda" TargetMode="External"/><Relationship Id="rId5" Type="http://schemas.openxmlformats.org/officeDocument/2006/relationships/hyperlink" Target="http://cs.wikipedia.org/wiki/M%C4%9Bsto" TargetMode="External"/><Relationship Id="rId10" Type="http://schemas.openxmlformats.org/officeDocument/2006/relationships/hyperlink" Target="http://cs.wikipedia.org/wiki/Ji%C5%99%C3%AD_Trnka" TargetMode="External"/><Relationship Id="rId4" Type="http://schemas.openxmlformats.org/officeDocument/2006/relationships/hyperlink" Target="http://cs.wikipedia.org/wiki/P%C5%99emysl_Otakar_II." TargetMode="External"/><Relationship Id="rId9" Type="http://schemas.openxmlformats.org/officeDocument/2006/relationships/hyperlink" Target="http://cs.wikipedia.org/wiki/Jan_Werich" TargetMode="External"/><Relationship Id="rId14" Type="http://schemas.openxmlformats.org/officeDocument/2006/relationships/hyperlink" Target="http://cs.wikipedia.org/wiki/Pet%C5%99%C3%ADnsk%C3%A1_rozhledna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stel_svat%C3%A9ho_Mikul%C3%A1%C5%A1e_(Mal%C3%A1_Strana)" TargetMode="External"/><Relationship Id="rId2" Type="http://schemas.openxmlformats.org/officeDocument/2006/relationships/hyperlink" Target="http://cs.wikipedia.org/wiki/Malostransk%C3%A9_n%C3%A1m%C4%9Bst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3/39/Prague_-_Kaiserstein_Palast.jpg" TargetMode="External"/><Relationship Id="rId4" Type="http://schemas.openxmlformats.org/officeDocument/2006/relationships/hyperlink" Target="http://cs.wikipedia.org/wiki/Malostransk%C3%A1_mosteck%C3%A1_v%C4%9B%C5%BE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a%C5%99%C3%AD%C5%BE" TargetMode="External"/><Relationship Id="rId2" Type="http://schemas.openxmlformats.org/officeDocument/2006/relationships/hyperlink" Target="http://cs.wikipedia.org/wiki/Eiffelova_v%C4%9B%C5%B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20._srpen" TargetMode="External"/><Relationship Id="rId4" Type="http://schemas.openxmlformats.org/officeDocument/2006/relationships/hyperlink" Target="http://cs.wikipedia.org/wiki/Ocel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5498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7383829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30.4.2013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6.5.2013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VY_32_INOVACE_ČS.5.13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Praha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86217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9664199"/>
              </p:ext>
            </p:extLst>
          </p:nvPr>
        </p:nvGraphicFramePr>
        <p:xfrm>
          <a:off x="900113" y="1557338"/>
          <a:ext cx="7488237" cy="4286093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12597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Str.1-4,6,8-11: žáci procvičují a rozšiřují své znalosti o Praze. Žáci</a:t>
                      </a:r>
                      <a:r>
                        <a:rPr lang="cs-CZ" sz="1400" baseline="0" dirty="0" smtClean="0">
                          <a:effectLst/>
                        </a:rPr>
                        <a:t> na základě informací a fotografií poznávají budovy nebo místa v  Praze.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Str.5,7- žáci vyhledávají a porovnávají současné a historické fotografie.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Str.12- žáci vyhledávají a porovnávají budovu Eiffel. věže a Petřínské rozhledny.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Str.13  - žáci přiřazují k sobě správné informace. Po kliknutí se objeví kontrolní šipka.</a:t>
                      </a: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effectLst/>
                        </a:rPr>
                        <a:t>Žáci si procvičili a rozšířili své znalosti o Praze.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330900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84467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>
                <a:solidFill>
                  <a:srgbClr val="FF0000"/>
                </a:solidFill>
              </a:rPr>
              <a:t>Kam na procházku </a:t>
            </a:r>
            <a:br>
              <a:rPr lang="cs-CZ" sz="6000" b="1">
                <a:solidFill>
                  <a:srgbClr val="FF0000"/>
                </a:solidFill>
              </a:rPr>
            </a:br>
            <a:r>
              <a:rPr lang="cs-CZ" sz="6000" b="1">
                <a:solidFill>
                  <a:srgbClr val="FF0000"/>
                </a:solidFill>
              </a:rPr>
              <a:t>v </a:t>
            </a:r>
            <a:r>
              <a:rPr lang="cs-CZ" sz="6000" b="1" smtClean="0">
                <a:solidFill>
                  <a:srgbClr val="FF0000"/>
                </a:solidFill>
              </a:rPr>
              <a:t>Praze.</a:t>
            </a:r>
            <a:br>
              <a:rPr lang="cs-CZ" sz="6000" b="1" smtClean="0">
                <a:solidFill>
                  <a:srgbClr val="FF000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2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62068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3400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>
                <a:solidFill>
                  <a:srgbClr val="008000"/>
                </a:solidFill>
              </a:rPr>
              <a:t>6.</a:t>
            </a:r>
            <a:br>
              <a:rPr lang="cs-CZ" sz="4000">
                <a:solidFill>
                  <a:srgbClr val="008000"/>
                </a:solidFill>
              </a:rPr>
            </a:br>
            <a:r>
              <a:rPr lang="cs-CZ" sz="4000">
                <a:solidFill>
                  <a:srgbClr val="008000"/>
                </a:solidFill>
              </a:rPr>
              <a:t> </a:t>
            </a:r>
            <a:r>
              <a:rPr lang="cs-CZ" sz="4000" b="1" u="sng">
                <a:solidFill>
                  <a:srgbClr val="008000"/>
                </a:solidFill>
              </a:rPr>
              <a:t>Co  je  to?</a:t>
            </a:r>
          </a:p>
        </p:txBody>
      </p:sp>
      <p:sp>
        <p:nvSpPr>
          <p:cNvPr id="75782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8000"/>
                </a:solidFill>
              </a:rPr>
              <a:t>Nejvýznamnější český hrad stojící na </a:t>
            </a:r>
            <a:r>
              <a:rPr lang="cs-CZ" sz="2800" dirty="0" smtClean="0">
                <a:solidFill>
                  <a:srgbClr val="008000"/>
                </a:solidFill>
              </a:rPr>
              <a:t>nad </a:t>
            </a:r>
            <a:r>
              <a:rPr lang="cs-CZ" sz="2800" dirty="0">
                <a:solidFill>
                  <a:srgbClr val="008000"/>
                </a:solidFill>
              </a:rPr>
              <a:t>řekou </a:t>
            </a:r>
            <a:r>
              <a:rPr lang="cs-CZ" sz="2800" dirty="0">
                <a:solidFill>
                  <a:srgbClr val="008000"/>
                </a:solidFill>
                <a:hlinkClick r:id="rId2" tooltip="Vltava"/>
              </a:rPr>
              <a:t>Vltavou</a:t>
            </a:r>
            <a:r>
              <a:rPr lang="cs-CZ" sz="2800" dirty="0">
                <a:solidFill>
                  <a:srgbClr val="008000"/>
                </a:solidFill>
              </a:rPr>
              <a:t> v centru </a:t>
            </a:r>
            <a:r>
              <a:rPr lang="cs-CZ" sz="2800" dirty="0">
                <a:solidFill>
                  <a:srgbClr val="008000"/>
                </a:solidFill>
                <a:hlinkClick r:id="rId3" tooltip="Praha"/>
              </a:rPr>
              <a:t>Prahy</a:t>
            </a:r>
            <a:r>
              <a:rPr lang="cs-CZ" sz="2800" dirty="0">
                <a:solidFill>
                  <a:srgbClr val="008000"/>
                </a:solidFill>
              </a:rPr>
              <a:t>. 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8000"/>
                </a:solidFill>
              </a:rPr>
              <a:t>Od 9. století je sídlem </a:t>
            </a:r>
            <a:r>
              <a:rPr lang="cs-CZ" sz="2800" dirty="0">
                <a:solidFill>
                  <a:srgbClr val="008000"/>
                </a:solidFill>
                <a:hlinkClick r:id="rId4" tooltip="Český kníže"/>
              </a:rPr>
              <a:t>českých knížat</a:t>
            </a:r>
            <a:r>
              <a:rPr lang="cs-CZ" sz="2800" dirty="0">
                <a:solidFill>
                  <a:srgbClr val="008000"/>
                </a:solidFill>
              </a:rPr>
              <a:t>, později </a:t>
            </a:r>
            <a:r>
              <a:rPr lang="cs-CZ" sz="2800" dirty="0">
                <a:solidFill>
                  <a:srgbClr val="008000"/>
                </a:solidFill>
                <a:hlinkClick r:id="rId5" tooltip="Český král"/>
              </a:rPr>
              <a:t>králů</a:t>
            </a:r>
            <a:r>
              <a:rPr lang="cs-CZ" sz="2800" dirty="0">
                <a:solidFill>
                  <a:srgbClr val="008000"/>
                </a:solidFill>
              </a:rPr>
              <a:t> a od roku </a:t>
            </a:r>
            <a:r>
              <a:rPr lang="cs-CZ" sz="2800" dirty="0">
                <a:solidFill>
                  <a:srgbClr val="008000"/>
                </a:solidFill>
                <a:hlinkClick r:id="rId6" tooltip="1918"/>
              </a:rPr>
              <a:t>1918</a:t>
            </a:r>
            <a:r>
              <a:rPr lang="cs-CZ" sz="2800" dirty="0">
                <a:solidFill>
                  <a:srgbClr val="008000"/>
                </a:solidFill>
              </a:rPr>
              <a:t> je sídlem </a:t>
            </a:r>
            <a:r>
              <a:rPr lang="cs-CZ" sz="2800" dirty="0">
                <a:solidFill>
                  <a:srgbClr val="008000"/>
                </a:solidFill>
                <a:hlinkClick r:id="rId7" tooltip="Prezident České republiky"/>
              </a:rPr>
              <a:t>prezidenta</a:t>
            </a:r>
            <a:r>
              <a:rPr lang="cs-CZ" sz="2800" dirty="0">
                <a:solidFill>
                  <a:srgbClr val="008000"/>
                </a:solidFill>
              </a:rPr>
              <a:t> republiky. 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8000"/>
                </a:solidFill>
              </a:rPr>
              <a:t>Postupnými přístavbami a úpravami vznikl z hradiště založeného v </a:t>
            </a:r>
            <a:r>
              <a:rPr lang="cs-CZ" sz="2800" dirty="0">
                <a:solidFill>
                  <a:srgbClr val="008000"/>
                </a:solidFill>
                <a:hlinkClick r:id="rId8" tooltip="9. století"/>
              </a:rPr>
              <a:t>9. století</a:t>
            </a:r>
            <a:r>
              <a:rPr lang="cs-CZ" sz="2800" dirty="0">
                <a:solidFill>
                  <a:srgbClr val="008000"/>
                </a:solidFill>
              </a:rPr>
              <a:t> jeden z největších </a:t>
            </a:r>
            <a:r>
              <a:rPr lang="cs-CZ" sz="2800" dirty="0">
                <a:solidFill>
                  <a:srgbClr val="008000"/>
                </a:solidFill>
                <a:hlinkClick r:id="rId9" tooltip="Hrad"/>
              </a:rPr>
              <a:t>hradních</a:t>
            </a:r>
            <a:r>
              <a:rPr lang="cs-CZ" sz="2800" dirty="0">
                <a:solidFill>
                  <a:srgbClr val="008000"/>
                </a:solidFill>
              </a:rPr>
              <a:t> komplexů na </a:t>
            </a:r>
            <a:r>
              <a:rPr lang="cs-CZ" sz="2800" dirty="0" smtClean="0">
                <a:solidFill>
                  <a:srgbClr val="008000"/>
                </a:solidFill>
              </a:rPr>
              <a:t>světě. Podle </a:t>
            </a:r>
            <a:r>
              <a:rPr lang="cs-CZ" sz="2800" dirty="0">
                <a:solidFill>
                  <a:srgbClr val="008000"/>
                </a:solidFill>
                <a:hlinkClick r:id="rId10" tooltip="Guinnessova kniha rekordů"/>
              </a:rPr>
              <a:t>Guinessovy knihy rekordů</a:t>
            </a:r>
            <a:r>
              <a:rPr lang="cs-CZ" sz="2800" dirty="0">
                <a:solidFill>
                  <a:srgbClr val="008000"/>
                </a:solidFill>
              </a:rPr>
              <a:t> je to svými rozměry 570 m délky a 130 m šířky největší hrad na světě.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99592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230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57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57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57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8000"/>
                </a:solidFill>
              </a:rPr>
              <a:t>Pražský hrad</a:t>
            </a:r>
            <a:br>
              <a:rPr lang="cs-CZ" b="1" dirty="0">
                <a:solidFill>
                  <a:srgbClr val="008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ZSDV -Koudelková\Desktop\Člověk a jeho svět\150267_177412488938925_1679763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143000"/>
            <a:ext cx="6858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6453336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87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 </a:t>
            </a:r>
            <a:r>
              <a:rPr lang="cs-CZ" sz="4000">
                <a:solidFill>
                  <a:srgbClr val="0000CC"/>
                </a:solidFill>
              </a:rPr>
              <a:t>7.</a:t>
            </a:r>
            <a:br>
              <a:rPr lang="cs-CZ" sz="4000">
                <a:solidFill>
                  <a:srgbClr val="0000CC"/>
                </a:solidFill>
              </a:rPr>
            </a:br>
            <a:r>
              <a:rPr lang="cs-CZ" sz="4000">
                <a:solidFill>
                  <a:srgbClr val="0000CC"/>
                </a:solidFill>
              </a:rPr>
              <a:t> </a:t>
            </a:r>
            <a:r>
              <a:rPr lang="cs-CZ" sz="4000" b="1" u="sng">
                <a:solidFill>
                  <a:srgbClr val="0000CC"/>
                </a:solidFill>
              </a:rPr>
              <a:t>Co  je  to?</a:t>
            </a:r>
          </a:p>
        </p:txBody>
      </p:sp>
      <p:sp>
        <p:nvSpPr>
          <p:cNvPr id="7885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00CC"/>
                </a:solidFill>
              </a:rPr>
              <a:t>Pevnostní věž.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00CC"/>
                </a:solidFill>
              </a:rPr>
              <a:t>Věž nazvaná </a:t>
            </a:r>
            <a:r>
              <a:rPr lang="cs-CZ" dirty="0">
                <a:solidFill>
                  <a:srgbClr val="0000CC"/>
                </a:solidFill>
              </a:rPr>
              <a:t>po českém zemanovi</a:t>
            </a:r>
            <a:r>
              <a:rPr lang="cs-CZ" dirty="0" smtClean="0">
                <a:solidFill>
                  <a:srgbClr val="0000CC"/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00CC"/>
                </a:solidFill>
              </a:rPr>
              <a:t>Věž </a:t>
            </a:r>
            <a:r>
              <a:rPr lang="cs-CZ" dirty="0">
                <a:solidFill>
                  <a:srgbClr val="0000CC"/>
                </a:solidFill>
              </a:rPr>
              <a:t>nechal roku 1496 postavit Vladislav Jagellonský a sloužila k obraně hradu </a:t>
            </a:r>
            <a:r>
              <a:rPr lang="cs-CZ" dirty="0" smtClean="0">
                <a:solidFill>
                  <a:srgbClr val="0000CC"/>
                </a:solidFill>
              </a:rPr>
              <a:t>i </a:t>
            </a:r>
            <a:r>
              <a:rPr lang="cs-CZ" dirty="0">
                <a:solidFill>
                  <a:srgbClr val="0000CC"/>
                </a:solidFill>
              </a:rPr>
              <a:t>jako vězení</a:t>
            </a:r>
            <a:r>
              <a:rPr lang="cs-CZ" dirty="0" smtClean="0">
                <a:solidFill>
                  <a:srgbClr val="0000CC"/>
                </a:solidFill>
              </a:rPr>
              <a:t>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00CC"/>
                </a:solidFill>
              </a:rPr>
              <a:t>První </a:t>
            </a:r>
            <a:r>
              <a:rPr lang="cs-CZ" dirty="0">
                <a:solidFill>
                  <a:srgbClr val="0000CC"/>
                </a:solidFill>
              </a:rPr>
              <a:t>vězeň (podporoval vzbouřené poddané) byl na rozkaz krále </a:t>
            </a:r>
            <a:r>
              <a:rPr lang="cs-CZ" dirty="0" smtClean="0">
                <a:solidFill>
                  <a:srgbClr val="0000CC"/>
                </a:solidFill>
              </a:rPr>
              <a:t>popraven.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0000CC"/>
                </a:solidFill>
              </a:rPr>
              <a:t>S postavou tohoto vězně se můžeme setkat  </a:t>
            </a:r>
            <a:r>
              <a:rPr lang="cs-CZ" dirty="0">
                <a:solidFill>
                  <a:srgbClr val="0000CC"/>
                </a:solidFill>
              </a:rPr>
              <a:t>v opeře od Bedřicha Smetany a také v pověsti o ubohém vězni, který se sám naučil hrát na housle.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043608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71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88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88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88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88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88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91264" cy="108498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Pražský hrad, Černá věž a </a:t>
            </a:r>
            <a:r>
              <a:rPr lang="cs-CZ" sz="5400" dirty="0" smtClean="0"/>
              <a:t>Daliborka</a:t>
            </a:r>
            <a:endParaRPr lang="cs-CZ" sz="5400" dirty="0"/>
          </a:p>
        </p:txBody>
      </p:sp>
      <p:pic>
        <p:nvPicPr>
          <p:cNvPr id="4" name="obrázek 1" descr="http://upload.wikimedia.org/wikipedia/commons/1/1c/FFridrich%2C_Prazsky_hrad%2C_Cerna_vez_a_Daliborka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800"/>
            <a:ext cx="6147048" cy="416051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323528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56376" y="5949280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br.č.2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6318612"/>
            <a:ext cx="4722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Najdi současné fotky věže Daliborky.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6525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FF0000"/>
                </a:solidFill>
              </a:rPr>
              <a:t>Místo, kde jsou velmi malé domky </a:t>
            </a:r>
            <a:r>
              <a:rPr lang="cs-CZ" sz="2800" dirty="0" smtClean="0">
                <a:solidFill>
                  <a:srgbClr val="FF0000"/>
                </a:solidFill>
              </a:rPr>
              <a:t>stavěné v době císaře </a:t>
            </a:r>
            <a:r>
              <a:rPr lang="cs-CZ" sz="2800" dirty="0">
                <a:solidFill>
                  <a:srgbClr val="FF0000"/>
                </a:solidFill>
              </a:rPr>
              <a:t>Rudolfa II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V </a:t>
            </a:r>
            <a:r>
              <a:rPr lang="cs-CZ" sz="2800" dirty="0">
                <a:solidFill>
                  <a:srgbClr val="FF0000"/>
                </a:solidFill>
                <a:hlinkClick r:id="rId2" tooltip="16. století"/>
              </a:rPr>
              <a:t>16. století</a:t>
            </a:r>
            <a:r>
              <a:rPr lang="cs-CZ" sz="2800" dirty="0">
                <a:solidFill>
                  <a:srgbClr val="FF0000"/>
                </a:solidFill>
              </a:rPr>
              <a:t> tu snad bydleli </a:t>
            </a:r>
            <a:r>
              <a:rPr lang="cs-CZ" sz="2800" dirty="0" smtClean="0">
                <a:solidFill>
                  <a:srgbClr val="FF0000"/>
                </a:solidFill>
              </a:rPr>
              <a:t>zlatníci ,pak </a:t>
            </a:r>
            <a:r>
              <a:rPr lang="cs-CZ" sz="2800" dirty="0">
                <a:solidFill>
                  <a:srgbClr val="FF0000"/>
                </a:solidFill>
              </a:rPr>
              <a:t>různí zaměstnanci Hradu – vrátní, hlídači, zvoníci </a:t>
            </a:r>
            <a:r>
              <a:rPr lang="cs-CZ" sz="2800" dirty="0" smtClean="0">
                <a:solidFill>
                  <a:srgbClr val="FF0000"/>
                </a:solidFill>
              </a:rPr>
              <a:t>...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Po </a:t>
            </a:r>
            <a:r>
              <a:rPr lang="cs-CZ" sz="2800" dirty="0">
                <a:solidFill>
                  <a:srgbClr val="FF0000"/>
                </a:solidFill>
              </a:rPr>
              <a:t>druhé světové válce </a:t>
            </a:r>
            <a:r>
              <a:rPr lang="cs-CZ" sz="2800" dirty="0" smtClean="0">
                <a:solidFill>
                  <a:srgbClr val="FF0000"/>
                </a:solidFill>
              </a:rPr>
              <a:t>byly </a:t>
            </a:r>
            <a:r>
              <a:rPr lang="cs-CZ" sz="2800" dirty="0">
                <a:solidFill>
                  <a:srgbClr val="FF0000"/>
                </a:solidFill>
              </a:rPr>
              <a:t>domky od posledních majitelů </a:t>
            </a:r>
            <a:r>
              <a:rPr lang="cs-CZ" sz="2800" dirty="0" smtClean="0">
                <a:solidFill>
                  <a:srgbClr val="FF0000"/>
                </a:solidFill>
              </a:rPr>
              <a:t>vykoupeny </a:t>
            </a:r>
            <a:r>
              <a:rPr lang="cs-CZ" sz="2800" dirty="0">
                <a:solidFill>
                  <a:srgbClr val="FF0000"/>
                </a:solidFill>
              </a:rPr>
              <a:t>a celková úprava byla dokončena v roce </a:t>
            </a:r>
            <a:r>
              <a:rPr lang="cs-CZ" sz="2800" dirty="0">
                <a:solidFill>
                  <a:srgbClr val="FF0000"/>
                </a:solidFill>
                <a:hlinkClick r:id="rId3" tooltip="1955"/>
              </a:rPr>
              <a:t>1955</a:t>
            </a:r>
            <a:r>
              <a:rPr lang="cs-CZ" sz="2800" dirty="0">
                <a:solidFill>
                  <a:srgbClr val="FF0000"/>
                </a:solidFill>
              </a:rPr>
              <a:t> pod vedením architekta </a:t>
            </a:r>
            <a:r>
              <a:rPr lang="cs-CZ" sz="2800" dirty="0">
                <a:solidFill>
                  <a:srgbClr val="FF0000"/>
                </a:solidFill>
                <a:hlinkClick r:id="rId4" tooltip="Pavel Janák"/>
              </a:rPr>
              <a:t>Pavla Janáka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Barevné </a:t>
            </a:r>
            <a:r>
              <a:rPr lang="cs-CZ" sz="2800" dirty="0">
                <a:solidFill>
                  <a:srgbClr val="FF0000"/>
                </a:solidFill>
              </a:rPr>
              <a:t>řešení fasád navrhl malíř a filmový tvůrce </a:t>
            </a:r>
            <a:r>
              <a:rPr lang="cs-CZ" sz="2800" dirty="0">
                <a:solidFill>
                  <a:srgbClr val="FF0000"/>
                </a:solidFill>
                <a:hlinkClick r:id="rId5" tooltip="Jiří Trnka"/>
              </a:rPr>
              <a:t>Jiří Trnka</a:t>
            </a:r>
            <a:r>
              <a:rPr lang="cs-CZ" sz="2800" dirty="0">
                <a:solidFill>
                  <a:srgbClr val="FF0000"/>
                </a:solidFill>
              </a:rPr>
              <a:t>. 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8.</a:t>
            </a:r>
            <a:br>
              <a:rPr lang="cs-CZ" sz="4000" b="1" dirty="0">
                <a:solidFill>
                  <a:srgbClr val="FF0000"/>
                </a:solidFill>
              </a:rPr>
            </a:br>
            <a:r>
              <a:rPr lang="cs-CZ" sz="4000" b="1" u="sng" dirty="0">
                <a:solidFill>
                  <a:srgbClr val="FF0000"/>
                </a:solidFill>
              </a:rPr>
              <a:t> Co  je  to?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11560" y="62068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1037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91801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Zlatá ulička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2" descr="http://upload.wikimedia.org/wikipedia/commons/3/38/Prague-ca.1958.jpg?uselang=cs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130724"/>
            <a:ext cx="3452451" cy="506916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395536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8384" y="6165304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0502" y="6134526"/>
            <a:ext cx="565263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Najdi současné </a:t>
            </a:r>
            <a:r>
              <a:rPr lang="cs-CZ" sz="2800" dirty="0" smtClean="0"/>
              <a:t>fotografie Zlaté uličky.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79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sz="4000" dirty="0">
                <a:solidFill>
                  <a:srgbClr val="008000"/>
                </a:solidFill>
              </a:rPr>
              <a:t>9.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b="1" u="sng" dirty="0">
                <a:solidFill>
                  <a:srgbClr val="008000"/>
                </a:solidFill>
              </a:rPr>
              <a:t>Co  je  to?</a:t>
            </a:r>
            <a:r>
              <a:rPr lang="cs-CZ" sz="4000" dirty="0"/>
              <a:t> 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395288" y="1125538"/>
            <a:ext cx="8229600" cy="5327650"/>
          </a:xfrm>
        </p:spPr>
        <p:txBody>
          <a:bodyPr/>
          <a:lstStyle/>
          <a:p>
            <a:pPr>
              <a:lnSpc>
                <a:spcPct val="80000"/>
              </a:lnSpc>
            </a:pPr>
            <a:endParaRPr lang="cs-CZ" sz="900" dirty="0"/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008000"/>
                </a:solidFill>
              </a:rPr>
              <a:t>Část Prahy, která byla osídlena českými  </a:t>
            </a:r>
            <a:r>
              <a:rPr lang="cs-CZ" sz="2800" dirty="0" smtClean="0">
                <a:solidFill>
                  <a:srgbClr val="008000"/>
                </a:solidFill>
              </a:rPr>
              <a:t>knížaty již </a:t>
            </a:r>
            <a:r>
              <a:rPr lang="cs-CZ" sz="2800" dirty="0">
                <a:solidFill>
                  <a:srgbClr val="008000"/>
                </a:solidFill>
              </a:rPr>
              <a:t>v </a:t>
            </a:r>
            <a:r>
              <a:rPr lang="cs-CZ" sz="2800" dirty="0">
                <a:solidFill>
                  <a:srgbClr val="008000"/>
                </a:solidFill>
                <a:hlinkClick r:id="rId2" tooltip="10. století"/>
              </a:rPr>
              <a:t>10. století</a:t>
            </a:r>
            <a:r>
              <a:rPr lang="cs-CZ" sz="2800" dirty="0" smtClean="0">
                <a:solidFill>
                  <a:srgbClr val="008000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008000"/>
                </a:solidFill>
              </a:rPr>
              <a:t>Roku </a:t>
            </a:r>
            <a:r>
              <a:rPr lang="cs-CZ" sz="2800" dirty="0">
                <a:solidFill>
                  <a:srgbClr val="008000"/>
                </a:solidFill>
                <a:hlinkClick r:id="rId3" tooltip="1257"/>
              </a:rPr>
              <a:t>1257</a:t>
            </a:r>
            <a:r>
              <a:rPr lang="cs-CZ" sz="2800" dirty="0">
                <a:solidFill>
                  <a:srgbClr val="008000"/>
                </a:solidFill>
              </a:rPr>
              <a:t> </a:t>
            </a:r>
            <a:r>
              <a:rPr lang="cs-CZ" sz="2800" dirty="0">
                <a:solidFill>
                  <a:srgbClr val="008000"/>
                </a:solidFill>
                <a:hlinkClick r:id="rId4" tooltip="Přemysl Otakar II."/>
              </a:rPr>
              <a:t>Přemysl Otakar II</a:t>
            </a:r>
            <a:r>
              <a:rPr lang="cs-CZ" sz="2800" dirty="0">
                <a:solidFill>
                  <a:srgbClr val="008000"/>
                </a:solidFill>
              </a:rPr>
              <a:t> ji povýšil na </a:t>
            </a:r>
            <a:r>
              <a:rPr lang="cs-CZ" sz="2800" dirty="0">
                <a:solidFill>
                  <a:srgbClr val="008000"/>
                </a:solidFill>
                <a:hlinkClick r:id="rId5" tooltip="Město"/>
              </a:rPr>
              <a:t>město</a:t>
            </a:r>
            <a:r>
              <a:rPr lang="cs-CZ" sz="2800" dirty="0">
                <a:solidFill>
                  <a:srgbClr val="008000"/>
                </a:solidFill>
              </a:rPr>
              <a:t>. Z té doby pochází základní síť </a:t>
            </a:r>
            <a:r>
              <a:rPr lang="cs-CZ" sz="2800" dirty="0">
                <a:solidFill>
                  <a:srgbClr val="008000"/>
                </a:solidFill>
                <a:hlinkClick r:id="rId6" tooltip="Ulice"/>
              </a:rPr>
              <a:t>ulic</a:t>
            </a:r>
            <a:r>
              <a:rPr lang="cs-CZ" sz="2800" dirty="0">
                <a:solidFill>
                  <a:srgbClr val="008000"/>
                </a:solidFill>
              </a:rPr>
              <a:t> </a:t>
            </a:r>
            <a:r>
              <a:rPr lang="cs-CZ" sz="2800" dirty="0" smtClean="0">
                <a:solidFill>
                  <a:srgbClr val="008000"/>
                </a:solidFill>
              </a:rPr>
              <a:t>a rozměrné </a:t>
            </a:r>
            <a:r>
              <a:rPr lang="cs-CZ" sz="2800" dirty="0" smtClean="0">
                <a:solidFill>
                  <a:srgbClr val="008000"/>
                </a:solidFill>
                <a:hlinkClick r:id="rId7" tooltip="Náměstí"/>
              </a:rPr>
              <a:t>náměstí</a:t>
            </a:r>
            <a:r>
              <a:rPr lang="cs-CZ" sz="2800" dirty="0" smtClean="0">
                <a:solidFill>
                  <a:srgbClr val="008000"/>
                </a:solidFill>
              </a:rPr>
              <a:t>.</a:t>
            </a:r>
            <a:endParaRPr lang="cs-CZ" sz="2800" dirty="0">
              <a:solidFill>
                <a:srgbClr val="008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008000"/>
                </a:solidFill>
              </a:rPr>
              <a:t>Žilo zde mnoho umělců, vědců i politiků: </a:t>
            </a:r>
            <a:r>
              <a:rPr lang="cs-CZ" sz="2800" dirty="0">
                <a:solidFill>
                  <a:srgbClr val="008000"/>
                </a:solidFill>
                <a:hlinkClick r:id="rId8" tooltip="Karel Čapek"/>
              </a:rPr>
              <a:t>Karel </a:t>
            </a:r>
            <a:r>
              <a:rPr lang="cs-CZ" sz="2800" dirty="0" smtClean="0">
                <a:solidFill>
                  <a:srgbClr val="008000"/>
                </a:solidFill>
                <a:hlinkClick r:id="rId8" tooltip="Karel Čapek"/>
              </a:rPr>
              <a:t>Čapek</a:t>
            </a:r>
            <a:r>
              <a:rPr lang="cs-CZ" sz="2800" dirty="0" smtClean="0">
                <a:solidFill>
                  <a:srgbClr val="008000"/>
                </a:solidFill>
              </a:rPr>
              <a:t> </a:t>
            </a:r>
            <a:r>
              <a:rPr lang="cs-CZ" sz="2800" dirty="0" smtClean="0">
                <a:solidFill>
                  <a:srgbClr val="008000"/>
                </a:solidFill>
                <a:hlinkClick r:id="rId9" tooltip="Jan Werich"/>
              </a:rPr>
              <a:t>Jan </a:t>
            </a:r>
            <a:r>
              <a:rPr lang="cs-CZ" sz="2800" dirty="0">
                <a:solidFill>
                  <a:srgbClr val="008000"/>
                </a:solidFill>
                <a:hlinkClick r:id="rId9" tooltip="Jan Werich"/>
              </a:rPr>
              <a:t>Werich</a:t>
            </a:r>
            <a:r>
              <a:rPr lang="cs-CZ" sz="2800" dirty="0">
                <a:solidFill>
                  <a:srgbClr val="008000"/>
                </a:solidFill>
              </a:rPr>
              <a:t>, </a:t>
            </a:r>
            <a:r>
              <a:rPr lang="cs-CZ" sz="2800" dirty="0">
                <a:solidFill>
                  <a:srgbClr val="008000"/>
                </a:solidFill>
                <a:hlinkClick r:id="rId10" tooltip="Jiří Trnka"/>
              </a:rPr>
              <a:t>Jiří </a:t>
            </a:r>
            <a:r>
              <a:rPr lang="cs-CZ" sz="2800" dirty="0" smtClean="0">
                <a:solidFill>
                  <a:srgbClr val="008000"/>
                </a:solidFill>
                <a:hlinkClick r:id="rId10" tooltip="Jiří Trnka"/>
              </a:rPr>
              <a:t>Trnka</a:t>
            </a:r>
            <a:r>
              <a:rPr lang="cs-CZ" sz="2800" dirty="0" smtClean="0">
                <a:solidFill>
                  <a:srgbClr val="008000"/>
                </a:solidFill>
              </a:rPr>
              <a:t> .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008000"/>
                </a:solidFill>
              </a:rPr>
              <a:t>Významný </a:t>
            </a:r>
            <a:r>
              <a:rPr lang="cs-CZ" sz="2800" dirty="0">
                <a:solidFill>
                  <a:srgbClr val="008000"/>
                </a:solidFill>
              </a:rPr>
              <a:t>zdejší rodák byl </a:t>
            </a:r>
            <a:r>
              <a:rPr lang="cs-CZ" sz="2800" dirty="0">
                <a:solidFill>
                  <a:srgbClr val="008000"/>
                </a:solidFill>
                <a:hlinkClick r:id="rId11" tooltip="Jan Neruda"/>
              </a:rPr>
              <a:t>Jan </a:t>
            </a:r>
            <a:r>
              <a:rPr lang="cs-CZ" sz="2800" dirty="0" smtClean="0">
                <a:solidFill>
                  <a:srgbClr val="008000"/>
                </a:solidFill>
                <a:hlinkClick r:id="rId11" tooltip="Jan Neruda"/>
              </a:rPr>
              <a:t>Neruda</a:t>
            </a:r>
            <a:r>
              <a:rPr lang="cs-CZ" sz="2800" dirty="0" smtClean="0">
                <a:solidFill>
                  <a:srgbClr val="008000"/>
                </a:solidFill>
              </a:rPr>
              <a:t>.</a:t>
            </a:r>
            <a:endParaRPr lang="cs-CZ" sz="2800" dirty="0">
              <a:solidFill>
                <a:srgbClr val="008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008000"/>
                </a:solidFill>
              </a:rPr>
              <a:t>Je zde </a:t>
            </a:r>
            <a:r>
              <a:rPr lang="cs-CZ" sz="2800" dirty="0">
                <a:solidFill>
                  <a:srgbClr val="008000"/>
                </a:solidFill>
              </a:rPr>
              <a:t>velké množství pozoruhodných staveb i dalších zajímavých míst – např. </a:t>
            </a:r>
            <a:r>
              <a:rPr lang="cs-CZ" sz="2800" dirty="0">
                <a:solidFill>
                  <a:srgbClr val="008000"/>
                </a:solidFill>
                <a:hlinkClick r:id="rId12" tooltip="Kostel svatého Mikuláše (Malá Strana)"/>
              </a:rPr>
              <a:t>kostel Svatého </a:t>
            </a:r>
            <a:r>
              <a:rPr lang="cs-CZ" sz="2800" dirty="0" smtClean="0">
                <a:solidFill>
                  <a:srgbClr val="008000"/>
                </a:solidFill>
                <a:hlinkClick r:id="rId12" tooltip="Kostel svatého Mikuláše (Malá Strana)"/>
              </a:rPr>
              <a:t>Mikuláše</a:t>
            </a:r>
            <a:r>
              <a:rPr lang="cs-CZ" sz="2800" dirty="0" smtClean="0">
                <a:solidFill>
                  <a:srgbClr val="008000"/>
                </a:solidFill>
              </a:rPr>
              <a:t>.</a:t>
            </a:r>
            <a:endParaRPr lang="cs-CZ" sz="2800" dirty="0">
              <a:solidFill>
                <a:srgbClr val="008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008000"/>
                </a:solidFill>
              </a:rPr>
              <a:t>Je zde ostrov </a:t>
            </a:r>
            <a:r>
              <a:rPr lang="cs-CZ" sz="2800" dirty="0">
                <a:solidFill>
                  <a:srgbClr val="008000"/>
                </a:solidFill>
                <a:hlinkClick r:id="rId13" tooltip="Kampa"/>
              </a:rPr>
              <a:t>Kampa</a:t>
            </a:r>
            <a:r>
              <a:rPr lang="cs-CZ" sz="2800" dirty="0">
                <a:solidFill>
                  <a:srgbClr val="008000"/>
                </a:solidFill>
              </a:rPr>
              <a:t> , </a:t>
            </a:r>
            <a:r>
              <a:rPr lang="cs-CZ" sz="2800" dirty="0" smtClean="0">
                <a:solidFill>
                  <a:srgbClr val="008000"/>
                </a:solidFill>
                <a:hlinkClick r:id="rId14" tooltip="Petřínská rozhledna"/>
              </a:rPr>
              <a:t>Petřínská </a:t>
            </a:r>
            <a:r>
              <a:rPr lang="cs-CZ" sz="2800" dirty="0">
                <a:solidFill>
                  <a:srgbClr val="008000"/>
                </a:solidFill>
                <a:hlinkClick r:id="rId14" tooltip="Petřínská rozhledna"/>
              </a:rPr>
              <a:t>rozhledna</a:t>
            </a:r>
            <a:r>
              <a:rPr lang="cs-CZ" sz="2800" dirty="0">
                <a:solidFill>
                  <a:srgbClr val="008000"/>
                </a:solidFill>
              </a:rPr>
              <a:t> </a:t>
            </a:r>
            <a:r>
              <a:rPr lang="cs-CZ" sz="2800" dirty="0" smtClean="0">
                <a:solidFill>
                  <a:srgbClr val="008000"/>
                </a:solidFill>
              </a:rPr>
              <a:t>a </a:t>
            </a:r>
            <a:r>
              <a:rPr lang="cs-CZ" sz="2800" dirty="0">
                <a:solidFill>
                  <a:srgbClr val="008000"/>
                </a:solidFill>
              </a:rPr>
              <a:t>velký komplex zahrad.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008000"/>
                </a:solidFill>
              </a:rPr>
              <a:t>Místo se </a:t>
            </a:r>
            <a:r>
              <a:rPr lang="cs-CZ" sz="2800" dirty="0">
                <a:solidFill>
                  <a:srgbClr val="008000"/>
                </a:solidFill>
              </a:rPr>
              <a:t>původně jmenovalo Menší Město Pražské.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55576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633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39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39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39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39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39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39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39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2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2850"/>
            <a:ext cx="8229600" cy="1143000"/>
          </a:xfrm>
        </p:spPr>
        <p:txBody>
          <a:bodyPr/>
          <a:lstStyle/>
          <a:p>
            <a:r>
              <a:rPr lang="cs-CZ" sz="2000" dirty="0">
                <a:solidFill>
                  <a:srgbClr val="008000"/>
                </a:solidFill>
              </a:rPr>
              <a:t>východní strana </a:t>
            </a:r>
            <a:r>
              <a:rPr lang="cs-CZ" sz="2000" dirty="0">
                <a:solidFill>
                  <a:srgbClr val="008000"/>
                </a:solidFill>
                <a:hlinkClick r:id="rId2" tooltip="Malostranské náměstí"/>
              </a:rPr>
              <a:t>Malostranského náměstí</a:t>
            </a:r>
            <a:r>
              <a:rPr lang="cs-CZ" sz="2000" dirty="0">
                <a:solidFill>
                  <a:srgbClr val="008000"/>
                </a:solidFill>
              </a:rPr>
              <a:t> z věže </a:t>
            </a:r>
            <a:r>
              <a:rPr lang="cs-CZ" sz="2000" dirty="0">
                <a:solidFill>
                  <a:srgbClr val="008000"/>
                </a:solidFill>
                <a:hlinkClick r:id="rId3" tooltip="Kostel svatého Mikuláše (Malá Strana)"/>
              </a:rPr>
              <a:t>kostela sv. Mikuláše</a:t>
            </a:r>
            <a:r>
              <a:rPr lang="cs-CZ" sz="2000" dirty="0">
                <a:solidFill>
                  <a:srgbClr val="008000"/>
                </a:solidFill>
              </a:rPr>
              <a:t>; vpravo ulice Mostecká vedoucí ke Karlovu mostu a jeho </a:t>
            </a:r>
            <a:r>
              <a:rPr lang="cs-CZ" sz="2000" dirty="0">
                <a:solidFill>
                  <a:srgbClr val="008000"/>
                </a:solidFill>
                <a:hlinkClick r:id="rId4" tooltip="Malostranská mostecká věž"/>
              </a:rPr>
              <a:t>Malostranská mostecká věž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2" descr="File:Prague - Kaiserstein Palast.jpg">
            <a:hlinkClick r:id="rId5"/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980728"/>
            <a:ext cx="4286250" cy="5715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251520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83613" y="6326396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204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6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20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2636838"/>
            <a:ext cx="8229600" cy="1143000"/>
          </a:xfrm>
        </p:spPr>
        <p:txBody>
          <a:bodyPr/>
          <a:lstStyle/>
          <a:p>
            <a:r>
              <a:rPr lang="cs-CZ" sz="6600" b="1">
                <a:solidFill>
                  <a:srgbClr val="008000"/>
                </a:solidFill>
              </a:rPr>
              <a:t>Malá Strana</a:t>
            </a:r>
            <a:r>
              <a:rPr lang="cs-CZ" sz="4000"/>
              <a:t>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55576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87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 </a:t>
            </a:r>
            <a:r>
              <a:rPr lang="cs-CZ" sz="4000">
                <a:solidFill>
                  <a:srgbClr val="0000CC"/>
                </a:solidFill>
              </a:rPr>
              <a:t>10.</a:t>
            </a:r>
            <a:br>
              <a:rPr lang="cs-CZ" sz="4000">
                <a:solidFill>
                  <a:srgbClr val="0000CC"/>
                </a:solidFill>
              </a:rPr>
            </a:br>
            <a:r>
              <a:rPr lang="cs-CZ" sz="4000">
                <a:solidFill>
                  <a:srgbClr val="0000CC"/>
                </a:solidFill>
              </a:rPr>
              <a:t> </a:t>
            </a:r>
            <a:r>
              <a:rPr lang="cs-CZ" sz="4000" b="1" u="sng">
                <a:solidFill>
                  <a:srgbClr val="0000CC"/>
                </a:solidFill>
              </a:rPr>
              <a:t>Co  je  to?</a:t>
            </a:r>
            <a:r>
              <a:rPr lang="cs-CZ" sz="4000"/>
              <a:t> </a:t>
            </a:r>
          </a:p>
        </p:txBody>
      </p:sp>
      <p:sp>
        <p:nvSpPr>
          <p:cNvPr id="8602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00CC"/>
                </a:solidFill>
              </a:rPr>
              <a:t>V </a:t>
            </a:r>
            <a:r>
              <a:rPr lang="cs-CZ" sz="2400" dirty="0">
                <a:solidFill>
                  <a:srgbClr val="0000CC"/>
                </a:solidFill>
              </a:rPr>
              <a:t>r. 1889 byli členové Klubu českých turistů na světové výstavě v Paříži, kde se tak nadchli pohledem na slavnou věž, že se rozhodli vytvořit podobnou dominantu. </a:t>
            </a:r>
            <a:endParaRPr lang="cs-CZ" sz="2400" dirty="0" smtClean="0">
              <a:solidFill>
                <a:srgbClr val="0000CC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00CC"/>
                </a:solidFill>
              </a:rPr>
              <a:t>Stavba </a:t>
            </a:r>
            <a:r>
              <a:rPr lang="cs-CZ" sz="2400" dirty="0">
                <a:solidFill>
                  <a:srgbClr val="0000CC"/>
                </a:solidFill>
              </a:rPr>
              <a:t>byla zahájena v březnu 1891 jako volná kopie </a:t>
            </a:r>
            <a:r>
              <a:rPr lang="cs-CZ" sz="2400" dirty="0">
                <a:solidFill>
                  <a:srgbClr val="0000CC"/>
                </a:solidFill>
                <a:hlinkClick r:id="rId2" tooltip="Eiffelova věž"/>
              </a:rPr>
              <a:t>věže</a:t>
            </a:r>
            <a:r>
              <a:rPr lang="cs-CZ" sz="2400" dirty="0">
                <a:solidFill>
                  <a:srgbClr val="0000CC"/>
                </a:solidFill>
              </a:rPr>
              <a:t> v </a:t>
            </a:r>
            <a:r>
              <a:rPr lang="cs-CZ" sz="2400" dirty="0">
                <a:solidFill>
                  <a:srgbClr val="0000CC"/>
                </a:solidFill>
                <a:hlinkClick r:id="rId3" tooltip="Paříž"/>
              </a:rPr>
              <a:t>Paříži</a:t>
            </a:r>
            <a:r>
              <a:rPr lang="cs-CZ" sz="2400" dirty="0">
                <a:solidFill>
                  <a:srgbClr val="0000CC"/>
                </a:solidFill>
              </a:rPr>
              <a:t>,5krát zmenšená. </a:t>
            </a:r>
            <a:endParaRPr lang="cs-CZ" sz="2400" dirty="0" smtClean="0">
              <a:solidFill>
                <a:srgbClr val="0000CC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00CC"/>
                </a:solidFill>
              </a:rPr>
              <a:t>Jsou zde  </a:t>
            </a:r>
            <a:r>
              <a:rPr lang="cs-CZ" sz="2400" dirty="0">
                <a:solidFill>
                  <a:srgbClr val="0000CC"/>
                </a:solidFill>
              </a:rPr>
              <a:t>11 metrů hluboké základy a na nich </a:t>
            </a:r>
            <a:r>
              <a:rPr lang="cs-CZ" sz="2400" dirty="0" smtClean="0">
                <a:solidFill>
                  <a:srgbClr val="0000CC"/>
                </a:solidFill>
              </a:rPr>
              <a:t>63,5 </a:t>
            </a:r>
            <a:r>
              <a:rPr lang="cs-CZ" sz="2400" dirty="0">
                <a:solidFill>
                  <a:srgbClr val="0000CC"/>
                </a:solidFill>
              </a:rPr>
              <a:t>metrů vysoká </a:t>
            </a:r>
            <a:r>
              <a:rPr lang="cs-CZ" sz="2400" dirty="0">
                <a:solidFill>
                  <a:srgbClr val="0000CC"/>
                </a:solidFill>
                <a:hlinkClick r:id="rId4" tooltip="Ocel"/>
              </a:rPr>
              <a:t>ocelová</a:t>
            </a:r>
            <a:r>
              <a:rPr lang="cs-CZ" sz="2400" dirty="0">
                <a:solidFill>
                  <a:srgbClr val="0000CC"/>
                </a:solidFill>
              </a:rPr>
              <a:t> </a:t>
            </a:r>
            <a:r>
              <a:rPr lang="cs-CZ" sz="2400" dirty="0" smtClean="0">
                <a:solidFill>
                  <a:srgbClr val="0000CC"/>
                </a:solidFill>
              </a:rPr>
              <a:t>konstrukce, která váží </a:t>
            </a:r>
            <a:r>
              <a:rPr lang="cs-CZ" sz="2400" dirty="0">
                <a:solidFill>
                  <a:srgbClr val="0000CC"/>
                </a:solidFill>
              </a:rPr>
              <a:t>175 tun</a:t>
            </a:r>
            <a:r>
              <a:rPr lang="cs-CZ" sz="2400" dirty="0" smtClean="0">
                <a:solidFill>
                  <a:srgbClr val="0000CC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00CC"/>
                </a:solidFill>
              </a:rPr>
              <a:t>V jádru konstrukce </a:t>
            </a:r>
            <a:r>
              <a:rPr lang="cs-CZ" sz="2400" dirty="0">
                <a:solidFill>
                  <a:srgbClr val="0000CC"/>
                </a:solidFill>
              </a:rPr>
              <a:t>je umístěn </a:t>
            </a:r>
            <a:r>
              <a:rPr lang="cs-CZ" sz="2400" dirty="0" smtClean="0">
                <a:solidFill>
                  <a:srgbClr val="0000CC"/>
                </a:solidFill>
              </a:rPr>
              <a:t>výtah</a:t>
            </a:r>
            <a:r>
              <a:rPr lang="cs-CZ" sz="2400" dirty="0">
                <a:solidFill>
                  <a:srgbClr val="0000CC"/>
                </a:solidFill>
              </a:rPr>
              <a:t>,</a:t>
            </a:r>
            <a:r>
              <a:rPr lang="cs-CZ" sz="2400" dirty="0" smtClean="0">
                <a:solidFill>
                  <a:srgbClr val="0000CC"/>
                </a:solidFill>
              </a:rPr>
              <a:t> </a:t>
            </a:r>
            <a:r>
              <a:rPr lang="cs-CZ" sz="2400" dirty="0">
                <a:solidFill>
                  <a:srgbClr val="0000CC"/>
                </a:solidFill>
              </a:rPr>
              <a:t>okolo něj se </a:t>
            </a:r>
            <a:r>
              <a:rPr lang="cs-CZ" sz="2400" dirty="0" smtClean="0">
                <a:solidFill>
                  <a:srgbClr val="0000CC"/>
                </a:solidFill>
              </a:rPr>
              <a:t>jsou </a:t>
            </a:r>
            <a:r>
              <a:rPr lang="cs-CZ" sz="2400" dirty="0">
                <a:solidFill>
                  <a:srgbClr val="0000CC"/>
                </a:solidFill>
              </a:rPr>
              <a:t>dvě točitá schodiště s 299 schody - jedno pro chůzi nahoru, druhé pro chůzi dolů. </a:t>
            </a:r>
            <a:endParaRPr lang="cs-CZ" sz="2400" dirty="0" smtClean="0">
              <a:solidFill>
                <a:srgbClr val="0000CC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00CC"/>
                </a:solidFill>
              </a:rPr>
              <a:t>Budova </a:t>
            </a:r>
            <a:r>
              <a:rPr lang="cs-CZ" sz="2400" dirty="0">
                <a:solidFill>
                  <a:srgbClr val="0000CC"/>
                </a:solidFill>
              </a:rPr>
              <a:t>má dvě vyhlídkové plošiny, horní je ve výšce 55 metrů</a:t>
            </a:r>
            <a:r>
              <a:rPr lang="cs-CZ" sz="2400" dirty="0" smtClean="0">
                <a:solidFill>
                  <a:srgbClr val="0000CC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00CC"/>
                </a:solidFill>
              </a:rPr>
              <a:t>Práce </a:t>
            </a:r>
            <a:r>
              <a:rPr lang="cs-CZ" sz="2400" dirty="0">
                <a:solidFill>
                  <a:srgbClr val="0000CC"/>
                </a:solidFill>
              </a:rPr>
              <a:t>byly dokončeny </a:t>
            </a:r>
            <a:r>
              <a:rPr lang="cs-CZ" sz="2400" dirty="0">
                <a:solidFill>
                  <a:srgbClr val="0000CC"/>
                </a:solidFill>
                <a:hlinkClick r:id="rId5" tooltip="20. srpen"/>
              </a:rPr>
              <a:t>20. srpna</a:t>
            </a:r>
            <a:r>
              <a:rPr lang="cs-CZ" sz="2400" dirty="0">
                <a:solidFill>
                  <a:srgbClr val="0000CC"/>
                </a:solidFill>
              </a:rPr>
              <a:t> roku 1891.</a:t>
            </a:r>
          </a:p>
          <a:p>
            <a:pPr marL="0" indent="0">
              <a:lnSpc>
                <a:spcPct val="80000"/>
              </a:lnSpc>
              <a:buNone/>
            </a:pPr>
            <a:endParaRPr lang="cs-CZ" sz="2400" dirty="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721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60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60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60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60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60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60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00CC"/>
                </a:solidFill>
              </a:rPr>
              <a:t>Petřínská rozhledna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8229600" cy="3345235"/>
          </a:xfrm>
        </p:spPr>
        <p:txBody>
          <a:bodyPr/>
          <a:lstStyle/>
          <a:p>
            <a:r>
              <a:rPr lang="cs-CZ" dirty="0" smtClean="0"/>
              <a:t>Jaká věž byla v Paříži předlohou pro stavbu Petřínské rozhledny?</a:t>
            </a:r>
          </a:p>
          <a:p>
            <a:r>
              <a:rPr lang="cs-CZ" dirty="0" smtClean="0"/>
              <a:t>Najdi obrázky obou staveb.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0750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SÍDLO PREZIDENTA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5 KRÁT ZMENŠENÁ KOPIE EIFFELOVY VĚŽE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VĚZENÍ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DOMOV ZLATNÍKŮ, ZVONÍKŮ,HLÍDAČŮ A JINÝCH ZAMĚSTNANCŮ HRADU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12160" y="1484784"/>
            <a:ext cx="2674640" cy="4641379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VĚŽ DALIBORKA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ZLATÁ ULIČKA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PRAŽSKÝ HRAD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PETŘÍNSKÁ ROZHLEDNA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139952" y="1988840"/>
            <a:ext cx="2016224" cy="19442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745282" y="2855934"/>
            <a:ext cx="2410894" cy="23732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491880" y="1628800"/>
            <a:ext cx="2880320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3851920" y="3068960"/>
            <a:ext cx="2160240" cy="17281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68356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671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Comic Sans MS" pitchFamily="66" charset="0"/>
              </a:rPr>
              <a:t>Citace a Zdroj: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1800" dirty="0" smtClean="0"/>
              <a:t>Obr. č.2: </a:t>
            </a:r>
            <a:r>
              <a:rPr lang="cs-CZ" sz="1800" dirty="0" err="1"/>
              <a:t>Soubor:FFridrich</a:t>
            </a:r>
            <a:r>
              <a:rPr lang="cs-CZ" sz="1800" dirty="0"/>
              <a:t>, </a:t>
            </a:r>
            <a:r>
              <a:rPr lang="cs-CZ" sz="1800" dirty="0" err="1"/>
              <a:t>Prazsky</a:t>
            </a:r>
            <a:r>
              <a:rPr lang="cs-CZ" sz="1800" dirty="0"/>
              <a:t> hrad, </a:t>
            </a:r>
            <a:r>
              <a:rPr lang="cs-CZ" sz="1800" dirty="0" err="1"/>
              <a:t>Cerna</a:t>
            </a:r>
            <a:r>
              <a:rPr lang="cs-CZ" sz="1800" dirty="0"/>
              <a:t> vez a Daliborka.jpg.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</a:t>
            </a:r>
            <a:r>
              <a:rPr lang="cs-CZ" sz="1800" dirty="0" smtClean="0"/>
              <a:t>1867 </a:t>
            </a:r>
            <a:r>
              <a:rPr lang="cs-CZ" sz="1800" dirty="0"/>
              <a:t>[cit. 2013-05-02]. Dostupné z: http://cs.wikipedia.org/wiki/Soubor:FFridrich,_Prazsky_hrad,_Cerna_vez_a_Daliborka.jpg </a:t>
            </a:r>
            <a:endParaRPr lang="cs-CZ" sz="1800" dirty="0" smtClean="0"/>
          </a:p>
          <a:p>
            <a:r>
              <a:rPr lang="cs-CZ" sz="1800" dirty="0" smtClean="0"/>
              <a:t>Obr. č.3</a:t>
            </a:r>
            <a:r>
              <a:rPr lang="cs-CZ" sz="1800" dirty="0"/>
              <a:t> </a:t>
            </a:r>
            <a:r>
              <a:rPr lang="cs-CZ" sz="1800" dirty="0" smtClean="0"/>
              <a:t>: </a:t>
            </a:r>
            <a:r>
              <a:rPr lang="cs-CZ" sz="1800" dirty="0" smtClean="0">
                <a:effectLst/>
              </a:rPr>
              <a:t>File:Prague-ca.1958.jpg. In: </a:t>
            </a:r>
            <a:r>
              <a:rPr lang="cs-CZ" sz="1800" i="1" dirty="0" err="1" smtClean="0">
                <a:effectLst/>
              </a:rPr>
              <a:t>Wikipedia</a:t>
            </a:r>
            <a:r>
              <a:rPr lang="cs-CZ" sz="1800" i="1" dirty="0" smtClean="0">
                <a:effectLst/>
              </a:rPr>
              <a:t>: </a:t>
            </a:r>
            <a:r>
              <a:rPr lang="cs-CZ" sz="1800" i="1" dirty="0" err="1" smtClean="0">
                <a:effectLst/>
              </a:rPr>
              <a:t>the</a:t>
            </a:r>
            <a:r>
              <a:rPr lang="cs-CZ" sz="1800" i="1" dirty="0" smtClean="0">
                <a:effectLst/>
              </a:rPr>
              <a:t> free </a:t>
            </a:r>
            <a:r>
              <a:rPr lang="cs-CZ" sz="1800" i="1" dirty="0" err="1" smtClean="0">
                <a:effectLst/>
              </a:rPr>
              <a:t>encyclopedia</a:t>
            </a:r>
            <a:r>
              <a:rPr lang="cs-CZ" sz="1800" dirty="0" smtClean="0">
                <a:effectLst/>
              </a:rPr>
              <a:t> [online]. San Francisco (CA): </a:t>
            </a:r>
            <a:r>
              <a:rPr lang="cs-CZ" sz="1800" dirty="0" err="1" smtClean="0">
                <a:effectLst/>
              </a:rPr>
              <a:t>Wikimedia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Foundation</a:t>
            </a:r>
            <a:r>
              <a:rPr lang="cs-CZ" sz="1800" dirty="0" smtClean="0">
                <a:effectLst/>
              </a:rPr>
              <a:t>, 1958 [cit. 2013-05-02]. Dostupné z: http://commons.wikimedia.org/wiki/Hlavn%C3%AD_strana?uselang=cs </a:t>
            </a:r>
            <a:endParaRPr lang="cs-CZ" sz="1800" dirty="0" smtClean="0"/>
          </a:p>
          <a:p>
            <a:r>
              <a:rPr lang="cs-CZ" sz="1800" dirty="0" smtClean="0"/>
              <a:t>Obr.č.4:</a:t>
            </a:r>
            <a:r>
              <a:rPr lang="cs-CZ" sz="1800" dirty="0" smtClean="0">
                <a:effectLst/>
              </a:rPr>
              <a:t>File:Prague - </a:t>
            </a:r>
            <a:r>
              <a:rPr lang="cs-CZ" sz="1800" dirty="0" err="1" smtClean="0">
                <a:effectLst/>
              </a:rPr>
              <a:t>Kaiserstein</a:t>
            </a:r>
            <a:r>
              <a:rPr lang="cs-CZ" sz="1800" dirty="0" smtClean="0">
                <a:effectLst/>
              </a:rPr>
              <a:t> Palast.jpg. In: </a:t>
            </a:r>
            <a:r>
              <a:rPr lang="cs-CZ" sz="1800" i="1" dirty="0" err="1" smtClean="0">
                <a:effectLst/>
              </a:rPr>
              <a:t>Wikipedia</a:t>
            </a:r>
            <a:r>
              <a:rPr lang="cs-CZ" sz="1800" i="1" dirty="0" smtClean="0">
                <a:effectLst/>
              </a:rPr>
              <a:t>: </a:t>
            </a:r>
            <a:r>
              <a:rPr lang="cs-CZ" sz="1800" i="1" dirty="0" err="1" smtClean="0">
                <a:effectLst/>
              </a:rPr>
              <a:t>the</a:t>
            </a:r>
            <a:r>
              <a:rPr lang="cs-CZ" sz="1800" i="1" dirty="0" smtClean="0">
                <a:effectLst/>
              </a:rPr>
              <a:t> free </a:t>
            </a:r>
            <a:r>
              <a:rPr lang="cs-CZ" sz="1800" i="1" dirty="0" err="1" smtClean="0">
                <a:effectLst/>
              </a:rPr>
              <a:t>encyclopedia</a:t>
            </a:r>
            <a:r>
              <a:rPr lang="cs-CZ" sz="1800" dirty="0" smtClean="0">
                <a:effectLst/>
              </a:rPr>
              <a:t> [online]. San Francisco (CA): </a:t>
            </a:r>
            <a:r>
              <a:rPr lang="cs-CZ" sz="1800" dirty="0" err="1" smtClean="0">
                <a:effectLst/>
              </a:rPr>
              <a:t>Wikimedia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Foundation</a:t>
            </a:r>
            <a:r>
              <a:rPr lang="cs-CZ" sz="1800" dirty="0" smtClean="0">
                <a:effectLst/>
              </a:rPr>
              <a:t>, 2006 [cit. 2013-05-02]. Dostupné z: http://commons.wikimedia.org/wiki/File:Prague_-_Kaiserstein_Palast.jpg </a:t>
            </a:r>
            <a:endParaRPr lang="cs-CZ" sz="1800" dirty="0" smtClean="0"/>
          </a:p>
          <a:p>
            <a:pPr eaLnBrk="1" hangingPunct="1"/>
            <a:r>
              <a:rPr lang="cs-CZ" sz="1800" dirty="0" smtClean="0"/>
              <a:t>Autorem materiálu a všech jeho částí, není-li uvedeno jinak, je </a:t>
            </a:r>
            <a:r>
              <a:rPr lang="cs-CZ" sz="1800" dirty="0" err="1" smtClean="0"/>
              <a:t>Mrg.Hana</a:t>
            </a:r>
            <a:r>
              <a:rPr lang="cs-CZ" sz="1800" dirty="0" smtClean="0"/>
              <a:t> Koudelková </a:t>
            </a:r>
          </a:p>
        </p:txBody>
      </p:sp>
    </p:spTree>
    <p:extLst>
      <p:ext uri="{BB962C8B-B14F-4D97-AF65-F5344CB8AC3E}">
        <p14:creationId xmlns:p14="http://schemas.microsoft.com/office/powerpoint/2010/main" val="227008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</TotalTime>
  <Words>858</Words>
  <Application>Microsoft Office PowerPoint</Application>
  <PresentationFormat>Předvádění na obrazovce (4:3)</PresentationFormat>
  <Paragraphs>116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Motiv systému Office</vt:lpstr>
      <vt:lpstr>1_Motiv systému Office</vt:lpstr>
      <vt:lpstr>Picture</vt:lpstr>
      <vt:lpstr>Prezentace aplikace PowerPoint</vt:lpstr>
      <vt:lpstr>Prezentace aplikace PowerPoint</vt:lpstr>
      <vt:lpstr>ANOTACE</vt:lpstr>
      <vt:lpstr>Kam na procházku  v Praze. 2</vt:lpstr>
      <vt:lpstr>6.  Co  je  to?</vt:lpstr>
      <vt:lpstr>Pražský hrad </vt:lpstr>
      <vt:lpstr> 7.  Co  je  to?</vt:lpstr>
      <vt:lpstr>Pražský hrad, Černá věž a Daliborka</vt:lpstr>
      <vt:lpstr>8.  Co  je  to?</vt:lpstr>
      <vt:lpstr>Zlatá ulička</vt:lpstr>
      <vt:lpstr>9. Co  je  to? </vt:lpstr>
      <vt:lpstr>východní strana Malostranského náměstí z věže kostela sv. Mikuláše; vpravo ulice Mostecká vedoucí ke Karlovu mostu a jeho Malostranská mostecká věž</vt:lpstr>
      <vt:lpstr>Malá Strana </vt:lpstr>
      <vt:lpstr> 10.  Co  je  to? </vt:lpstr>
      <vt:lpstr>Petřínská rozhledna</vt:lpstr>
      <vt:lpstr>Přiřaď :</vt:lpstr>
      <vt:lpstr>Citace a 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ZSDV -Koudelková</dc:creator>
  <cp:lastModifiedBy>ZSDV -Koudelková</cp:lastModifiedBy>
  <cp:revision>15</cp:revision>
  <dcterms:created xsi:type="dcterms:W3CDTF">2013-05-01T19:37:04Z</dcterms:created>
  <dcterms:modified xsi:type="dcterms:W3CDTF">2013-05-12T18:12:20Z</dcterms:modified>
</cp:coreProperties>
</file>