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77" r:id="rId2"/>
    <p:sldId id="256" r:id="rId3"/>
    <p:sldId id="268" r:id="rId4"/>
    <p:sldId id="257" r:id="rId5"/>
    <p:sldId id="258" r:id="rId6"/>
    <p:sldId id="288" r:id="rId7"/>
    <p:sldId id="262" r:id="rId8"/>
    <p:sldId id="259" r:id="rId9"/>
    <p:sldId id="287" r:id="rId10"/>
    <p:sldId id="260" r:id="rId11"/>
    <p:sldId id="271" r:id="rId12"/>
    <p:sldId id="272" r:id="rId13"/>
    <p:sldId id="273" r:id="rId14"/>
    <p:sldId id="279" r:id="rId15"/>
    <p:sldId id="263" r:id="rId16"/>
    <p:sldId id="264" r:id="rId17"/>
    <p:sldId id="274" r:id="rId18"/>
    <p:sldId id="275" r:id="rId19"/>
    <p:sldId id="265" r:id="rId20"/>
    <p:sldId id="267" r:id="rId21"/>
    <p:sldId id="283" r:id="rId22"/>
    <p:sldId id="284" r:id="rId23"/>
    <p:sldId id="285" r:id="rId24"/>
    <p:sldId id="286" r:id="rId25"/>
    <p:sldId id="276" r:id="rId26"/>
    <p:sldId id="270" r:id="rId27"/>
    <p:sldId id="261" r:id="rId28"/>
    <p:sldId id="28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0066"/>
    <a:srgbClr val="37E959"/>
    <a:srgbClr val="EEEA50"/>
    <a:srgbClr val="E1CD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AE7D5F-2910-4092-B793-8FFA15DF48A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A4D059-FF60-4ED6-9E82-6F368A31B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475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9847FA1-A2BC-4898-A72E-9491927E46D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FC7A1F9-C2F1-4E3C-B9C0-7F207E54C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itace.dumy.cz/?do=obrazek-submit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22.4.2013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VY_32_INOVACE_04_PŘÍRODOPIS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Hvězdnic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err="1" smtClean="0">
                <a:solidFill>
                  <a:srgbClr val="37E959"/>
                </a:solidFill>
              </a:rPr>
              <a:t>Hvězdnicovité</a:t>
            </a:r>
            <a:endParaRPr lang="cs-CZ" sz="6600" b="1" dirty="0">
              <a:solidFill>
                <a:srgbClr val="37E959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39552" y="3284984"/>
            <a:ext cx="8144073" cy="2736304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 lnSpcReduction="2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Přečti si následující prezentaci.</a:t>
            </a:r>
          </a:p>
          <a:p>
            <a:pPr algn="ctr"/>
            <a:r>
              <a:rPr lang="cs-CZ" dirty="0"/>
              <a:t>Z</a:t>
            </a:r>
            <a:r>
              <a:rPr lang="cs-CZ" dirty="0" smtClean="0"/>
              <a:t>opakuj si již známé termíny,</a:t>
            </a:r>
          </a:p>
          <a:p>
            <a:pPr algn="ctr"/>
            <a:r>
              <a:rPr lang="cs-CZ" dirty="0"/>
              <a:t>p</a:t>
            </a:r>
            <a:r>
              <a:rPr lang="cs-CZ" smtClean="0"/>
              <a:t>rohlédni </a:t>
            </a:r>
            <a:r>
              <a:rPr lang="cs-CZ" dirty="0" smtClean="0"/>
              <a:t>si obrázky</a:t>
            </a:r>
          </a:p>
          <a:p>
            <a:pPr algn="ctr"/>
            <a:r>
              <a:rPr lang="cs-CZ" dirty="0" smtClean="0"/>
              <a:t>a vypracuj závěrečné úkoly.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Jak se nazývá květenství takto uspořádaných květů?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1.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>
              <a:solidFill>
                <a:srgbClr val="92D050"/>
              </a:solidFill>
            </a:endParaRPr>
          </a:p>
        </p:txBody>
      </p:sp>
      <p:pic>
        <p:nvPicPr>
          <p:cNvPr id="1026" name="Picture 2" descr="Soubor:Hoofd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780928"/>
            <a:ext cx="4833464" cy="22415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3928" y="5373216"/>
            <a:ext cx="14401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úbor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na světě až 12 000 druhů</a:t>
            </a:r>
          </a:p>
          <a:p>
            <a:endParaRPr lang="cs-CZ" dirty="0" smtClean="0"/>
          </a:p>
          <a:p>
            <a:r>
              <a:rPr lang="cs-CZ" dirty="0" smtClean="0"/>
              <a:t>  většinou</a:t>
            </a:r>
            <a:endParaRPr lang="cs-CZ" dirty="0">
              <a:solidFill>
                <a:srgbClr val="FF99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2636912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rgbClr val="FF99FF"/>
                </a:solidFill>
              </a:rPr>
              <a:t>trubkovité</a:t>
            </a:r>
            <a:r>
              <a:rPr lang="cs-CZ" dirty="0" smtClean="0"/>
              <a:t> 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Květ</a:t>
            </a:r>
            <a:r>
              <a:rPr lang="cs-CZ" b="1" dirty="0" smtClean="0"/>
              <a:t>:</a:t>
            </a:r>
            <a:r>
              <a:rPr lang="cs-CZ" dirty="0" smtClean="0"/>
              <a:t> dva typy květů</a:t>
            </a:r>
          </a:p>
          <a:p>
            <a:r>
              <a:rPr lang="cs-CZ" dirty="0" smtClean="0">
                <a:solidFill>
                  <a:srgbClr val="FF99FF"/>
                </a:solidFill>
              </a:rPr>
              <a:t>                                           jazykovité</a:t>
            </a:r>
          </a:p>
          <a:p>
            <a:r>
              <a:rPr lang="cs-CZ" dirty="0" smtClean="0"/>
              <a:t>          květenství – </a:t>
            </a:r>
            <a:r>
              <a:rPr lang="cs-CZ" dirty="0" smtClean="0">
                <a:solidFill>
                  <a:srgbClr val="FFC000"/>
                </a:solidFill>
              </a:rPr>
              <a:t>úbor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u="sng" dirty="0" smtClean="0"/>
              <a:t>1. typ úboru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99FF"/>
                </a:solidFill>
              </a:rPr>
              <a:t>trubkovité</a:t>
            </a:r>
            <a:r>
              <a:rPr lang="cs-CZ" dirty="0" smtClean="0"/>
              <a:t> uprostřed         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99FF"/>
                </a:solidFill>
              </a:rPr>
              <a:t>jazykovité</a:t>
            </a:r>
            <a:r>
              <a:rPr lang="cs-CZ" dirty="0" smtClean="0"/>
              <a:t> po obvodu</a:t>
            </a:r>
          </a:p>
          <a:p>
            <a:endParaRPr lang="cs-CZ" dirty="0" smtClean="0"/>
          </a:p>
          <a:p>
            <a:r>
              <a:rPr lang="cs-CZ" dirty="0" smtClean="0"/>
              <a:t>  </a:t>
            </a:r>
            <a:r>
              <a:rPr lang="cs-CZ" u="sng" dirty="0" smtClean="0"/>
              <a:t>2. typ úboru</a:t>
            </a:r>
            <a:r>
              <a:rPr lang="cs-CZ" dirty="0" smtClean="0"/>
              <a:t>: všude pouze </a:t>
            </a:r>
            <a:r>
              <a:rPr lang="cs-CZ" dirty="0" smtClean="0">
                <a:solidFill>
                  <a:srgbClr val="FF99FF"/>
                </a:solidFill>
              </a:rPr>
              <a:t>jazykovité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4644008" y="1916832"/>
            <a:ext cx="432048" cy="36004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44008" y="2492896"/>
            <a:ext cx="432048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2.</a:t>
            </a:r>
            <a:endParaRPr lang="cs-CZ" dirty="0"/>
          </a:p>
        </p:txBody>
      </p:sp>
      <p:pic>
        <p:nvPicPr>
          <p:cNvPr id="4" name="Picture 2" descr="Soubor:Leucanthemum vulgare Kaldar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72816"/>
            <a:ext cx="5402002" cy="38556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372200" y="2348880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 jazykovité </a:t>
            </a:r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72200" y="3356992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 trubkovité </a:t>
            </a:r>
            <a:r>
              <a:rPr lang="cs-CZ" dirty="0" smtClean="0"/>
              <a:t>květy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4139952" y="2636912"/>
            <a:ext cx="2016224" cy="43204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563888" y="3645024"/>
            <a:ext cx="2664296" cy="7200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5004048" y="5229200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4221088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04048" y="3284984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1772816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</a:t>
            </a:r>
            <a:r>
              <a:rPr lang="cs-CZ" sz="2000" dirty="0" smtClean="0"/>
              <a:t>trubkovité i jazykovité</a:t>
            </a:r>
            <a:r>
              <a:rPr lang="cs-CZ" dirty="0" smtClean="0"/>
              <a:t>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</a:t>
            </a:r>
            <a:r>
              <a:rPr lang="cs-CZ" sz="2000" dirty="0" smtClean="0"/>
              <a:t>jazykovité</a:t>
            </a:r>
            <a:endParaRPr lang="cs-CZ" dirty="0" smtClean="0"/>
          </a:p>
          <a:p>
            <a:r>
              <a:rPr lang="cs-CZ" dirty="0" smtClean="0"/>
              <a:t>                                                       </a:t>
            </a:r>
          </a:p>
          <a:p>
            <a:r>
              <a:rPr lang="cs-CZ" dirty="0" smtClean="0"/>
              <a:t>                                         </a:t>
            </a:r>
            <a:r>
              <a:rPr lang="cs-CZ" sz="2000" dirty="0" smtClean="0"/>
              <a:t>trubkovité i jazykovité</a:t>
            </a:r>
            <a:endParaRPr lang="cs-CZ" dirty="0" smtClean="0"/>
          </a:p>
          <a:p>
            <a:r>
              <a:rPr lang="cs-CZ" dirty="0" smtClean="0"/>
              <a:t>                                     </a:t>
            </a:r>
          </a:p>
          <a:p>
            <a:r>
              <a:rPr lang="cs-CZ" dirty="0" smtClean="0"/>
              <a:t> 3.                                      </a:t>
            </a:r>
            <a:r>
              <a:rPr lang="cs-CZ" sz="2000" dirty="0" smtClean="0"/>
              <a:t>jazykovité</a:t>
            </a: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O jaké květy v květenstvích se jedná?</a:t>
            </a:r>
            <a:endParaRPr lang="cs-CZ" dirty="0">
              <a:solidFill>
                <a:srgbClr val="37E959"/>
              </a:solidFill>
            </a:endParaRPr>
          </a:p>
        </p:txBody>
      </p:sp>
      <p:pic>
        <p:nvPicPr>
          <p:cNvPr id="1026" name="Picture 2" descr="Soubor:Asteracea poster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3194152" cy="4202832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H="1">
            <a:off x="3779912" y="1988840"/>
            <a:ext cx="1080120" cy="216024"/>
          </a:xfrm>
          <a:prstGeom prst="straightConnector1">
            <a:avLst/>
          </a:prstGeom>
          <a:ln w="762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2771800" y="3284984"/>
            <a:ext cx="2088232" cy="72008"/>
          </a:xfrm>
          <a:prstGeom prst="straightConnector1">
            <a:avLst/>
          </a:prstGeom>
          <a:ln w="762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619672" y="4293096"/>
            <a:ext cx="3312368" cy="72008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771800" y="5373216"/>
            <a:ext cx="2232248" cy="0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755576" y="4581128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5576" y="3140968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8" name="Picture 4" descr="Soubor:L.serriola-cips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780928"/>
            <a:ext cx="3340314" cy="313121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Plod</a:t>
            </a:r>
            <a:r>
              <a:rPr lang="cs-CZ" dirty="0" smtClean="0"/>
              <a:t>:  nažky</a:t>
            </a:r>
          </a:p>
          <a:p>
            <a:r>
              <a:rPr lang="cs-CZ" dirty="0" smtClean="0"/>
              <a:t>           nažky s chmýrem</a:t>
            </a:r>
          </a:p>
          <a:p>
            <a:endParaRPr lang="cs-CZ" dirty="0" smtClean="0"/>
          </a:p>
          <a:p>
            <a:r>
              <a:rPr lang="cs-CZ" dirty="0" smtClean="0"/>
              <a:t>chmýr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nažka</a:t>
            </a:r>
          </a:p>
          <a:p>
            <a:r>
              <a:rPr lang="cs-CZ" dirty="0" smtClean="0"/>
              <a:t>              4.                                                      5.</a:t>
            </a:r>
            <a:endParaRPr lang="cs-CZ" dirty="0"/>
          </a:p>
        </p:txBody>
      </p:sp>
      <p:pic>
        <p:nvPicPr>
          <p:cNvPr id="11266" name="Picture 2" descr="Soubor:Taraxacum sect. Ruderalia MH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140968"/>
            <a:ext cx="2892139" cy="28020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Přímá spojovací šipka 6"/>
          <p:cNvCxnSpPr/>
          <p:nvPr/>
        </p:nvCxnSpPr>
        <p:spPr>
          <a:xfrm>
            <a:off x="2051720" y="3501008"/>
            <a:ext cx="1368152" cy="14401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0764688" y="386104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051720" y="4797152"/>
            <a:ext cx="2232248" cy="14401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 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Listy:</a:t>
            </a:r>
            <a:r>
              <a:rPr lang="cs-CZ" dirty="0" smtClean="0"/>
              <a:t> střídavé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některé druhy mají v pletivech </a:t>
            </a:r>
            <a:r>
              <a:rPr lang="cs-CZ" dirty="0" smtClean="0">
                <a:solidFill>
                  <a:srgbClr val="FF99FF"/>
                </a:solidFill>
              </a:rPr>
              <a:t>mléčnice</a:t>
            </a:r>
          </a:p>
          <a:p>
            <a:r>
              <a:rPr lang="cs-CZ" dirty="0" smtClean="0"/>
              <a:t>  v nich koluje bílá tekutina - </a:t>
            </a:r>
            <a:r>
              <a:rPr lang="cs-CZ" i="1" dirty="0" smtClean="0"/>
              <a:t>latex</a:t>
            </a:r>
          </a:p>
          <a:p>
            <a:endParaRPr lang="cs-CZ" dirty="0" smtClean="0"/>
          </a:p>
          <a:p>
            <a:r>
              <a:rPr lang="cs-CZ" dirty="0" smtClean="0"/>
              <a:t>  ( pampeliška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Pěstované užitkové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 slunečnice roční</a:t>
            </a:r>
          </a:p>
          <a:p>
            <a:pPr algn="ctr"/>
            <a:r>
              <a:rPr lang="cs-CZ" dirty="0" smtClean="0"/>
              <a:t>čekanka obecná</a:t>
            </a:r>
          </a:p>
          <a:p>
            <a:pPr algn="ctr"/>
            <a:r>
              <a:rPr lang="cs-CZ" dirty="0" smtClean="0"/>
              <a:t>locika salát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Pěstované okrasné </a:t>
            </a:r>
          </a:p>
          <a:p>
            <a:r>
              <a:rPr lang="cs-CZ" dirty="0" smtClean="0"/>
              <a:t>letničky:              slaměnky</a:t>
            </a:r>
          </a:p>
          <a:p>
            <a:pPr algn="ctr"/>
            <a:r>
              <a:rPr lang="cs-CZ" dirty="0" smtClean="0"/>
              <a:t> astry</a:t>
            </a:r>
          </a:p>
          <a:p>
            <a:pPr algn="ctr"/>
            <a:r>
              <a:rPr lang="cs-CZ" dirty="0" smtClean="0"/>
              <a:t> měsíčky</a:t>
            </a:r>
          </a:p>
          <a:p>
            <a:pPr algn="ctr"/>
            <a:r>
              <a:rPr lang="cs-CZ" dirty="0" smtClean="0"/>
              <a:t>aksamitníky</a:t>
            </a:r>
          </a:p>
          <a:p>
            <a:r>
              <a:rPr lang="cs-CZ" dirty="0" smtClean="0"/>
              <a:t>trvalky:                  jiřinky</a:t>
            </a:r>
          </a:p>
          <a:p>
            <a:r>
              <a:rPr lang="cs-CZ" dirty="0" smtClean="0"/>
              <a:t>                          kopretiny</a:t>
            </a:r>
          </a:p>
          <a:p>
            <a:r>
              <a:rPr lang="cs-CZ" dirty="0" smtClean="0"/>
              <a:t>skalničky:      plesnivec alpský</a:t>
            </a:r>
          </a:p>
          <a:p>
            <a:r>
              <a:rPr lang="cs-CZ" dirty="0" smtClean="0"/>
              <a:t>                        protěž alpská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Planě rostoucí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kopretina bílá</a:t>
            </a:r>
          </a:p>
          <a:p>
            <a:pPr algn="ctr"/>
            <a:r>
              <a:rPr lang="cs-CZ" dirty="0" smtClean="0"/>
              <a:t>sedmikráska chudobka</a:t>
            </a:r>
          </a:p>
          <a:p>
            <a:pPr algn="ctr"/>
            <a:r>
              <a:rPr lang="cs-CZ" dirty="0" smtClean="0"/>
              <a:t>podběl obecný</a:t>
            </a:r>
          </a:p>
          <a:p>
            <a:pPr algn="ctr"/>
            <a:r>
              <a:rPr lang="cs-CZ" dirty="0" smtClean="0"/>
              <a:t>smetanka lékařská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mnohé mají </a:t>
            </a:r>
            <a:r>
              <a:rPr lang="cs-CZ" dirty="0" smtClean="0">
                <a:solidFill>
                  <a:srgbClr val="FF99FF"/>
                </a:solidFill>
              </a:rPr>
              <a:t>léčivé účinky</a:t>
            </a:r>
            <a:endParaRPr lang="cs-CZ" dirty="0">
              <a:solidFill>
                <a:srgbClr val="FF99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Slunečnice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6.</a:t>
            </a:r>
            <a:endParaRPr lang="cs-CZ" dirty="0"/>
          </a:p>
        </p:txBody>
      </p:sp>
      <p:pic>
        <p:nvPicPr>
          <p:cNvPr id="20482" name="Picture 2" descr="Soubor:Sunflow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6827912" cy="42247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Slunečnice po odkvětu - nažky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7.</a:t>
            </a:r>
            <a:endParaRPr lang="cs-CZ" dirty="0"/>
          </a:p>
        </p:txBody>
      </p:sp>
      <p:pic>
        <p:nvPicPr>
          <p:cNvPr id="21506" name="Picture 2" descr="Soubor:Sunflower head sn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348880"/>
            <a:ext cx="4410501" cy="2932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Locika setá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8.</a:t>
            </a:r>
            <a:endParaRPr lang="cs-CZ" dirty="0"/>
          </a:p>
        </p:txBody>
      </p:sp>
      <p:pic>
        <p:nvPicPr>
          <p:cNvPr id="29698" name="Picture 2" descr="Soubor:Iceberg lettuce (IJssla krop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656734" cy="4253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Čekanka obecná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9.</a:t>
            </a:r>
            <a:endParaRPr lang="cs-CZ" dirty="0"/>
          </a:p>
        </p:txBody>
      </p:sp>
      <p:pic>
        <p:nvPicPr>
          <p:cNvPr id="30722" name="Picture 2" descr="Soubor:Cichorium intybus-alvesgaspa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5635774" cy="44610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jiřiny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10.</a:t>
            </a:r>
            <a:endParaRPr lang="cs-CZ" dirty="0"/>
          </a:p>
        </p:txBody>
      </p:sp>
      <p:pic>
        <p:nvPicPr>
          <p:cNvPr id="22530" name="Picture 2" descr="Jiřin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6739483" cy="4391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astry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11.</a:t>
            </a:r>
            <a:endParaRPr lang="cs-CZ" dirty="0"/>
          </a:p>
        </p:txBody>
      </p:sp>
      <p:pic>
        <p:nvPicPr>
          <p:cNvPr id="24578" name="Picture 2" descr="http://1.bp.blogspot.com/_KOZhhdjuF1Q/TG-8kHIfzjI/AAAAAAAACzs/2pFr7UNyxkU/s1600/009_ast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00808"/>
            <a:ext cx="6275090" cy="42686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Heřmánek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EEEA50"/>
                </a:solidFill>
              </a:rPr>
              <a:t>pravý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12.</a:t>
            </a:r>
            <a:endParaRPr lang="cs-CZ" dirty="0"/>
          </a:p>
        </p:txBody>
      </p:sp>
      <p:pic>
        <p:nvPicPr>
          <p:cNvPr id="40962" name="Picture 2" descr="http://doplnek.com/sites/default/files/images/clanky12b/hermanek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6289443" cy="4063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Podběl lékařský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13.</a:t>
            </a:r>
            <a:endParaRPr lang="cs-CZ" dirty="0"/>
          </a:p>
        </p:txBody>
      </p:sp>
      <p:pic>
        <p:nvPicPr>
          <p:cNvPr id="41986" name="Picture 2" descr="Soubor:Coltsfo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887616" cy="44603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Bodlák 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14.</a:t>
            </a:r>
            <a:endParaRPr lang="cs-CZ" dirty="0"/>
          </a:p>
        </p:txBody>
      </p:sp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325084" cy="405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EEA50"/>
                </a:solidFill>
              </a:rPr>
              <a:t>Sedmikráska chudobka</a:t>
            </a:r>
            <a:endParaRPr lang="cs-CZ" dirty="0">
              <a:solidFill>
                <a:srgbClr val="EEEA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15.</a:t>
            </a:r>
            <a:endParaRPr lang="cs-CZ" dirty="0"/>
          </a:p>
        </p:txBody>
      </p:sp>
      <p:pic>
        <p:nvPicPr>
          <p:cNvPr id="44034" name="Picture 2" descr="Soubor:Bellis perennis dsc009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175523" cy="45201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3568" y="1628800"/>
            <a:ext cx="7488832" cy="108012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Zajímavosti 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Kořen čekanky se používá jako náhrada kávy pod názvem </a:t>
            </a:r>
            <a:r>
              <a:rPr lang="cs-CZ" i="1" dirty="0">
                <a:solidFill>
                  <a:srgbClr val="002060"/>
                </a:solidFill>
              </a:rPr>
              <a:t>cikorka</a:t>
            </a:r>
            <a:r>
              <a:rPr lang="cs-CZ" i="1" dirty="0"/>
              <a:t>.</a:t>
            </a:r>
          </a:p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Úkoly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Zapiš si do sešitu nadpis</a:t>
            </a:r>
          </a:p>
          <a:p>
            <a:r>
              <a:rPr lang="cs-CZ" dirty="0" smtClean="0"/>
              <a:t>    </a:t>
            </a:r>
            <a:r>
              <a:rPr lang="cs-CZ" i="1" dirty="0" smtClean="0">
                <a:solidFill>
                  <a:srgbClr val="1FE124"/>
                </a:solidFill>
              </a:rPr>
              <a:t>čeleď : </a:t>
            </a:r>
            <a:r>
              <a:rPr lang="cs-CZ" i="1" dirty="0" err="1" smtClean="0">
                <a:solidFill>
                  <a:srgbClr val="1FE124"/>
                </a:solidFill>
              </a:rPr>
              <a:t>Hvězdnicovité</a:t>
            </a:r>
            <a:endParaRPr lang="cs-CZ" i="1" dirty="0" smtClean="0">
              <a:solidFill>
                <a:srgbClr val="1FE124"/>
              </a:solidFill>
            </a:endParaRPr>
          </a:p>
          <a:p>
            <a:r>
              <a:rPr lang="cs-CZ" i="1" dirty="0" smtClean="0">
                <a:solidFill>
                  <a:srgbClr val="1FE124"/>
                </a:solidFill>
              </a:rPr>
              <a:t>    </a:t>
            </a:r>
            <a:r>
              <a:rPr lang="cs-CZ" dirty="0" smtClean="0"/>
              <a:t>a opiš si informace v oknech </a:t>
            </a:r>
          </a:p>
          <a:p>
            <a:r>
              <a:rPr lang="cs-CZ" dirty="0" smtClean="0"/>
              <a:t>    nadepsaných </a:t>
            </a:r>
            <a:r>
              <a:rPr lang="cs-CZ" i="1" dirty="0" smtClean="0"/>
              <a:t>Zápis </a:t>
            </a:r>
            <a:r>
              <a:rPr lang="cs-CZ" dirty="0" smtClean="0"/>
              <a:t>a</a:t>
            </a:r>
            <a:r>
              <a:rPr lang="cs-CZ" i="1" dirty="0" smtClean="0"/>
              <a:t> Zajímavosti.</a:t>
            </a:r>
          </a:p>
          <a:p>
            <a:endParaRPr lang="cs-CZ" i="1" dirty="0" smtClean="0"/>
          </a:p>
          <a:p>
            <a:r>
              <a:rPr lang="cs-CZ" dirty="0" smtClean="0"/>
              <a:t>2. Vyhledej a zapiš do sešitu léčivé účinky</a:t>
            </a:r>
          </a:p>
          <a:p>
            <a:r>
              <a:rPr lang="cs-CZ" dirty="0" smtClean="0"/>
              <a:t>    podbělu, heřmánku a měsíčku </a:t>
            </a:r>
          </a:p>
          <a:p>
            <a:r>
              <a:rPr lang="cs-CZ" dirty="0" smtClean="0"/>
              <a:t>    lékařského.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800" dirty="0" smtClean="0"/>
              <a:t>Vlastní tvorba</a:t>
            </a:r>
          </a:p>
          <a:p>
            <a:endParaRPr lang="cs-CZ" sz="800" dirty="0"/>
          </a:p>
          <a:p>
            <a:r>
              <a:rPr lang="cs-CZ" sz="800" dirty="0" smtClean="0"/>
              <a:t>Obrázky</a:t>
            </a:r>
          </a:p>
          <a:p>
            <a:r>
              <a:rPr lang="cs-CZ" sz="800" dirty="0" smtClean="0"/>
              <a:t>1. </a:t>
            </a:r>
            <a:r>
              <a:rPr lang="nl-NL" sz="800" dirty="0" smtClean="0"/>
              <a:t>(NL:HOOFDJE) HEAD. </a:t>
            </a:r>
            <a:r>
              <a:rPr lang="nl-NL" sz="800" i="1" dirty="0" smtClean="0"/>
              <a:t>Wikipedia.cz</a:t>
            </a:r>
            <a:r>
              <a:rPr lang="nl-NL" sz="800" dirty="0" smtClean="0"/>
              <a:t> [online]. [cit. 2</a:t>
            </a:r>
            <a:r>
              <a:rPr lang="cs-CZ" sz="800" dirty="0" smtClean="0"/>
              <a:t>2</a:t>
            </a:r>
            <a:r>
              <a:rPr lang="nl-NL" sz="800" dirty="0" smtClean="0"/>
              <a:t>.4.2013]. Dostupný na WWW: http://cs.wikipedia.org/wiki/Soubor:Hoofdje.jpg</a:t>
            </a:r>
          </a:p>
          <a:p>
            <a:endParaRPr lang="cs-CZ" sz="800" dirty="0" smtClean="0"/>
          </a:p>
          <a:p>
            <a:r>
              <a:rPr lang="cs-CZ" sz="800" dirty="0" smtClean="0"/>
              <a:t>2. KALDARI.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 http://cs.wikipedia.org/wiki/Soubor:Leucanthemum_vulgare_Kaldari.jpg</a:t>
            </a:r>
          </a:p>
          <a:p>
            <a:endParaRPr lang="cs-CZ" sz="800" dirty="0" smtClean="0"/>
          </a:p>
          <a:p>
            <a:r>
              <a:rPr lang="cs-CZ" sz="800" dirty="0" smtClean="0"/>
              <a:t>3. AUTOR NEUVEDEN.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 http://cs.wikipedia.org/wiki/Soubor:Asteracea_poster_3.jpg</a:t>
            </a:r>
          </a:p>
          <a:p>
            <a:endParaRPr lang="cs-CZ" sz="800" dirty="0" smtClean="0"/>
          </a:p>
          <a:p>
            <a:r>
              <a:rPr lang="cs-CZ" sz="800" dirty="0" smtClean="0"/>
              <a:t>4. PHILMARIN.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</a:t>
            </a:r>
            <a:r>
              <a:rPr lang="cs-CZ" sz="800" u="sng" dirty="0" smtClean="0">
                <a:hlinkClick r:id="rId2" tooltip="Click to Continue &gt; by Browse to Save"/>
              </a:rPr>
              <a:t>http</a:t>
            </a:r>
            <a:r>
              <a:rPr lang="cs-CZ" sz="800" dirty="0" smtClean="0"/>
              <a:t>://</a:t>
            </a:r>
            <a:r>
              <a:rPr lang="cs-CZ" sz="800" dirty="0" err="1" smtClean="0"/>
              <a:t>cs.wikipedia.org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/Soubor:L.</a:t>
            </a:r>
            <a:r>
              <a:rPr lang="cs-CZ" sz="800" dirty="0" err="1" smtClean="0"/>
              <a:t>serriola</a:t>
            </a:r>
            <a:r>
              <a:rPr lang="cs-CZ" sz="800" dirty="0" smtClean="0"/>
              <a:t>-</a:t>
            </a:r>
            <a:r>
              <a:rPr lang="cs-CZ" sz="800" dirty="0" err="1" smtClean="0"/>
              <a:t>cips</a:t>
            </a:r>
            <a:r>
              <a:rPr lang="cs-CZ" sz="800" dirty="0" smtClean="0"/>
              <a:t>-1.jpg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 smtClean="0"/>
              <a:t>5. DESCOUENS, </a:t>
            </a:r>
            <a:r>
              <a:rPr lang="cs-CZ" sz="800" dirty="0" err="1" smtClean="0"/>
              <a:t>Didier</a:t>
            </a:r>
            <a:r>
              <a:rPr lang="cs-CZ" sz="800" dirty="0" smtClean="0"/>
              <a:t>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</a:t>
            </a:r>
            <a:r>
              <a:rPr lang="cs-CZ" sz="800" u="sng" dirty="0" smtClean="0">
                <a:hlinkClick r:id="rId2" tooltip="Click to Continue &gt; by Browse to Save"/>
              </a:rPr>
              <a:t>http</a:t>
            </a:r>
            <a:r>
              <a:rPr lang="cs-CZ" sz="800" dirty="0" smtClean="0"/>
              <a:t>://</a:t>
            </a:r>
            <a:r>
              <a:rPr lang="cs-CZ" sz="800" dirty="0" err="1" smtClean="0"/>
              <a:t>cs.wikipedia.org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/Soubor:</a:t>
            </a:r>
            <a:r>
              <a:rPr lang="cs-CZ" sz="800" dirty="0" err="1" smtClean="0"/>
              <a:t>Taraxacum</a:t>
            </a:r>
            <a:r>
              <a:rPr lang="cs-CZ" sz="800" dirty="0" smtClean="0"/>
              <a:t>_</a:t>
            </a:r>
            <a:r>
              <a:rPr lang="cs-CZ" sz="800" dirty="0" err="1" smtClean="0"/>
              <a:t>sect</a:t>
            </a:r>
            <a:r>
              <a:rPr lang="cs-CZ" sz="800" dirty="0" smtClean="0"/>
              <a:t>._</a:t>
            </a:r>
            <a:r>
              <a:rPr lang="cs-CZ" sz="800" dirty="0" err="1" smtClean="0"/>
              <a:t>Ruderalia</a:t>
            </a:r>
            <a:r>
              <a:rPr lang="cs-CZ" sz="800" dirty="0" smtClean="0"/>
              <a:t>_</a:t>
            </a:r>
            <a:r>
              <a:rPr lang="cs-CZ" sz="800" dirty="0" err="1" smtClean="0"/>
              <a:t>MHNT.jpg</a:t>
            </a:r>
            <a:endParaRPr lang="cs-CZ" sz="800" dirty="0" smtClean="0"/>
          </a:p>
          <a:p>
            <a:endParaRPr lang="cs-CZ" sz="800" dirty="0" smtClean="0"/>
          </a:p>
          <a:p>
            <a:r>
              <a:rPr lang="cs-CZ" sz="800" dirty="0" smtClean="0"/>
              <a:t>6. FRITZ, </a:t>
            </a:r>
            <a:r>
              <a:rPr lang="cs-CZ" sz="800" dirty="0" err="1" smtClean="0"/>
              <a:t>Bruce</a:t>
            </a:r>
            <a:r>
              <a:rPr lang="cs-CZ" sz="800" dirty="0" smtClean="0"/>
              <a:t>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 http://cs.wikipedia.org/wiki/Soubor:Sunflowers.jpg</a:t>
            </a:r>
          </a:p>
          <a:p>
            <a:endParaRPr lang="cs-CZ" sz="800" dirty="0" smtClean="0"/>
          </a:p>
          <a:p>
            <a:r>
              <a:rPr lang="cs-CZ" sz="800" dirty="0" smtClean="0"/>
              <a:t>7. WILMOT, David.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 http://cs.wikipedia.org/wiki/Soubor:Sunflower_head_snack.jpg</a:t>
            </a:r>
          </a:p>
          <a:p>
            <a:endParaRPr lang="cs-CZ" sz="800" dirty="0" smtClean="0"/>
          </a:p>
          <a:p>
            <a:r>
              <a:rPr lang="cs-CZ" sz="800" dirty="0" smtClean="0"/>
              <a:t>8. RASBAK. </a:t>
            </a:r>
            <a:r>
              <a:rPr lang="cs-CZ" sz="800" i="1" dirty="0" err="1" smtClean="0"/>
              <a:t>Wikipedia.cz</a:t>
            </a:r>
            <a:r>
              <a:rPr lang="cs-CZ" sz="800" dirty="0" smtClean="0"/>
              <a:t> [online]. [cit. 21.4.2013]. Dostupný na WWW:</a:t>
            </a:r>
            <a:r>
              <a:rPr lang="cs-CZ" sz="800" u="sng" dirty="0" smtClean="0">
                <a:hlinkClick r:id="rId2" tooltip="Click to Continue &gt; by Browse to Save"/>
              </a:rPr>
              <a:t>http</a:t>
            </a:r>
            <a:r>
              <a:rPr lang="cs-CZ" sz="800" dirty="0" smtClean="0"/>
              <a:t>://</a:t>
            </a:r>
            <a:r>
              <a:rPr lang="cs-CZ" sz="800" dirty="0" err="1" smtClean="0"/>
              <a:t>cs.wikipedia.org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/Soubor:</a:t>
            </a:r>
            <a:r>
              <a:rPr lang="cs-CZ" sz="800" dirty="0" err="1" smtClean="0"/>
              <a:t>Iceberg</a:t>
            </a:r>
            <a:r>
              <a:rPr lang="cs-CZ" sz="800" dirty="0" smtClean="0"/>
              <a:t>_</a:t>
            </a:r>
            <a:r>
              <a:rPr lang="cs-CZ" sz="800" dirty="0" err="1" smtClean="0"/>
              <a:t>lettuce</a:t>
            </a:r>
            <a:r>
              <a:rPr lang="cs-CZ" sz="800" dirty="0" smtClean="0"/>
              <a:t>_(</a:t>
            </a:r>
            <a:r>
              <a:rPr lang="cs-CZ" sz="800" dirty="0" err="1" smtClean="0"/>
              <a:t>IJssla</a:t>
            </a:r>
            <a:r>
              <a:rPr lang="cs-CZ" sz="800" dirty="0" smtClean="0"/>
              <a:t>_krop).</a:t>
            </a:r>
            <a:r>
              <a:rPr lang="cs-CZ" sz="800" dirty="0" err="1" smtClean="0"/>
              <a:t>jpg</a:t>
            </a:r>
            <a:endParaRPr lang="cs-CZ" sz="800" dirty="0" smtClean="0"/>
          </a:p>
          <a:p>
            <a:endParaRPr lang="cs-CZ" sz="800" dirty="0" smtClean="0"/>
          </a:p>
          <a:p>
            <a:r>
              <a:rPr lang="cs-CZ" sz="800" dirty="0" smtClean="0"/>
              <a:t>9</a:t>
            </a:r>
            <a:r>
              <a:rPr lang="cs-CZ" sz="800" dirty="0"/>
              <a:t>. </a:t>
            </a:r>
            <a:r>
              <a:rPr lang="pt-BR" sz="800" dirty="0"/>
              <a:t>ALVESGASPAR. </a:t>
            </a:r>
            <a:r>
              <a:rPr lang="pt-BR" sz="800" i="1" dirty="0"/>
              <a:t>Wikipedia.cz</a:t>
            </a:r>
            <a:r>
              <a:rPr lang="pt-BR" sz="800" dirty="0"/>
              <a:t> [online]. [cit. 2</a:t>
            </a:r>
            <a:r>
              <a:rPr lang="cs-CZ" sz="800" dirty="0"/>
              <a:t>2</a:t>
            </a:r>
            <a:r>
              <a:rPr lang="pt-BR" sz="800" dirty="0"/>
              <a:t>.4.2013]. Dostupný na WWW: http://cs.wikipedia.org/wiki/Soubor:Cichorium_intybus-alvesgaspar1.jpg</a:t>
            </a:r>
          </a:p>
          <a:p>
            <a:endParaRPr lang="cs-CZ" sz="800" dirty="0"/>
          </a:p>
          <a:p>
            <a:r>
              <a:rPr lang="cs-CZ" sz="800" dirty="0"/>
              <a:t>10. AUTOR NEUVEDEN. </a:t>
            </a:r>
            <a:r>
              <a:rPr lang="cs-CZ" sz="800" i="1" dirty="0"/>
              <a:t>iReceptář.cz</a:t>
            </a:r>
            <a:r>
              <a:rPr lang="cs-CZ" sz="800" dirty="0"/>
              <a:t> [online]. [cit. 21.4.2013]. Dostupný na WWW: http://</a:t>
            </a:r>
            <a:r>
              <a:rPr lang="cs-CZ" sz="800" dirty="0" smtClean="0"/>
              <a:t>www.ireceptar.cz/zahrada/okrasna-zahrada/jirinky-poklad-podzimni-zahrady-jak-je-pestovat</a:t>
            </a:r>
            <a:r>
              <a:rPr lang="cs-CZ" sz="800" dirty="0"/>
              <a:t>/</a:t>
            </a:r>
          </a:p>
          <a:p>
            <a:endParaRPr lang="cs-CZ" sz="800" dirty="0"/>
          </a:p>
          <a:p>
            <a:r>
              <a:rPr lang="cs-CZ" sz="800" dirty="0"/>
              <a:t>11. AUTOR NEUVEDEN. </a:t>
            </a:r>
            <a:r>
              <a:rPr lang="cs-CZ" sz="800" i="1" dirty="0" err="1"/>
              <a:t>Rocoplaya</a:t>
            </a:r>
            <a:r>
              <a:rPr lang="cs-CZ" sz="800" dirty="0"/>
              <a:t> [online]. [cit. 21.4.2013]. Dostupný na WWW: http://</a:t>
            </a:r>
            <a:r>
              <a:rPr lang="cs-CZ" sz="800" dirty="0" smtClean="0"/>
              <a:t>rocoplaya.blogspot.cz/2010/08/druhe-farmarske-trhy-obora-v-pribrami.html</a:t>
            </a:r>
            <a:endParaRPr lang="cs-CZ" sz="800" dirty="0"/>
          </a:p>
          <a:p>
            <a:endParaRPr lang="cs-CZ" sz="800" dirty="0"/>
          </a:p>
          <a:p>
            <a:r>
              <a:rPr lang="cs-CZ" sz="800" dirty="0"/>
              <a:t>12. AUTOR NEUVEDEN. </a:t>
            </a:r>
            <a:r>
              <a:rPr lang="cs-CZ" sz="800" i="1" dirty="0"/>
              <a:t>Doplněk.com</a:t>
            </a:r>
            <a:r>
              <a:rPr lang="cs-CZ" sz="800" dirty="0"/>
              <a:t> [online]. [cit. 20.4.2013]. Dostupný na WWW: http://doplnek.com/content/na-zaludek-hermanek </a:t>
            </a:r>
          </a:p>
          <a:p>
            <a:endParaRPr lang="cs-CZ" sz="800" dirty="0"/>
          </a:p>
          <a:p>
            <a:r>
              <a:rPr lang="cs-CZ" sz="800" dirty="0"/>
              <a:t>13.</a:t>
            </a:r>
            <a:r>
              <a:rPr lang="en-US" sz="800" dirty="0"/>
              <a:t> TREPTE, Andreas. </a:t>
            </a:r>
            <a:r>
              <a:rPr lang="en-US" sz="800" i="1" dirty="0"/>
              <a:t>Wikipedia.cz</a:t>
            </a:r>
            <a:r>
              <a:rPr lang="en-US" sz="800" dirty="0"/>
              <a:t> [online]. [cit. 2</a:t>
            </a:r>
            <a:r>
              <a:rPr lang="cs-CZ" sz="800" dirty="0"/>
              <a:t>0</a:t>
            </a:r>
            <a:r>
              <a:rPr lang="en-US" sz="800" dirty="0"/>
              <a:t>.4.2013]. </a:t>
            </a:r>
            <a:r>
              <a:rPr lang="en-US" sz="800" dirty="0" err="1"/>
              <a:t>Dostupný</a:t>
            </a:r>
            <a:r>
              <a:rPr lang="en-US" sz="800" dirty="0"/>
              <a:t> </a:t>
            </a:r>
            <a:r>
              <a:rPr lang="en-US" sz="800" dirty="0" err="1"/>
              <a:t>na</a:t>
            </a:r>
            <a:r>
              <a:rPr lang="en-US" sz="800" dirty="0"/>
              <a:t> WWW: http://cs.wikipedia.org/wiki/Soubor:Coltsfoot.jpg</a:t>
            </a:r>
          </a:p>
          <a:p>
            <a:endParaRPr lang="cs-CZ" sz="800" dirty="0"/>
          </a:p>
          <a:p>
            <a:r>
              <a:rPr lang="cs-CZ" sz="800" dirty="0"/>
              <a:t>14. T.VOEKLER. </a:t>
            </a:r>
            <a:r>
              <a:rPr lang="cs-CZ" sz="800" i="1" dirty="0"/>
              <a:t>Wikipedia.cz</a:t>
            </a:r>
            <a:r>
              <a:rPr lang="cs-CZ" sz="800" dirty="0"/>
              <a:t> [online]. [cit. 20.4.2013]. Dostupný na WWW: http://cs.wikipedia.org/wiki/Soubor:Carduus_acanthoides_L_ssp.acanthoides.jpg</a:t>
            </a:r>
          </a:p>
          <a:p>
            <a:endParaRPr lang="cs-CZ" sz="800" dirty="0"/>
          </a:p>
          <a:p>
            <a:r>
              <a:rPr lang="cs-CZ" sz="800" dirty="0"/>
              <a:t>15. MONNIAUX, David. </a:t>
            </a:r>
            <a:r>
              <a:rPr lang="cs-CZ" sz="800" i="1" dirty="0"/>
              <a:t>Wikipedia.cz</a:t>
            </a:r>
            <a:r>
              <a:rPr lang="cs-CZ" sz="800" dirty="0"/>
              <a:t> [online]. [cit. 22.4.2013]. Dostupný na WWW: http://cs.wikipedia.org/wiki/Soubor:Bellis_perennis_dsc00906.jpg</a:t>
            </a:r>
          </a:p>
          <a:p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nl-NL" sz="1200" dirty="0" smtClean="0"/>
              <a:t/>
            </a:r>
            <a:br>
              <a:rPr lang="nl-NL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pt-BR" sz="1200" dirty="0" smtClean="0"/>
              <a:t/>
            </a:r>
            <a:br>
              <a:rPr lang="pt-BR" sz="12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 </a:t>
            </a:r>
            <a:br>
              <a:rPr lang="cs-CZ" sz="1100" dirty="0" smtClean="0"/>
            </a:br>
            <a:r>
              <a:rPr lang="cs-CZ" sz="1100" dirty="0" smtClean="0"/>
              <a:t> </a:t>
            </a:r>
            <a:br>
              <a:rPr lang="cs-CZ" sz="1100" dirty="0" smtClean="0"/>
            </a:br>
            <a:r>
              <a:rPr lang="cs-CZ" sz="1100" dirty="0" smtClean="0"/>
              <a:t> </a:t>
            </a:r>
            <a:br>
              <a:rPr lang="cs-CZ" sz="1100" dirty="0" smtClean="0"/>
            </a:br>
            <a:r>
              <a:rPr lang="cs-CZ" sz="1100" dirty="0" smtClean="0"/>
              <a:t> </a:t>
            </a:r>
            <a:br>
              <a:rPr lang="cs-CZ" sz="1100" dirty="0" smtClean="0"/>
            </a:br>
            <a:endParaRPr lang="cs-CZ" sz="1100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-2988840" y="0"/>
            <a:ext cx="184731" cy="64633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Prezentace je určena žákům 7. ročníku ZŠ. Prostřednictvím ní mohou získat </a:t>
            </a:r>
          </a:p>
          <a:p>
            <a:r>
              <a:rPr lang="cs-CZ" sz="1600" dirty="0" smtClean="0"/>
              <a:t>základní poznatky o rostlinách </a:t>
            </a:r>
            <a:r>
              <a:rPr lang="cs-CZ" sz="1600" dirty="0"/>
              <a:t>čeledi </a:t>
            </a:r>
            <a:r>
              <a:rPr lang="cs-CZ" sz="1600" dirty="0" smtClean="0"/>
              <a:t>hvězdnicovitých</a:t>
            </a:r>
            <a:r>
              <a:rPr lang="cs-CZ" sz="1600" dirty="0"/>
              <a:t>. Slouží také jako zápis</a:t>
            </a:r>
          </a:p>
          <a:p>
            <a:r>
              <a:rPr lang="cs-CZ" sz="1600" dirty="0"/>
              <a:t>a jako prvotní příprava pro poznávací test rostlin.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8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2194</TotalTime>
  <Words>399</Words>
  <Application>Microsoft Office PowerPoint</Application>
  <PresentationFormat>Předvádění na obrazovce (4:3)</PresentationFormat>
  <Paragraphs>249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Lití písma</vt:lpstr>
      <vt:lpstr>Prezentace aplikace PowerPoint</vt:lpstr>
      <vt:lpstr>Hvězdnicovité</vt:lpstr>
      <vt:lpstr>Zopakuj si:</vt:lpstr>
      <vt:lpstr>Zápis</vt:lpstr>
      <vt:lpstr>Zápis</vt:lpstr>
      <vt:lpstr>Prezentace aplikace PowerPoint</vt:lpstr>
      <vt:lpstr>O jaké květy v květenstvích se jedná?</vt:lpstr>
      <vt:lpstr>Zápis</vt:lpstr>
      <vt:lpstr>Zápis </vt:lpstr>
      <vt:lpstr>Zápis</vt:lpstr>
      <vt:lpstr>Zápis</vt:lpstr>
      <vt:lpstr>Zápis</vt:lpstr>
      <vt:lpstr>Zápis</vt:lpstr>
      <vt:lpstr>Prezentace aplikace PowerPoint</vt:lpstr>
      <vt:lpstr>Slunečnice</vt:lpstr>
      <vt:lpstr>Slunečnice po odkvětu - nažky</vt:lpstr>
      <vt:lpstr>Locika setá</vt:lpstr>
      <vt:lpstr>Čekanka obecná</vt:lpstr>
      <vt:lpstr>jiřiny</vt:lpstr>
      <vt:lpstr>astry</vt:lpstr>
      <vt:lpstr>Heřmánek pravý</vt:lpstr>
      <vt:lpstr>Podběl lékařský</vt:lpstr>
      <vt:lpstr>Bodlák </vt:lpstr>
      <vt:lpstr>Sedmikráska chudobka</vt:lpstr>
      <vt:lpstr>Zajímavosti </vt:lpstr>
      <vt:lpstr>Úkoly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Hvězdnicovité</dc:title>
  <dc:creator>OEM</dc:creator>
  <cp:lastModifiedBy>NB</cp:lastModifiedBy>
  <cp:revision>117</cp:revision>
  <dcterms:created xsi:type="dcterms:W3CDTF">2013-04-20T13:48:22Z</dcterms:created>
  <dcterms:modified xsi:type="dcterms:W3CDTF">2013-05-12T19:13:12Z</dcterms:modified>
</cp:coreProperties>
</file>