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8" r:id="rId1"/>
  </p:sldMasterIdLst>
  <p:notesMasterIdLst>
    <p:notesMasterId r:id="rId33"/>
  </p:notesMasterIdLst>
  <p:sldIdLst>
    <p:sldId id="268" r:id="rId2"/>
    <p:sldId id="256" r:id="rId3"/>
    <p:sldId id="284" r:id="rId4"/>
    <p:sldId id="285" r:id="rId5"/>
    <p:sldId id="286" r:id="rId6"/>
    <p:sldId id="287" r:id="rId7"/>
    <p:sldId id="288" r:id="rId8"/>
    <p:sldId id="257" r:id="rId9"/>
    <p:sldId id="261" r:id="rId10"/>
    <p:sldId id="262" r:id="rId11"/>
    <p:sldId id="260" r:id="rId12"/>
    <p:sldId id="263" r:id="rId13"/>
    <p:sldId id="270" r:id="rId14"/>
    <p:sldId id="258" r:id="rId15"/>
    <p:sldId id="259" r:id="rId16"/>
    <p:sldId id="271" r:id="rId17"/>
    <p:sldId id="272" r:id="rId18"/>
    <p:sldId id="274" r:id="rId19"/>
    <p:sldId id="273" r:id="rId20"/>
    <p:sldId id="276" r:id="rId21"/>
    <p:sldId id="275" r:id="rId22"/>
    <p:sldId id="282" r:id="rId23"/>
    <p:sldId id="278" r:id="rId24"/>
    <p:sldId id="279" r:id="rId25"/>
    <p:sldId id="280" r:id="rId26"/>
    <p:sldId id="281" r:id="rId27"/>
    <p:sldId id="277" r:id="rId28"/>
    <p:sldId id="266" r:id="rId29"/>
    <p:sldId id="269" r:id="rId30"/>
    <p:sldId id="264" r:id="rId31"/>
    <p:sldId id="265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99"/>
    <a:srgbClr val="FFFF66"/>
    <a:srgbClr val="66FFCC"/>
    <a:srgbClr val="660033"/>
    <a:srgbClr val="FF0066"/>
    <a:srgbClr val="FFFF99"/>
    <a:srgbClr val="995BBB"/>
    <a:srgbClr val="00EE6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93DEC6-6C34-4408-9F23-16A0C5F7E153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C28507-8786-4780-BA7E-8550351A49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62717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B31E20-DAB3-4E68-B1DC-F99E50AE070F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C18579CD-AE26-481F-B7AC-304A939647A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183BC97-3F8A-4805-B653-8622F10416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8579CD-AE26-481F-B7AC-304A939647A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83BC97-3F8A-4805-B653-8622F10416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C18579CD-AE26-481F-B7AC-304A939647A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183BC97-3F8A-4805-B653-8622F10416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8579CD-AE26-481F-B7AC-304A939647A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D183BC97-3F8A-4805-B653-8622F10416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8579CD-AE26-481F-B7AC-304A939647A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D183BC97-3F8A-4805-B653-8622F10416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8579CD-AE26-481F-B7AC-304A939647A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83BC97-3F8A-4805-B653-8622F10416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8579CD-AE26-481F-B7AC-304A939647A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83BC97-3F8A-4805-B653-8622F10416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C18579CD-AE26-481F-B7AC-304A939647A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183BC97-3F8A-4805-B653-8622F10416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C18579CD-AE26-481F-B7AC-304A939647A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D183BC97-3F8A-4805-B653-8622F10416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8579CD-AE26-481F-B7AC-304A939647A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83BC97-3F8A-4805-B653-8622F10416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18579CD-AE26-481F-B7AC-304A939647A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83BC97-3F8A-4805-B653-8622F10416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C18579CD-AE26-481F-B7AC-304A939647A8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D183BC97-3F8A-4805-B653-8622F10416F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Aardappel_bloeiend_Fresco.jpg" TargetMode="Externa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5877272"/>
            <a:ext cx="7647384" cy="19851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916832"/>
            <a:ext cx="6400800" cy="3696816"/>
          </a:xfrm>
        </p:spPr>
        <p:txBody>
          <a:bodyPr/>
          <a:lstStyle/>
          <a:p>
            <a:endParaRPr lang="cs-CZ" b="1" dirty="0" smtClean="0"/>
          </a:p>
          <a:p>
            <a:endParaRPr lang="cs-CZ" b="1" dirty="0"/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692696"/>
            <a:ext cx="8280920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6117802"/>
              </p:ext>
            </p:extLst>
          </p:nvPr>
        </p:nvGraphicFramePr>
        <p:xfrm>
          <a:off x="683568" y="2780928"/>
          <a:ext cx="7776864" cy="373396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776864"/>
              </a:tblGrid>
              <a:tr h="1008114">
                <a:tc>
                  <a:txBody>
                    <a:bodyPr/>
                    <a:lstStyle/>
                    <a:p>
                      <a:pPr algn="l"/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Autor: Mgr.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Aranka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Kopišová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23.4.2013</a:t>
                      </a: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Název: VY_32_INOVACE_05_PŘÍRODOPIS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smtClean="0">
                          <a:latin typeface="Times New Roman" pitchFamily="18" charset="0"/>
                          <a:cs typeface="Times New Roman" pitchFamily="18" charset="0"/>
                        </a:rPr>
                        <a:t>Semenné rostliny- Lilkovité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7.</a:t>
                      </a:r>
                      <a:endParaRPr lang="cs-CZ" sz="2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39964"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CZ.1.07/1.4.00/21.2979</a:t>
                      </a:r>
                      <a:endParaRPr lang="cs-CZ" sz="2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lipsa 4"/>
          <p:cNvSpPr/>
          <p:nvPr/>
        </p:nvSpPr>
        <p:spPr>
          <a:xfrm>
            <a:off x="827584" y="3212976"/>
            <a:ext cx="7776864" cy="2808312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b="1" dirty="0" smtClean="0">
                <a:solidFill>
                  <a:srgbClr val="00EE6C"/>
                </a:solidFill>
              </a:rPr>
              <a:t>Lilkovité</a:t>
            </a:r>
            <a:endParaRPr lang="cs-CZ" sz="6600" b="1" dirty="0">
              <a:solidFill>
                <a:srgbClr val="00EE6C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8226290" cy="2880320"/>
          </a:xfrm>
        </p:spPr>
        <p:txBody>
          <a:bodyPr/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   </a:t>
            </a:r>
            <a:r>
              <a:rPr lang="cs-CZ" dirty="0"/>
              <a:t>Přečti si následující prezentaci.</a:t>
            </a:r>
          </a:p>
          <a:p>
            <a:pPr algn="ctr"/>
            <a:r>
              <a:rPr lang="cs-CZ" dirty="0"/>
              <a:t>Zopakuj si již známé termíny,</a:t>
            </a:r>
          </a:p>
          <a:p>
            <a:pPr algn="ctr"/>
            <a:r>
              <a:rPr lang="cs-CZ" dirty="0" smtClean="0"/>
              <a:t>prohlédni </a:t>
            </a:r>
            <a:r>
              <a:rPr lang="cs-CZ" dirty="0"/>
              <a:t>si obrázky</a:t>
            </a:r>
          </a:p>
          <a:p>
            <a:pPr algn="ctr"/>
            <a:r>
              <a:rPr lang="cs-CZ" dirty="0"/>
              <a:t>a vypracuj závěrečné úkoly.</a:t>
            </a:r>
          </a:p>
          <a:p>
            <a:pPr algn="ctr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Zopakuj si: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rozdělujeme dužnaté plody?</a:t>
            </a:r>
          </a:p>
          <a:p>
            <a:endParaRPr lang="cs-CZ" dirty="0" smtClean="0"/>
          </a:p>
          <a:p>
            <a:r>
              <a:rPr lang="cs-CZ" dirty="0" smtClean="0"/>
              <a:t>      malvice</a:t>
            </a:r>
          </a:p>
          <a:p>
            <a:endParaRPr lang="cs-CZ" dirty="0" smtClean="0"/>
          </a:p>
          <a:p>
            <a:r>
              <a:rPr lang="cs-CZ" dirty="0" smtClean="0"/>
              <a:t>      peckovice</a:t>
            </a:r>
          </a:p>
          <a:p>
            <a:endParaRPr lang="cs-CZ" dirty="0" smtClean="0"/>
          </a:p>
          <a:p>
            <a:r>
              <a:rPr lang="cs-CZ" dirty="0" smtClean="0"/>
              <a:t>      bobule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Vyber správnou charakteristiku.</a:t>
            </a:r>
          </a:p>
          <a:p>
            <a:endParaRPr lang="cs-CZ" dirty="0" smtClean="0"/>
          </a:p>
          <a:p>
            <a:r>
              <a:rPr lang="cs-CZ" dirty="0" smtClean="0"/>
              <a:t> 1.malvice        a) semena v pecce</a:t>
            </a:r>
          </a:p>
          <a:p>
            <a:endParaRPr lang="cs-CZ" dirty="0" smtClean="0"/>
          </a:p>
          <a:p>
            <a:r>
              <a:rPr lang="cs-CZ" dirty="0" smtClean="0"/>
              <a:t> 2.peckovice    b) semena volně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</a:t>
            </a:r>
            <a:r>
              <a:rPr lang="cs-CZ" dirty="0"/>
              <a:t>v dužnině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3.bobule          c) semena v jádřinci</a:t>
            </a:r>
          </a:p>
          <a:p>
            <a:r>
              <a:rPr lang="cs-CZ" dirty="0" smtClean="0"/>
              <a:t>   </a:t>
            </a:r>
          </a:p>
          <a:p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Vyber správnou charakteristiku.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FFFF00"/>
                </a:solidFill>
              </a:rPr>
              <a:t>1</a:t>
            </a:r>
            <a:r>
              <a:rPr lang="cs-CZ" dirty="0" smtClean="0"/>
              <a:t>.malvice        a) semena v pecce</a:t>
            </a:r>
          </a:p>
          <a:p>
            <a:endParaRPr lang="cs-CZ" dirty="0" smtClean="0"/>
          </a:p>
          <a:p>
            <a:r>
              <a:rPr lang="cs-CZ" dirty="0" smtClean="0"/>
              <a:t> 2.peckovice    b) semena volně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</a:t>
            </a:r>
            <a:r>
              <a:rPr lang="cs-CZ" dirty="0"/>
              <a:t>v dužnině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3.bobule          </a:t>
            </a:r>
            <a:r>
              <a:rPr lang="cs-CZ" dirty="0" smtClean="0">
                <a:solidFill>
                  <a:srgbClr val="FFFF00"/>
                </a:solidFill>
              </a:rPr>
              <a:t>c</a:t>
            </a:r>
            <a:r>
              <a:rPr lang="cs-CZ" dirty="0" smtClean="0"/>
              <a:t>) semena v jádřinci</a:t>
            </a:r>
          </a:p>
          <a:p>
            <a:r>
              <a:rPr lang="cs-CZ" dirty="0" smtClean="0"/>
              <a:t>   </a:t>
            </a:r>
          </a:p>
          <a:p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3356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Vyber správnou charakteristiku.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FFFF00"/>
                </a:solidFill>
              </a:rPr>
              <a:t>1</a:t>
            </a:r>
            <a:r>
              <a:rPr lang="cs-CZ" dirty="0" smtClean="0"/>
              <a:t>.malvice        </a:t>
            </a:r>
            <a:r>
              <a:rPr lang="cs-CZ" dirty="0" smtClean="0">
                <a:solidFill>
                  <a:srgbClr val="00B0F0"/>
                </a:solidFill>
              </a:rPr>
              <a:t>a</a:t>
            </a:r>
            <a:r>
              <a:rPr lang="cs-CZ" dirty="0" smtClean="0"/>
              <a:t>) semena v pecce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00B0F0"/>
                </a:solidFill>
              </a:rPr>
              <a:t>2</a:t>
            </a:r>
            <a:r>
              <a:rPr lang="cs-CZ" dirty="0" smtClean="0"/>
              <a:t>.peckovice    b) semena volně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</a:t>
            </a:r>
            <a:r>
              <a:rPr lang="cs-CZ" dirty="0"/>
              <a:t>v dužnině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3.bobule          </a:t>
            </a:r>
            <a:r>
              <a:rPr lang="cs-CZ" dirty="0" smtClean="0">
                <a:solidFill>
                  <a:srgbClr val="FFFF00"/>
                </a:solidFill>
              </a:rPr>
              <a:t>c</a:t>
            </a:r>
            <a:r>
              <a:rPr lang="cs-CZ" dirty="0" smtClean="0"/>
              <a:t>) semena v jádřinci</a:t>
            </a:r>
          </a:p>
          <a:p>
            <a:r>
              <a:rPr lang="cs-CZ" dirty="0" smtClean="0"/>
              <a:t>   </a:t>
            </a:r>
          </a:p>
          <a:p>
            <a:r>
              <a:rPr lang="cs-CZ" dirty="0" smtClean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389693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Vyber správnou charakteristiku.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FFFF00"/>
                </a:solidFill>
              </a:rPr>
              <a:t>1</a:t>
            </a:r>
            <a:r>
              <a:rPr lang="cs-CZ" dirty="0" smtClean="0"/>
              <a:t>.malvice        </a:t>
            </a:r>
            <a:r>
              <a:rPr lang="cs-CZ" dirty="0" smtClean="0">
                <a:solidFill>
                  <a:srgbClr val="00B0F0"/>
                </a:solidFill>
              </a:rPr>
              <a:t>a</a:t>
            </a:r>
            <a:r>
              <a:rPr lang="cs-CZ" dirty="0" smtClean="0"/>
              <a:t>) semena v pecce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00B0F0"/>
                </a:solidFill>
              </a:rPr>
              <a:t>2</a:t>
            </a:r>
            <a:r>
              <a:rPr lang="cs-CZ" dirty="0" smtClean="0"/>
              <a:t>.peckovice    </a:t>
            </a:r>
            <a:r>
              <a:rPr lang="cs-CZ" dirty="0" smtClean="0">
                <a:solidFill>
                  <a:srgbClr val="FF6699"/>
                </a:solidFill>
              </a:rPr>
              <a:t>b</a:t>
            </a:r>
            <a:r>
              <a:rPr lang="cs-CZ" dirty="0" smtClean="0"/>
              <a:t>) semena volně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</a:t>
            </a:r>
            <a:r>
              <a:rPr lang="cs-CZ" dirty="0"/>
              <a:t>v dužnině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FF6699"/>
                </a:solidFill>
              </a:rPr>
              <a:t>3</a:t>
            </a:r>
            <a:r>
              <a:rPr lang="cs-CZ" dirty="0" smtClean="0"/>
              <a:t>.bobule          </a:t>
            </a:r>
            <a:r>
              <a:rPr lang="cs-CZ" dirty="0" smtClean="0">
                <a:solidFill>
                  <a:srgbClr val="FFFF00"/>
                </a:solidFill>
              </a:rPr>
              <a:t>c</a:t>
            </a:r>
            <a:r>
              <a:rPr lang="cs-CZ" dirty="0" smtClean="0"/>
              <a:t>) semena v jádřinci</a:t>
            </a:r>
          </a:p>
          <a:p>
            <a:r>
              <a:rPr lang="cs-CZ" dirty="0" smtClean="0"/>
              <a:t>   </a:t>
            </a:r>
          </a:p>
          <a:p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8400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EE6C"/>
                </a:solidFill>
              </a:rPr>
              <a:t>Zápis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</a:t>
            </a:r>
          </a:p>
          <a:p>
            <a:r>
              <a:rPr lang="cs-CZ" dirty="0" smtClean="0"/>
              <a:t>   </a:t>
            </a:r>
          </a:p>
          <a:p>
            <a:r>
              <a:rPr lang="cs-CZ" dirty="0" smtClean="0"/>
              <a:t> 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475656" y="2348880"/>
            <a:ext cx="25922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66"/>
                </a:solidFill>
              </a:rPr>
              <a:t>byliny</a:t>
            </a:r>
            <a:endParaRPr lang="cs-CZ" sz="3200" dirty="0">
              <a:solidFill>
                <a:srgbClr val="FF0066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788024" y="2348880"/>
            <a:ext cx="259228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66"/>
                </a:solidFill>
              </a:rPr>
              <a:t>keře</a:t>
            </a:r>
            <a:endParaRPr lang="cs-CZ" sz="3200" dirty="0">
              <a:solidFill>
                <a:srgbClr val="FF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EE6C"/>
                </a:solidFill>
              </a:rPr>
              <a:t>Zápis</a:t>
            </a:r>
            <a:endParaRPr lang="cs-CZ" dirty="0">
              <a:solidFill>
                <a:srgbClr val="00EE6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/>
              <a:t>květy</a:t>
            </a:r>
            <a:r>
              <a:rPr lang="cs-CZ" dirty="0" smtClean="0"/>
              <a:t>   </a:t>
            </a:r>
          </a:p>
          <a:p>
            <a:r>
              <a:rPr lang="cs-CZ" dirty="0" smtClean="0"/>
              <a:t>            pětičetné</a:t>
            </a:r>
          </a:p>
          <a:p>
            <a:r>
              <a:rPr lang="cs-CZ" dirty="0" smtClean="0"/>
              <a:t>            </a:t>
            </a:r>
            <a:r>
              <a:rPr lang="cs-CZ" dirty="0" err="1" smtClean="0"/>
              <a:t>oboupohlavné</a:t>
            </a:r>
            <a:r>
              <a:rPr lang="cs-CZ" dirty="0" smtClean="0"/>
              <a:t> </a:t>
            </a:r>
          </a:p>
          <a:p>
            <a:r>
              <a:rPr lang="cs-CZ" dirty="0" smtClean="0"/>
              <a:t>            kalich a koruna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jednotlivě</a:t>
            </a:r>
          </a:p>
          <a:p>
            <a:r>
              <a:rPr lang="cs-CZ" dirty="0" smtClean="0"/>
              <a:t>            v květenstvích                                </a:t>
            </a:r>
          </a:p>
          <a:p>
            <a:r>
              <a:rPr lang="cs-CZ" dirty="0" smtClean="0"/>
              <a:t>             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691680" y="4941168"/>
            <a:ext cx="288032" cy="0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1691680" y="4941168"/>
            <a:ext cx="288032" cy="504056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2" descr="Soubor:Datura stramonium white flow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92080" y="2492896"/>
            <a:ext cx="2978696" cy="29786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EE6C"/>
                </a:solidFill>
              </a:rPr>
              <a:t>Zápis</a:t>
            </a:r>
            <a:endParaRPr lang="cs-CZ" dirty="0">
              <a:solidFill>
                <a:srgbClr val="00EE6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                                     </a:t>
            </a:r>
            <a:r>
              <a:rPr lang="cs-CZ" b="1" u="sng" dirty="0" smtClean="0"/>
              <a:t>plod</a:t>
            </a:r>
          </a:p>
          <a:p>
            <a:endParaRPr lang="cs-CZ" b="1" u="sng" dirty="0" smtClean="0"/>
          </a:p>
          <a:p>
            <a:endParaRPr lang="cs-CZ" b="1" u="sng" dirty="0" smtClean="0"/>
          </a:p>
          <a:p>
            <a:endParaRPr lang="cs-CZ" b="1" u="sng" dirty="0" smtClean="0"/>
          </a:p>
          <a:p>
            <a:endParaRPr lang="cs-CZ" b="1" u="sng" dirty="0" smtClean="0"/>
          </a:p>
          <a:p>
            <a:r>
              <a:rPr lang="cs-CZ" dirty="0" smtClean="0"/>
              <a:t>  </a:t>
            </a:r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                                                            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852936"/>
            <a:ext cx="4486275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3212976"/>
            <a:ext cx="2247900" cy="240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Obdélník 11"/>
          <p:cNvSpPr/>
          <p:nvPr/>
        </p:nvSpPr>
        <p:spPr>
          <a:xfrm>
            <a:off x="1907704" y="2132856"/>
            <a:ext cx="216024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66"/>
                </a:solidFill>
              </a:rPr>
              <a:t>bobule</a:t>
            </a:r>
            <a:endParaRPr lang="cs-CZ" sz="3200" dirty="0">
              <a:solidFill>
                <a:srgbClr val="FF0066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68144" y="2132856"/>
            <a:ext cx="216024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66"/>
                </a:solidFill>
              </a:rPr>
              <a:t>tobolka</a:t>
            </a:r>
            <a:endParaRPr lang="cs-CZ" sz="3200" dirty="0">
              <a:solidFill>
                <a:srgbClr val="FF0066"/>
              </a:solidFill>
            </a:endParaRPr>
          </a:p>
        </p:txBody>
      </p:sp>
      <p:cxnSp>
        <p:nvCxnSpPr>
          <p:cNvPr id="15" name="Přímá spojovací šipka 14"/>
          <p:cNvCxnSpPr/>
          <p:nvPr/>
        </p:nvCxnSpPr>
        <p:spPr>
          <a:xfrm flipH="1">
            <a:off x="4139952" y="1988840"/>
            <a:ext cx="360040" cy="144016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>
            <a:off x="5436096" y="1916832"/>
            <a:ext cx="360040" cy="216024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EE6C"/>
                </a:solidFill>
              </a:rPr>
              <a:t>Zápis</a:t>
            </a:r>
            <a:endParaRPr lang="cs-CZ" dirty="0">
              <a:solidFill>
                <a:srgbClr val="00EE6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b="1" u="sng" dirty="0" smtClean="0"/>
              <a:t>listy</a:t>
            </a:r>
            <a:r>
              <a:rPr lang="cs-CZ" dirty="0" smtClean="0"/>
              <a:t> - střídavé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EE6C"/>
                </a:solidFill>
              </a:rPr>
              <a:t>Zápis</a:t>
            </a:r>
            <a:endParaRPr lang="cs-CZ" dirty="0">
              <a:solidFill>
                <a:srgbClr val="00EE6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použití</a:t>
            </a:r>
            <a:r>
              <a:rPr lang="cs-CZ" dirty="0" smtClean="0"/>
              <a:t> – potrava </a:t>
            </a:r>
          </a:p>
          <a:p>
            <a:r>
              <a:rPr lang="cs-CZ" dirty="0" smtClean="0"/>
              <a:t>                 průmysl – farmaceutický</a:t>
            </a:r>
          </a:p>
          <a:p>
            <a:r>
              <a:rPr lang="cs-CZ" dirty="0" smtClean="0"/>
              <a:t>                                    tabákový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EE6C"/>
                </a:solidFill>
              </a:rPr>
              <a:t>Zápis </a:t>
            </a:r>
            <a:endParaRPr lang="cs-CZ" dirty="0">
              <a:solidFill>
                <a:srgbClr val="00EE6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některé druhy – </a:t>
            </a:r>
            <a:r>
              <a:rPr lang="cs-CZ" dirty="0" smtClean="0">
                <a:solidFill>
                  <a:srgbClr val="FF0000"/>
                </a:solidFill>
              </a:rPr>
              <a:t>jedovaté !</a:t>
            </a:r>
          </a:p>
          <a:p>
            <a:endParaRPr lang="cs-CZ" dirty="0" smtClean="0"/>
          </a:p>
          <a:p>
            <a:r>
              <a:rPr lang="cs-CZ" dirty="0" smtClean="0"/>
              <a:t>jedy: nikotin, atropin, solanin, ..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92D050"/>
                </a:solidFill>
              </a:rPr>
              <a:t>lilek brambor </a:t>
            </a:r>
            <a:r>
              <a:rPr lang="cs-CZ" dirty="0" smtClean="0"/>
              <a:t>– jedovatá celá nať (solanin),</a:t>
            </a:r>
          </a:p>
          <a:p>
            <a:r>
              <a:rPr lang="cs-CZ" dirty="0" smtClean="0"/>
              <a:t>                        bobule i zelené hlízy</a:t>
            </a:r>
          </a:p>
          <a:p>
            <a:endParaRPr lang="cs-CZ" dirty="0" smtClean="0"/>
          </a:p>
          <a:p>
            <a:pPr algn="ctr"/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5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discrete" valueType="str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35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 calcmode="discrete" valueType="str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EE6C"/>
                </a:solidFill>
              </a:rPr>
              <a:t>Zápis</a:t>
            </a:r>
            <a:endParaRPr lang="cs-CZ" dirty="0">
              <a:solidFill>
                <a:srgbClr val="00EE6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u="sng" dirty="0" smtClean="0">
                <a:solidFill>
                  <a:srgbClr val="FFC000"/>
                </a:solidFill>
              </a:rPr>
              <a:t>Pěstované</a:t>
            </a:r>
            <a:endParaRPr lang="cs-CZ" dirty="0" smtClean="0">
              <a:solidFill>
                <a:srgbClr val="FFC000"/>
              </a:solidFill>
            </a:endParaRPr>
          </a:p>
          <a:p>
            <a:pPr algn="ctr"/>
            <a:r>
              <a:rPr lang="cs-CZ" dirty="0" smtClean="0"/>
              <a:t> </a:t>
            </a:r>
          </a:p>
          <a:p>
            <a:pPr algn="ctr"/>
            <a:r>
              <a:rPr lang="cs-CZ" dirty="0" smtClean="0"/>
              <a:t>lilek brambor</a:t>
            </a:r>
          </a:p>
          <a:p>
            <a:pPr algn="ctr"/>
            <a:r>
              <a:rPr lang="cs-CZ" dirty="0" smtClean="0"/>
              <a:t> rajče jedlé, </a:t>
            </a:r>
          </a:p>
          <a:p>
            <a:pPr algn="ctr"/>
            <a:r>
              <a:rPr lang="cs-CZ" dirty="0" smtClean="0"/>
              <a:t> paprika roční</a:t>
            </a:r>
          </a:p>
          <a:p>
            <a:pPr algn="ctr"/>
            <a:r>
              <a:rPr lang="cs-CZ" dirty="0" smtClean="0"/>
              <a:t> tabák virginský</a:t>
            </a:r>
          </a:p>
          <a:p>
            <a:pPr algn="ctr"/>
            <a:r>
              <a:rPr lang="cs-CZ" dirty="0" smtClean="0"/>
              <a:t> </a:t>
            </a:r>
            <a:r>
              <a:rPr lang="cs-CZ" dirty="0" err="1" smtClean="0"/>
              <a:t>mochyně</a:t>
            </a:r>
            <a:r>
              <a:rPr lang="cs-CZ" dirty="0" smtClean="0"/>
              <a:t> židovská </a:t>
            </a:r>
          </a:p>
          <a:p>
            <a:pPr algn="ctr"/>
            <a:r>
              <a:rPr lang="cs-CZ" dirty="0" smtClean="0"/>
              <a:t> petúnie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EE6C"/>
                </a:solidFill>
              </a:rPr>
              <a:t>Zápis</a:t>
            </a:r>
            <a:endParaRPr lang="cs-CZ" dirty="0">
              <a:solidFill>
                <a:srgbClr val="00EE6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FFC000"/>
                </a:solidFill>
              </a:rPr>
              <a:t>Planě rostoucí</a:t>
            </a:r>
            <a:endParaRPr lang="cs-CZ" dirty="0" smtClean="0">
              <a:solidFill>
                <a:srgbClr val="FFC000"/>
              </a:solidFill>
            </a:endParaRPr>
          </a:p>
          <a:p>
            <a:pPr algn="ctr"/>
            <a:r>
              <a:rPr lang="cs-CZ" dirty="0" smtClean="0"/>
              <a:t> </a:t>
            </a:r>
          </a:p>
          <a:p>
            <a:pPr algn="ctr"/>
            <a:r>
              <a:rPr lang="cs-CZ" dirty="0" smtClean="0"/>
              <a:t> lilek černý</a:t>
            </a:r>
          </a:p>
          <a:p>
            <a:pPr algn="ctr"/>
            <a:r>
              <a:rPr lang="cs-CZ" dirty="0" smtClean="0"/>
              <a:t>  blín černý</a:t>
            </a:r>
          </a:p>
          <a:p>
            <a:pPr algn="ctr"/>
            <a:r>
              <a:rPr lang="cs-CZ" dirty="0" smtClean="0"/>
              <a:t>lilek potměchuť </a:t>
            </a:r>
            <a:r>
              <a:rPr lang="cs-CZ" dirty="0" smtClean="0">
                <a:solidFill>
                  <a:srgbClr val="FF0000"/>
                </a:solidFill>
              </a:rPr>
              <a:t>– jedovatý</a:t>
            </a:r>
          </a:p>
          <a:p>
            <a:pPr algn="ctr"/>
            <a:r>
              <a:rPr lang="cs-CZ" dirty="0" smtClean="0"/>
              <a:t>rulík zlomocný </a:t>
            </a:r>
            <a:r>
              <a:rPr lang="cs-CZ" dirty="0" smtClean="0">
                <a:solidFill>
                  <a:srgbClr val="FF0000"/>
                </a:solidFill>
              </a:rPr>
              <a:t>– jedovatý</a:t>
            </a:r>
          </a:p>
          <a:p>
            <a:pPr algn="ctr"/>
            <a:r>
              <a:rPr lang="cs-CZ" dirty="0" smtClean="0"/>
              <a:t>durman obecný </a:t>
            </a:r>
            <a:r>
              <a:rPr lang="cs-CZ" dirty="0" smtClean="0">
                <a:solidFill>
                  <a:srgbClr val="FF0000"/>
                </a:solidFill>
              </a:rPr>
              <a:t>- jedovatý 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FFFF66"/>
                </a:solidFill>
              </a:rPr>
              <a:t>Která rostlina takto kvete?</a:t>
            </a:r>
            <a:endParaRPr lang="cs-CZ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1.</a:t>
            </a:r>
            <a:endParaRPr lang="cs-CZ" dirty="0"/>
          </a:p>
        </p:txBody>
      </p:sp>
      <p:pic>
        <p:nvPicPr>
          <p:cNvPr id="1026" name="Picture 2" descr="Soubor:Aardappel bloeiend Fresc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772816"/>
            <a:ext cx="2619765" cy="42028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66"/>
                </a:solidFill>
              </a:rPr>
              <a:t>Odpověď: lilek brambor</a:t>
            </a:r>
            <a:endParaRPr lang="cs-CZ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2.</a:t>
            </a:r>
            <a:endParaRPr lang="cs-CZ" dirty="0"/>
          </a:p>
        </p:txBody>
      </p:sp>
      <p:pic>
        <p:nvPicPr>
          <p:cNvPr id="30722" name="Picture 2" descr="Soubor:Potato plan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772816"/>
            <a:ext cx="2849893" cy="42748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66"/>
                </a:solidFill>
              </a:rPr>
              <a:t>Lilek brambor - hlízy</a:t>
            </a:r>
            <a:endParaRPr lang="cs-CZ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3.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</a:t>
            </a:r>
            <a:endParaRPr lang="cs-CZ" dirty="0"/>
          </a:p>
        </p:txBody>
      </p:sp>
      <p:pic>
        <p:nvPicPr>
          <p:cNvPr id="32770" name="Picture 2" descr="Brambory a jejich účinky na organismu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2420888"/>
            <a:ext cx="2857500" cy="21431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FFFF66"/>
                </a:solidFill>
              </a:rPr>
              <a:t>A které rostlině patří tyto květy?</a:t>
            </a:r>
            <a:endParaRPr lang="cs-CZ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    4.</a:t>
            </a:r>
            <a:endParaRPr lang="cs-CZ" dirty="0"/>
          </a:p>
        </p:txBody>
      </p:sp>
      <p:pic>
        <p:nvPicPr>
          <p:cNvPr id="31746" name="Picture 2" descr="Soubor:Tomato flowers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772816"/>
            <a:ext cx="5820139" cy="43651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66"/>
                </a:solidFill>
              </a:rPr>
              <a:t>Odpověď: rajče jedlé</a:t>
            </a:r>
            <a:endParaRPr lang="cs-CZ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5.</a:t>
            </a:r>
          </a:p>
          <a:p>
            <a:endParaRPr lang="cs-CZ" dirty="0"/>
          </a:p>
        </p:txBody>
      </p:sp>
      <p:pic>
        <p:nvPicPr>
          <p:cNvPr id="14338" name="Picture 2" descr="Rajče jedlé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988840"/>
            <a:ext cx="3810000" cy="381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66"/>
                </a:solidFill>
              </a:rPr>
              <a:t>Tabák virginský</a:t>
            </a:r>
            <a:endParaRPr lang="cs-CZ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6.</a:t>
            </a:r>
            <a:endParaRPr lang="cs-CZ" dirty="0"/>
          </a:p>
        </p:txBody>
      </p:sp>
      <p:pic>
        <p:nvPicPr>
          <p:cNvPr id="33794" name="Picture 2" descr="Soubor:Starr 050225-4662 Nicotiana tabacu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1700808"/>
            <a:ext cx="3259088" cy="43575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66"/>
                </a:solidFill>
              </a:rPr>
              <a:t>Rulík zlomocný</a:t>
            </a:r>
            <a:endParaRPr lang="cs-CZ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7.</a:t>
            </a:r>
            <a:endParaRPr lang="cs-CZ" dirty="0"/>
          </a:p>
        </p:txBody>
      </p:sp>
      <p:pic>
        <p:nvPicPr>
          <p:cNvPr id="40964" name="Picture 4" descr="Soubor:Atropa belladona eu 76 14062008 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1700808"/>
            <a:ext cx="2931026" cy="437826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>
                <a:solidFill>
                  <a:srgbClr val="FFFF66"/>
                </a:solidFill>
              </a:rPr>
              <a:t>Rulík zlomocný – plody (bobule)</a:t>
            </a:r>
            <a:endParaRPr lang="cs-CZ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8.</a:t>
            </a:r>
            <a:endParaRPr lang="cs-CZ" dirty="0"/>
          </a:p>
        </p:txBody>
      </p:sp>
      <p:pic>
        <p:nvPicPr>
          <p:cNvPr id="34818" name="Picture 2" descr="Soubor:Atropa belladonna Prague 2011 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700808"/>
            <a:ext cx="4998875" cy="43468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66"/>
                </a:solidFill>
              </a:rPr>
              <a:t>Durman obecný</a:t>
            </a:r>
            <a:endParaRPr lang="cs-CZ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9.</a:t>
            </a:r>
            <a:endParaRPr lang="cs-CZ" dirty="0"/>
          </a:p>
        </p:txBody>
      </p:sp>
      <p:pic>
        <p:nvPicPr>
          <p:cNvPr id="37890" name="Picture 2" descr="Soubor:Datura stramonium cele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772816"/>
            <a:ext cx="3258423" cy="43373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66"/>
                </a:solidFill>
              </a:rPr>
              <a:t>Durman - květ</a:t>
            </a:r>
            <a:endParaRPr lang="cs-CZ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10.</a:t>
            </a:r>
            <a:endParaRPr lang="cs-CZ" dirty="0"/>
          </a:p>
        </p:txBody>
      </p:sp>
      <p:pic>
        <p:nvPicPr>
          <p:cNvPr id="38914" name="Picture 2" descr="Soubor:Datura stramonium white flow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844824"/>
            <a:ext cx="4130824" cy="41308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FF66"/>
                </a:solidFill>
              </a:rPr>
              <a:t>Durman - plod</a:t>
            </a:r>
            <a:endParaRPr lang="cs-CZ" dirty="0">
              <a:solidFill>
                <a:srgbClr val="FF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11.                          12.</a:t>
            </a:r>
            <a:endParaRPr lang="cs-CZ" dirty="0"/>
          </a:p>
        </p:txBody>
      </p:sp>
      <p:pic>
        <p:nvPicPr>
          <p:cNvPr id="39938" name="Picture 2" descr="Soubor:Datura stramonium plo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556792"/>
            <a:ext cx="3368148" cy="4490864"/>
          </a:xfrm>
          <a:prstGeom prst="rect">
            <a:avLst/>
          </a:prstGeom>
          <a:noFill/>
        </p:spPr>
      </p:pic>
      <p:pic>
        <p:nvPicPr>
          <p:cNvPr id="39940" name="Picture 4" descr="Soubor:Datura stramonium, Seed capsul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1638324"/>
            <a:ext cx="2480709" cy="44093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683568" y="1628800"/>
            <a:ext cx="7488832" cy="2088232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EE6C"/>
                </a:solidFill>
              </a:rPr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Rulík zlomocný – prudce jedovatá celá rostlina. </a:t>
            </a:r>
            <a:r>
              <a:rPr lang="cs-CZ" dirty="0" smtClean="0">
                <a:solidFill>
                  <a:srgbClr val="FF0000"/>
                </a:solidFill>
              </a:rPr>
              <a:t>Smrtelná dávka </a:t>
            </a:r>
            <a:r>
              <a:rPr lang="cs-CZ" dirty="0" smtClean="0"/>
              <a:t>pro dítě - už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3 bobule</a:t>
            </a:r>
            <a:r>
              <a:rPr lang="cs-CZ" dirty="0" smtClean="0"/>
              <a:t>. Ze sušených listů se vyrábějí</a:t>
            </a:r>
          </a:p>
          <a:p>
            <a:r>
              <a:rPr lang="cs-CZ" dirty="0" smtClean="0"/>
              <a:t>oční kapky.</a:t>
            </a:r>
          </a:p>
          <a:p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395536" y="3933056"/>
            <a:ext cx="7992888" cy="244827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rgbClr val="7030A0"/>
                </a:solidFill>
              </a:rPr>
              <a:t>     Brambory</a:t>
            </a:r>
            <a:r>
              <a:rPr lang="cs-CZ" sz="2800" dirty="0" smtClean="0"/>
              <a:t> pocházejí </a:t>
            </a:r>
            <a:r>
              <a:rPr lang="cs-CZ" sz="2800" dirty="0" smtClean="0">
                <a:solidFill>
                  <a:srgbClr val="7030A0"/>
                </a:solidFill>
              </a:rPr>
              <a:t>z Ameriky</a:t>
            </a:r>
            <a:r>
              <a:rPr lang="cs-CZ" sz="2800" dirty="0" smtClean="0"/>
              <a:t>. Do Evropy</a:t>
            </a:r>
          </a:p>
          <a:p>
            <a:r>
              <a:rPr lang="cs-CZ" sz="2800" dirty="0" smtClean="0"/>
              <a:t>       je přivezli mořeplavci po jejím objevení.</a:t>
            </a:r>
          </a:p>
          <a:p>
            <a:r>
              <a:rPr lang="cs-CZ" sz="2800" dirty="0" smtClean="0">
                <a:solidFill>
                  <a:srgbClr val="002060"/>
                </a:solidFill>
              </a:rPr>
              <a:t>           Do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002060"/>
                </a:solidFill>
              </a:rPr>
              <a:t>Čech</a:t>
            </a:r>
            <a:r>
              <a:rPr lang="cs-CZ" sz="2800" dirty="0" smtClean="0"/>
              <a:t> se dostaly </a:t>
            </a:r>
            <a:r>
              <a:rPr lang="cs-CZ" sz="2800" dirty="0" smtClean="0">
                <a:solidFill>
                  <a:srgbClr val="002060"/>
                </a:solidFill>
              </a:rPr>
              <a:t>z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002060"/>
                </a:solidFill>
              </a:rPr>
              <a:t>Braniborska </a:t>
            </a:r>
          </a:p>
          <a:p>
            <a:r>
              <a:rPr lang="cs-CZ" sz="2800" dirty="0" smtClean="0"/>
              <a:t>          v Německu. Odtud název </a:t>
            </a:r>
            <a:r>
              <a:rPr lang="cs-CZ" sz="2800" dirty="0" smtClean="0">
                <a:solidFill>
                  <a:srgbClr val="002060"/>
                </a:solidFill>
              </a:rPr>
              <a:t>brambory</a:t>
            </a:r>
            <a:r>
              <a:rPr lang="cs-CZ" sz="2800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EE6C"/>
                </a:solidFill>
              </a:rPr>
              <a:t>Zajímavosti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      Kouření škodí našemu zdraví.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     13.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9458" name="Picture 2" descr="http://www.azeshop.cz/img/big.php?id_image=ekourenicko-9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2276872"/>
            <a:ext cx="6096000" cy="39052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EE6C"/>
                </a:solidFill>
              </a:rPr>
              <a:t>Úkoly</a:t>
            </a:r>
            <a:endParaRPr lang="cs-CZ" dirty="0">
              <a:solidFill>
                <a:srgbClr val="00EE6C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Zapiš si do sešitu nadpis</a:t>
            </a:r>
          </a:p>
          <a:p>
            <a:r>
              <a:rPr lang="cs-CZ" dirty="0" smtClean="0"/>
              <a:t>    </a:t>
            </a:r>
            <a:r>
              <a:rPr lang="cs-CZ" i="1" dirty="0" smtClean="0">
                <a:solidFill>
                  <a:srgbClr val="1FE124"/>
                </a:solidFill>
              </a:rPr>
              <a:t>čeleď : Lilkovité</a:t>
            </a:r>
          </a:p>
          <a:p>
            <a:r>
              <a:rPr lang="cs-CZ" i="1" dirty="0" smtClean="0">
                <a:solidFill>
                  <a:srgbClr val="1FE124"/>
                </a:solidFill>
              </a:rPr>
              <a:t>    </a:t>
            </a:r>
            <a:r>
              <a:rPr lang="cs-CZ" dirty="0" smtClean="0"/>
              <a:t>a opiš si informace v oknech </a:t>
            </a:r>
          </a:p>
          <a:p>
            <a:r>
              <a:rPr lang="cs-CZ" dirty="0" smtClean="0"/>
              <a:t>    nadepsaných </a:t>
            </a:r>
            <a:r>
              <a:rPr lang="cs-CZ" i="1" dirty="0" smtClean="0"/>
              <a:t>Zápis </a:t>
            </a:r>
            <a:r>
              <a:rPr lang="cs-CZ" dirty="0" smtClean="0"/>
              <a:t>a</a:t>
            </a:r>
            <a:r>
              <a:rPr lang="cs-CZ" i="1" dirty="0" smtClean="0"/>
              <a:t> Zajímavosti.</a:t>
            </a:r>
          </a:p>
          <a:p>
            <a:endParaRPr lang="cs-CZ" i="1" dirty="0" smtClean="0"/>
          </a:p>
          <a:p>
            <a:r>
              <a:rPr lang="cs-CZ" dirty="0" smtClean="0"/>
              <a:t>2. Vyhledej a zapiš další informace </a:t>
            </a:r>
          </a:p>
          <a:p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/>
              <a:t>o rulíku </a:t>
            </a:r>
            <a:r>
              <a:rPr lang="cs-CZ" dirty="0" smtClean="0"/>
              <a:t>zlomocném.</a:t>
            </a:r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Zdroje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sz="1600" dirty="0" smtClean="0"/>
              <a:t>Vlastní tvorba</a:t>
            </a:r>
          </a:p>
          <a:p>
            <a:endParaRPr lang="cs-CZ" sz="1600" dirty="0"/>
          </a:p>
          <a:p>
            <a:r>
              <a:rPr lang="cs-CZ" sz="1600" dirty="0" smtClean="0"/>
              <a:t>Obrázky</a:t>
            </a:r>
          </a:p>
          <a:p>
            <a:r>
              <a:rPr lang="cs-CZ" sz="1600" dirty="0" smtClean="0"/>
              <a:t>1. RASBAK. 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 [online]. [cit. 23.4.2013]. Dostupný na WWW: </a:t>
            </a:r>
            <a:r>
              <a:rPr lang="cs-CZ" sz="1600" dirty="0" smtClean="0">
                <a:hlinkClick r:id="rId2"/>
              </a:rPr>
              <a:t>http://cs.wikipedia.org/wiki/Soubor:Aardappel_bloeiend_Fresco.jpg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/>
              <a:t>2. BAUER, </a:t>
            </a:r>
            <a:r>
              <a:rPr lang="cs-CZ" sz="1600" dirty="0" err="1" smtClean="0"/>
              <a:t>Scott</a:t>
            </a:r>
            <a:r>
              <a:rPr lang="cs-CZ" sz="1600" dirty="0" smtClean="0"/>
              <a:t>. 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 [online]. [cit. 23.4.2013]. Dostupný na WWW: http://cs.wikipedia.org/wiki/Soubor:Potato_plant.jpg</a:t>
            </a:r>
          </a:p>
          <a:p>
            <a:endParaRPr lang="cs-CZ" sz="1600" dirty="0" smtClean="0"/>
          </a:p>
          <a:p>
            <a:r>
              <a:rPr lang="cs-CZ" sz="1600" dirty="0" smtClean="0"/>
              <a:t>3. AUTOR NEUVEDEN. </a:t>
            </a:r>
            <a:r>
              <a:rPr lang="cs-CZ" sz="1600" i="1" dirty="0" smtClean="0"/>
              <a:t>Vis </a:t>
            </a:r>
            <a:r>
              <a:rPr lang="cs-CZ" sz="1600" i="1" dirty="0" err="1" smtClean="0"/>
              <a:t>Naturae</a:t>
            </a:r>
            <a:r>
              <a:rPr lang="cs-CZ" sz="1600" dirty="0" smtClean="0"/>
              <a:t> [online]. [cit. 23.4.2013]. Dostupný na WWW: http://www.</a:t>
            </a:r>
            <a:r>
              <a:rPr lang="cs-CZ" sz="1600" dirty="0" err="1" smtClean="0"/>
              <a:t>visnaturae.cz</a:t>
            </a:r>
            <a:r>
              <a:rPr lang="cs-CZ" sz="1600" dirty="0" smtClean="0"/>
              <a:t>/</a:t>
            </a:r>
            <a:r>
              <a:rPr lang="cs-CZ" sz="1600" dirty="0" err="1" smtClean="0"/>
              <a:t>domaci</a:t>
            </a:r>
            <a:r>
              <a:rPr lang="cs-CZ" sz="1600" dirty="0" smtClean="0"/>
              <a:t>-</a:t>
            </a:r>
            <a:r>
              <a:rPr lang="cs-CZ" sz="1600" dirty="0" err="1" smtClean="0"/>
              <a:t>zahradka</a:t>
            </a:r>
            <a:r>
              <a:rPr lang="cs-CZ" sz="1600" dirty="0" smtClean="0"/>
              <a:t>/brambory-a-jejich-</a:t>
            </a:r>
            <a:r>
              <a:rPr lang="cs-CZ" sz="1600" dirty="0" err="1" smtClean="0"/>
              <a:t>ucinky</a:t>
            </a:r>
            <a:r>
              <a:rPr lang="cs-CZ" sz="1600" dirty="0" smtClean="0"/>
              <a:t>-na-organismus.</a:t>
            </a:r>
            <a:r>
              <a:rPr lang="cs-CZ" sz="1600" dirty="0" err="1" smtClean="0"/>
              <a:t>html</a:t>
            </a:r>
            <a:endParaRPr lang="cs-CZ" sz="1600" dirty="0" smtClean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 4. WILLEMS, </a:t>
            </a:r>
            <a:r>
              <a:rPr lang="cs-CZ" sz="1600" dirty="0" err="1" smtClean="0"/>
              <a:t>Niek</a:t>
            </a:r>
            <a:r>
              <a:rPr lang="cs-CZ" sz="1600" dirty="0" smtClean="0"/>
              <a:t>. 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 [online]. [cit. 23.4.2013]. Dostupný na WWW: http://cs.wikipedia.org/wiki/Soubor:Tomato_flowers.jpeg</a:t>
            </a:r>
          </a:p>
          <a:p>
            <a:endParaRPr lang="cs-CZ" sz="1600" dirty="0" smtClean="0"/>
          </a:p>
          <a:p>
            <a:r>
              <a:rPr lang="cs-CZ" sz="1600" dirty="0" smtClean="0"/>
              <a:t>5. AUTOR NEUVEDEN. </a:t>
            </a:r>
            <a:r>
              <a:rPr lang="cs-CZ" sz="1600" i="1" dirty="0" smtClean="0"/>
              <a:t>Úspěšná léčba</a:t>
            </a:r>
            <a:r>
              <a:rPr lang="cs-CZ" sz="1600" dirty="0" smtClean="0"/>
              <a:t> [online]. [cit. 22.4.2013]. Dostupný na WWW: http://www.</a:t>
            </a:r>
            <a:r>
              <a:rPr lang="cs-CZ" sz="1600" dirty="0" err="1" smtClean="0"/>
              <a:t>uspesna</a:t>
            </a:r>
            <a:r>
              <a:rPr lang="cs-CZ" sz="1600" dirty="0" smtClean="0"/>
              <a:t>-</a:t>
            </a:r>
            <a:r>
              <a:rPr lang="cs-CZ" sz="1600" dirty="0" err="1" smtClean="0"/>
              <a:t>lecba.cz</a:t>
            </a:r>
            <a:r>
              <a:rPr lang="cs-CZ" sz="1600" dirty="0" smtClean="0"/>
              <a:t>/</a:t>
            </a:r>
            <a:r>
              <a:rPr lang="cs-CZ" sz="1600" dirty="0" err="1" smtClean="0"/>
              <a:t>lecive</a:t>
            </a:r>
            <a:r>
              <a:rPr lang="cs-CZ" sz="1600" dirty="0" smtClean="0"/>
              <a:t>-bylinky/rajce-jedle/</a:t>
            </a:r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6. STARR, </a:t>
            </a:r>
            <a:r>
              <a:rPr lang="cs-CZ" sz="1600" dirty="0" err="1" smtClean="0"/>
              <a:t>Forest</a:t>
            </a:r>
            <a:r>
              <a:rPr lang="cs-CZ" sz="1600" dirty="0" smtClean="0"/>
              <a:t> &amp; </a:t>
            </a:r>
            <a:r>
              <a:rPr lang="cs-CZ" sz="1600" dirty="0" err="1" smtClean="0"/>
              <a:t>Kim</a:t>
            </a:r>
            <a:r>
              <a:rPr lang="cs-CZ" sz="1600" dirty="0" smtClean="0"/>
              <a:t>. 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 [online]. [cit. 23.4.2013]. Dostupný na WWW: http://cs.wikipedia.org/wiki/Soubor:Starr_050225-4662_Nicotiana_tabacum.jpg</a:t>
            </a:r>
          </a:p>
          <a:p>
            <a:endParaRPr lang="cs-CZ" sz="1600" dirty="0" smtClean="0"/>
          </a:p>
          <a:p>
            <a:r>
              <a:rPr lang="cs-CZ" sz="1600" dirty="0" smtClean="0"/>
              <a:t>7. </a:t>
            </a:r>
            <a:r>
              <a:rPr lang="en-US" sz="1600" dirty="0" smtClean="0"/>
              <a:t>PICHARD, Olivier. </a:t>
            </a:r>
            <a:r>
              <a:rPr lang="en-US" sz="1600" i="1" dirty="0" smtClean="0"/>
              <a:t>Wikipedia.cz</a:t>
            </a:r>
            <a:r>
              <a:rPr lang="en-US" sz="1600" dirty="0" smtClean="0"/>
              <a:t> [online]. [cit. 2</a:t>
            </a:r>
            <a:r>
              <a:rPr lang="cs-CZ" sz="1600" dirty="0" smtClean="0"/>
              <a:t>3</a:t>
            </a:r>
            <a:r>
              <a:rPr lang="en-US" sz="1600" dirty="0" smtClean="0"/>
              <a:t>.4.2013]. </a:t>
            </a:r>
            <a:r>
              <a:rPr lang="en-US" sz="1600" dirty="0" err="1" smtClean="0"/>
              <a:t>Dostupný</a:t>
            </a:r>
            <a:r>
              <a:rPr lang="en-US" sz="1600" dirty="0" smtClean="0"/>
              <a:t> </a:t>
            </a:r>
            <a:r>
              <a:rPr lang="en-US" sz="1600" dirty="0" err="1" smtClean="0"/>
              <a:t>na</a:t>
            </a:r>
            <a:r>
              <a:rPr lang="en-US" sz="1600" dirty="0" smtClean="0"/>
              <a:t> WWW: http://cs.wikipedia.org/wiki/Soubor:Atropa_belladona_eu_76_14062008_2.jpg</a:t>
            </a:r>
          </a:p>
          <a:p>
            <a:pPr>
              <a:buNone/>
            </a:pPr>
            <a:endParaRPr lang="cs-CZ" sz="1600" dirty="0" smtClean="0"/>
          </a:p>
          <a:p>
            <a:r>
              <a:rPr lang="cs-CZ" sz="1600" dirty="0" smtClean="0"/>
              <a:t>8. KARELJ. 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 [online]. [cit. 23.4.2013]. Dostupný na WWW: http://cs.wikipedia.org/wiki/Soubor:Atropa_belladonna_Prague_2011_3.jpg</a:t>
            </a:r>
          </a:p>
          <a:p>
            <a:endParaRPr lang="cs-CZ" sz="1600" dirty="0" smtClean="0"/>
          </a:p>
          <a:p>
            <a:r>
              <a:rPr lang="cs-CZ" sz="1600" dirty="0" smtClean="0"/>
              <a:t>9</a:t>
            </a:r>
            <a:r>
              <a:rPr lang="cs-CZ" sz="1600" dirty="0"/>
              <a:t>. BARÁNEK, Daniel. </a:t>
            </a:r>
            <a:r>
              <a:rPr lang="cs-CZ" sz="1600" i="1" dirty="0"/>
              <a:t>Wikipedia.cz</a:t>
            </a:r>
            <a:r>
              <a:rPr lang="cs-CZ" sz="1600" dirty="0"/>
              <a:t> [online]. [cit. 23.4.2013]. Dostupný na WWW: http://cs.wikipedia.org/wiki/Soubor:Datura_stramonium_celek.jpg</a:t>
            </a:r>
          </a:p>
          <a:p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10. </a:t>
            </a:r>
            <a:r>
              <a:rPr lang="pt-BR" sz="1600" dirty="0"/>
              <a:t>REIS, Júlio. </a:t>
            </a:r>
            <a:r>
              <a:rPr lang="pt-BR" sz="1600" i="1" dirty="0"/>
              <a:t>Wikipedia.cz</a:t>
            </a:r>
            <a:r>
              <a:rPr lang="pt-BR" sz="1600" dirty="0"/>
              <a:t> [online]. [cit. 2</a:t>
            </a:r>
            <a:r>
              <a:rPr lang="cs-CZ" sz="1600" dirty="0"/>
              <a:t>3</a:t>
            </a:r>
            <a:r>
              <a:rPr lang="pt-BR" sz="1600" dirty="0"/>
              <a:t>.4.2013]. Dostupný na WWW: http://cs.wikipedia.org/wiki/Soubor:Datura_stramonium_white_flower.jpg</a:t>
            </a:r>
          </a:p>
          <a:p>
            <a:r>
              <a:rPr lang="pt-BR" sz="1600" dirty="0"/>
              <a:t/>
            </a:r>
            <a:br>
              <a:rPr lang="pt-BR" sz="1600" dirty="0"/>
            </a:br>
            <a:r>
              <a:rPr lang="cs-CZ" sz="1600" dirty="0"/>
              <a:t>11. BARÁNEK, Daniel. </a:t>
            </a:r>
            <a:r>
              <a:rPr lang="cs-CZ" sz="1600" i="1" dirty="0"/>
              <a:t>Wikipedia.cz</a:t>
            </a:r>
            <a:r>
              <a:rPr lang="cs-CZ" sz="1600" dirty="0"/>
              <a:t> [online]. [cit. 23.4.2013]. Dostupný na WWW: http://cs.wikipedia.org/wiki/Soubor:Datura_stramonium_plod.jpg</a:t>
            </a:r>
          </a:p>
          <a:p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/>
              <a:t>12. CHENNY. </a:t>
            </a:r>
            <a:r>
              <a:rPr lang="cs-CZ" sz="1600" i="1" dirty="0"/>
              <a:t>Wikipedia.cz</a:t>
            </a:r>
            <a:r>
              <a:rPr lang="cs-CZ" sz="1600" dirty="0"/>
              <a:t> [online]. [cit. 23.4.2013]. Dostupný na WWW: http://cs.wikipedia.org/wiki/Soubor:Datura_stramonium,_Seed_capsule.jpg</a:t>
            </a:r>
          </a:p>
          <a:p>
            <a:endParaRPr lang="cs-CZ" sz="1600" dirty="0"/>
          </a:p>
          <a:p>
            <a:r>
              <a:rPr lang="cs-CZ" sz="1600" dirty="0"/>
              <a:t>13. AUTOR NEUVEDEN. </a:t>
            </a:r>
            <a:r>
              <a:rPr lang="cs-CZ" sz="1600" i="1" dirty="0"/>
              <a:t>Ekouřeníčko.cz</a:t>
            </a:r>
            <a:r>
              <a:rPr lang="cs-CZ" sz="1600" dirty="0"/>
              <a:t> [online]. [cit. 22.4.2013]. Dostupný na WWW: http://www.ekourenicko.cz/eshop/vse-o-e-cigaretach/prectete-si/10-duvodu-proc-prejit-na-e-cigaretu/</a:t>
            </a:r>
          </a:p>
          <a:p>
            <a:endParaRPr lang="cs-CZ" sz="1600" dirty="0" smtClean="0"/>
          </a:p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2500" dirty="0" smtClean="0"/>
              <a:t/>
            </a:r>
            <a:br>
              <a:rPr lang="cs-CZ" sz="25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dirty="0" smtClean="0"/>
              <a:t>Prezentace je určena žákům 7. ročníku ZŠ. Prostřednictvím ní mohou získat </a:t>
            </a:r>
          </a:p>
          <a:p>
            <a:r>
              <a:rPr lang="cs-CZ" sz="1600" dirty="0" smtClean="0"/>
              <a:t>základní poznatky o rostlinách </a:t>
            </a:r>
            <a:r>
              <a:rPr lang="cs-CZ" sz="1600" dirty="0"/>
              <a:t>čeledi lilkovitých. Slouží také jako zápis</a:t>
            </a:r>
          </a:p>
          <a:p>
            <a:r>
              <a:rPr lang="cs-CZ" sz="1600" dirty="0"/>
              <a:t>a jako prvotní příprava pro poznávací test rostlin.</a:t>
            </a:r>
          </a:p>
          <a:p>
            <a:endParaRPr lang="cs-CZ" sz="1600" dirty="0"/>
          </a:p>
          <a:p>
            <a:endParaRPr lang="cs-CZ" sz="16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1607</TotalTime>
  <Words>540</Words>
  <Application>Microsoft Office PowerPoint</Application>
  <PresentationFormat>Předvádění na obrazovce (4:3)</PresentationFormat>
  <Paragraphs>295</Paragraphs>
  <Slides>31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Lití písma</vt:lpstr>
      <vt:lpstr>Prezentace aplikace PowerPoint</vt:lpstr>
      <vt:lpstr>Lilkovité</vt:lpstr>
      <vt:lpstr>Zopakuj si:</vt:lpstr>
      <vt:lpstr>Prezentace aplikace PowerPoint</vt:lpstr>
      <vt:lpstr>Prezentace aplikace PowerPoint</vt:lpstr>
      <vt:lpstr>Prezentace aplikace PowerPoint</vt:lpstr>
      <vt:lpstr>Prezentace aplikace PowerPoint</vt:lpstr>
      <vt:lpstr>Zápis </vt:lpstr>
      <vt:lpstr>Zápis</vt:lpstr>
      <vt:lpstr>Zápis</vt:lpstr>
      <vt:lpstr>Zápis</vt:lpstr>
      <vt:lpstr>Zápis</vt:lpstr>
      <vt:lpstr>Zápis </vt:lpstr>
      <vt:lpstr>Zápis</vt:lpstr>
      <vt:lpstr>Zápis</vt:lpstr>
      <vt:lpstr>Která rostlina takto kvete?</vt:lpstr>
      <vt:lpstr>Odpověď: lilek brambor</vt:lpstr>
      <vt:lpstr>Lilek brambor - hlízy</vt:lpstr>
      <vt:lpstr>A které rostlině patří tyto květy?</vt:lpstr>
      <vt:lpstr>Odpověď: rajče jedlé</vt:lpstr>
      <vt:lpstr>Tabák virginský</vt:lpstr>
      <vt:lpstr>Rulík zlomocný</vt:lpstr>
      <vt:lpstr>Rulík zlomocný – plody (bobule)</vt:lpstr>
      <vt:lpstr>Durman obecný</vt:lpstr>
      <vt:lpstr>Durman - květ</vt:lpstr>
      <vt:lpstr>Durman - plod</vt:lpstr>
      <vt:lpstr>Zajímavosti</vt:lpstr>
      <vt:lpstr>Zajímavosti </vt:lpstr>
      <vt:lpstr>Úkoly</vt:lpstr>
      <vt:lpstr> Zdroje a citace</vt:lpstr>
      <vt:lpstr> Anotace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Lilikovité</dc:title>
  <dc:creator>OEM</dc:creator>
  <cp:lastModifiedBy>NB</cp:lastModifiedBy>
  <cp:revision>102</cp:revision>
  <dcterms:created xsi:type="dcterms:W3CDTF">2013-04-15T17:32:52Z</dcterms:created>
  <dcterms:modified xsi:type="dcterms:W3CDTF">2013-05-12T19:13:30Z</dcterms:modified>
</cp:coreProperties>
</file>