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sldIdLst>
    <p:sldId id="263" r:id="rId2"/>
    <p:sldId id="256" r:id="rId3"/>
    <p:sldId id="277" r:id="rId4"/>
    <p:sldId id="278" r:id="rId5"/>
    <p:sldId id="257" r:id="rId6"/>
    <p:sldId id="258" r:id="rId7"/>
    <p:sldId id="259" r:id="rId8"/>
    <p:sldId id="280" r:id="rId9"/>
    <p:sldId id="282" r:id="rId10"/>
    <p:sldId id="279" r:id="rId11"/>
    <p:sldId id="281" r:id="rId12"/>
    <p:sldId id="261" r:id="rId13"/>
    <p:sldId id="262" r:id="rId14"/>
    <p:sldId id="260" r:id="rId15"/>
    <p:sldId id="267" r:id="rId16"/>
    <p:sldId id="276" r:id="rId17"/>
    <p:sldId id="269" r:id="rId18"/>
    <p:sldId id="270" r:id="rId19"/>
    <p:sldId id="271" r:id="rId20"/>
    <p:sldId id="272" r:id="rId21"/>
    <p:sldId id="273" r:id="rId22"/>
    <p:sldId id="275" r:id="rId23"/>
    <p:sldId id="266" r:id="rId24"/>
    <p:sldId id="264" r:id="rId25"/>
    <p:sldId id="265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9A57CD"/>
    <a:srgbClr val="C198E0"/>
    <a:srgbClr val="A365D1"/>
    <a:srgbClr val="F9F263"/>
    <a:srgbClr val="FF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CE6276-C0B4-44F6-8A00-0D19E212C637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DBB085-CF00-4D6D-80AE-C17BCA47A2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10784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B31E20-DAB3-4E68-B1DC-F99E50AE070F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72E9D44-BC64-47E0-B3C1-20914F88C6C3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C3D68BC-D45E-4DB9-9307-45B731D6AE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2E9D44-BC64-47E0-B3C1-20914F88C6C3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C3D68BC-D45E-4DB9-9307-45B731D6AE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72E9D44-BC64-47E0-B3C1-20914F88C6C3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C3D68BC-D45E-4DB9-9307-45B731D6AE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2E9D44-BC64-47E0-B3C1-20914F88C6C3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DC3D68BC-D45E-4DB9-9307-45B731D6AE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2E9D44-BC64-47E0-B3C1-20914F88C6C3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DC3D68BC-D45E-4DB9-9307-45B731D6AE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2E9D44-BC64-47E0-B3C1-20914F88C6C3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C3D68BC-D45E-4DB9-9307-45B731D6AE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2E9D44-BC64-47E0-B3C1-20914F88C6C3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C3D68BC-D45E-4DB9-9307-45B731D6AE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72E9D44-BC64-47E0-B3C1-20914F88C6C3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C3D68BC-D45E-4DB9-9307-45B731D6AE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72E9D44-BC64-47E0-B3C1-20914F88C6C3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C3D68BC-D45E-4DB9-9307-45B731D6AE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2E9D44-BC64-47E0-B3C1-20914F88C6C3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C3D68BC-D45E-4DB9-9307-45B731D6AE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2E9D44-BC64-47E0-B3C1-20914F88C6C3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C3D68BC-D45E-4DB9-9307-45B731D6AE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72E9D44-BC64-47E0-B3C1-20914F88C6C3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DC3D68BC-D45E-4DB9-9307-45B731D6AE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citace.dumy.cz/?do=obrazek-submit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5877272"/>
            <a:ext cx="7647384" cy="19851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916832"/>
            <a:ext cx="6400800" cy="3696816"/>
          </a:xfrm>
        </p:spPr>
        <p:txBody>
          <a:bodyPr/>
          <a:lstStyle/>
          <a:p>
            <a:endParaRPr lang="cs-CZ" b="1" dirty="0" smtClean="0"/>
          </a:p>
          <a:p>
            <a:endParaRPr lang="cs-CZ" b="1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692696"/>
            <a:ext cx="8280920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6117802"/>
              </p:ext>
            </p:extLst>
          </p:nvPr>
        </p:nvGraphicFramePr>
        <p:xfrm>
          <a:off x="683568" y="2780928"/>
          <a:ext cx="7776864" cy="373396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76864"/>
              </a:tblGrid>
              <a:tr h="1008114"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Autor: Mgr.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Aranka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Kopišová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25.4.2013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Název: VY_32_INOVACE_07_PŘÍRODOPIS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Semenné rostliny- Brukvovité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7.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CZ.1.07/1.4.00/21.2979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611560" y="2924944"/>
            <a:ext cx="7920880" cy="3168352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sz="6600" b="1" dirty="0" smtClean="0">
                <a:solidFill>
                  <a:srgbClr val="00B050"/>
                </a:solidFill>
              </a:rPr>
              <a:t>Brukvovité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3573016"/>
            <a:ext cx="7866250" cy="2016224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dirty="0"/>
              <a:t>Přečti si následující prezentaci.</a:t>
            </a:r>
          </a:p>
          <a:p>
            <a:pPr algn="ctr"/>
            <a:r>
              <a:rPr lang="cs-CZ" dirty="0"/>
              <a:t>Zopakuj si již známé termíny,</a:t>
            </a:r>
          </a:p>
          <a:p>
            <a:pPr algn="ctr"/>
            <a:r>
              <a:rPr lang="cs-CZ" dirty="0"/>
              <a:t>prohlédni si obrázky</a:t>
            </a:r>
          </a:p>
          <a:p>
            <a:pPr algn="ctr"/>
            <a:r>
              <a:rPr lang="cs-CZ" dirty="0"/>
              <a:t>a vypracuj závěrečné úkoly.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Opakuj si: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rozdělujeme suché plody?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43608" y="2996952"/>
            <a:ext cx="3168352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pukavé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44008" y="2996952"/>
            <a:ext cx="3168352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nepukavé</a:t>
            </a:r>
            <a:endParaRPr lang="cs-CZ" sz="32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Které plody řadíme mezi suché </a:t>
            </a:r>
            <a:r>
              <a:rPr lang="cs-CZ" dirty="0" smtClean="0">
                <a:solidFill>
                  <a:srgbClr val="C198E0"/>
                </a:solidFill>
              </a:rPr>
              <a:t>nepukavé</a:t>
            </a:r>
            <a:r>
              <a:rPr lang="cs-CZ" dirty="0" smtClean="0"/>
              <a:t>?</a:t>
            </a:r>
          </a:p>
          <a:p>
            <a:r>
              <a:rPr lang="cs-CZ" dirty="0" smtClean="0"/>
              <a:t>                               </a:t>
            </a:r>
          </a:p>
          <a:p>
            <a:r>
              <a:rPr lang="cs-CZ" dirty="0" smtClean="0"/>
              <a:t>                              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Které plody řadíme mezi suché </a:t>
            </a:r>
            <a:r>
              <a:rPr lang="cs-CZ" dirty="0" smtClean="0">
                <a:solidFill>
                  <a:srgbClr val="00B0F0"/>
                </a:solidFill>
              </a:rPr>
              <a:t>pukavé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899592" y="2636912"/>
            <a:ext cx="194421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9A57CD"/>
                </a:solidFill>
              </a:rPr>
              <a:t>nažka</a:t>
            </a:r>
            <a:endParaRPr lang="cs-CZ" sz="3200" dirty="0">
              <a:solidFill>
                <a:srgbClr val="9A57CD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91880" y="2636912"/>
            <a:ext cx="194421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7030A0"/>
                </a:solidFill>
              </a:rPr>
              <a:t>oříšek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084168" y="2636912"/>
            <a:ext cx="194421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7030A0"/>
                </a:solidFill>
              </a:rPr>
              <a:t>obilka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660232" y="5333596"/>
            <a:ext cx="194421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70C0"/>
                </a:solidFill>
              </a:rPr>
              <a:t>šešulka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44008" y="5333596"/>
            <a:ext cx="194421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70C0"/>
                </a:solidFill>
              </a:rPr>
              <a:t>šešule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627784" y="5322845"/>
            <a:ext cx="194421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70C0"/>
                </a:solidFill>
              </a:rPr>
              <a:t>tobolka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11560" y="5301208"/>
            <a:ext cx="194421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70C0"/>
                </a:solidFill>
              </a:rPr>
              <a:t>lusk</a:t>
            </a:r>
            <a:endParaRPr lang="cs-CZ" sz="32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2" dur="8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3" dur="8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8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9" dur="8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0" dur="8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8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6" dur="8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7" dur="8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8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63" dur="8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64" dur="8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8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Zápis 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699792" y="2276872"/>
            <a:ext cx="3744416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66"/>
                </a:solidFill>
              </a:rPr>
              <a:t>byliny</a:t>
            </a:r>
            <a:endParaRPr lang="cs-CZ" sz="3200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Zápis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u="sng" dirty="0" smtClean="0"/>
              <a:t>Květ</a:t>
            </a:r>
            <a:r>
              <a:rPr lang="cs-CZ" dirty="0" smtClean="0"/>
              <a:t>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čtyřčetný</a:t>
            </a:r>
            <a:r>
              <a:rPr lang="cs-CZ" b="1" u="sng" dirty="0" smtClean="0"/>
              <a:t> </a:t>
            </a:r>
          </a:p>
          <a:p>
            <a:r>
              <a:rPr lang="cs-CZ" dirty="0" smtClean="0"/>
              <a:t>      </a:t>
            </a:r>
          </a:p>
          <a:p>
            <a:r>
              <a:rPr lang="cs-CZ" dirty="0" smtClean="0"/>
              <a:t>            kalich – 4 lístky</a:t>
            </a:r>
          </a:p>
          <a:p>
            <a:r>
              <a:rPr lang="cs-CZ" dirty="0" smtClean="0"/>
              <a:t>            koruna – 4 lístky</a:t>
            </a:r>
          </a:p>
          <a:p>
            <a:endParaRPr lang="cs-CZ" dirty="0" smtClean="0"/>
          </a:p>
          <a:p>
            <a:r>
              <a:rPr lang="cs-CZ" dirty="0" smtClean="0"/>
              <a:t>            </a:t>
            </a:r>
            <a:r>
              <a:rPr lang="cs-CZ" dirty="0" err="1" smtClean="0"/>
              <a:t>oboupohlavný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v květenství      </a:t>
            </a:r>
            <a:r>
              <a:rPr lang="cs-CZ" dirty="0" smtClean="0">
                <a:solidFill>
                  <a:srgbClr val="FFFF00"/>
                </a:solidFill>
              </a:rPr>
              <a:t>lato</a:t>
            </a:r>
          </a:p>
          <a:p>
            <a:r>
              <a:rPr lang="cs-CZ" dirty="0" smtClean="0"/>
              <a:t>                                       </a:t>
            </a:r>
            <a:r>
              <a:rPr lang="cs-CZ" dirty="0" smtClean="0">
                <a:solidFill>
                  <a:srgbClr val="FFFF00"/>
                </a:solidFill>
              </a:rPr>
              <a:t>hozen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/>
              <a:t>      </a:t>
            </a:r>
          </a:p>
        </p:txBody>
      </p:sp>
      <p:cxnSp>
        <p:nvCxnSpPr>
          <p:cNvPr id="8" name="Přímá spojnice 7"/>
          <p:cNvCxnSpPr/>
          <p:nvPr/>
        </p:nvCxnSpPr>
        <p:spPr>
          <a:xfrm>
            <a:off x="3563888" y="4221088"/>
            <a:ext cx="216024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563888" y="4221088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Zápis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/>
              <a:t>Plod</a:t>
            </a:r>
            <a:r>
              <a:rPr lang="cs-CZ" dirty="0" smtClean="0"/>
              <a:t> </a:t>
            </a:r>
          </a:p>
          <a:p>
            <a:r>
              <a:rPr lang="cs-CZ" dirty="0" smtClean="0"/>
              <a:t>          šešule </a:t>
            </a:r>
          </a:p>
          <a:p>
            <a:pPr>
              <a:buNone/>
            </a:pPr>
            <a:r>
              <a:rPr lang="cs-CZ" dirty="0" smtClean="0"/>
              <a:t>          </a:t>
            </a:r>
          </a:p>
          <a:p>
            <a:r>
              <a:rPr lang="cs-CZ" dirty="0" smtClean="0"/>
              <a:t>          šešulka</a:t>
            </a:r>
          </a:p>
          <a:p>
            <a:r>
              <a:rPr lang="cs-CZ" dirty="0" smtClean="0"/>
              <a:t>          </a:t>
            </a:r>
          </a:p>
          <a:p>
            <a:r>
              <a:rPr lang="cs-CZ" dirty="0" smtClean="0"/>
              <a:t>          struk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         1.</a:t>
            </a:r>
            <a:endParaRPr lang="cs-CZ" dirty="0"/>
          </a:p>
        </p:txBody>
      </p:sp>
      <p:pic>
        <p:nvPicPr>
          <p:cNvPr id="38914" name="Picture 2" descr="Soubor:Boerenkool snavel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700808"/>
            <a:ext cx="6624736" cy="4355764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1187624" y="620688"/>
            <a:ext cx="684076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66"/>
                </a:solidFill>
              </a:rPr>
              <a:t>šešule </a:t>
            </a:r>
            <a:r>
              <a:rPr lang="cs-CZ" sz="3200" dirty="0" smtClean="0">
                <a:solidFill>
                  <a:schemeClr val="tx1"/>
                </a:solidFill>
              </a:rPr>
              <a:t>brukve zelné</a:t>
            </a:r>
            <a:r>
              <a:rPr lang="cs-CZ" sz="3200" dirty="0" smtClean="0">
                <a:solidFill>
                  <a:srgbClr val="FF0066"/>
                </a:solidFill>
              </a:rPr>
              <a:t> </a:t>
            </a:r>
            <a:endParaRPr lang="cs-CZ" sz="3200" dirty="0">
              <a:solidFill>
                <a:srgbClr val="FF0066"/>
              </a:solidFill>
            </a:endParaRPr>
          </a:p>
        </p:txBody>
      </p:sp>
      <p:cxnSp>
        <p:nvCxnSpPr>
          <p:cNvPr id="13" name="Přímá spojovací šipka 12"/>
          <p:cNvCxnSpPr/>
          <p:nvPr/>
        </p:nvCxnSpPr>
        <p:spPr>
          <a:xfrm>
            <a:off x="3419872" y="1268760"/>
            <a:ext cx="360040" cy="2592288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99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2060848"/>
            <a:ext cx="4420017" cy="3196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827584" y="476672"/>
            <a:ext cx="763284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FF0066"/>
                </a:solidFill>
              </a:rPr>
              <a:t>š</a:t>
            </a:r>
            <a:r>
              <a:rPr lang="cs-CZ" sz="3200" dirty="0" smtClean="0">
                <a:solidFill>
                  <a:srgbClr val="FF0066"/>
                </a:solidFill>
              </a:rPr>
              <a:t>ešulka</a:t>
            </a:r>
            <a:r>
              <a:rPr lang="cs-CZ" sz="3200" dirty="0" smtClean="0"/>
              <a:t> kokošky pastuší tobolky</a:t>
            </a:r>
            <a:endParaRPr lang="cs-CZ" sz="3200" dirty="0"/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2699792" y="1124744"/>
            <a:ext cx="288032" cy="2232248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2.</a:t>
            </a:r>
            <a:endParaRPr lang="cs-CZ" dirty="0"/>
          </a:p>
        </p:txBody>
      </p:sp>
      <p:pic>
        <p:nvPicPr>
          <p:cNvPr id="1026" name="Picture 2" descr="Soubor:199 Raphanus raphanistru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5" y="1700808"/>
            <a:ext cx="2952328" cy="442849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259632" y="548680"/>
            <a:ext cx="662473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66"/>
                </a:solidFill>
              </a:rPr>
              <a:t>struk</a:t>
            </a:r>
            <a:r>
              <a:rPr lang="cs-CZ" sz="3200" dirty="0" smtClean="0"/>
              <a:t>  ředkve ohnice</a:t>
            </a:r>
            <a:endParaRPr lang="cs-CZ" sz="3200" dirty="0"/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2987824" y="1196752"/>
            <a:ext cx="216024" cy="2232248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Semena</a:t>
            </a:r>
            <a:r>
              <a:rPr lang="cs-CZ" dirty="0" smtClean="0"/>
              <a:t> olejnatá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Zápis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algn="ctr"/>
            <a:r>
              <a:rPr lang="cs-CZ" sz="5100" dirty="0" smtClean="0">
                <a:solidFill>
                  <a:srgbClr val="FFC000"/>
                </a:solidFill>
              </a:rPr>
              <a:t>Pěstované užitkové</a:t>
            </a:r>
          </a:p>
          <a:p>
            <a:endParaRPr lang="cs-CZ" sz="5100" dirty="0" smtClean="0"/>
          </a:p>
          <a:p>
            <a:r>
              <a:rPr lang="cs-CZ" sz="5100" dirty="0" smtClean="0"/>
              <a:t> </a:t>
            </a:r>
          </a:p>
          <a:p>
            <a:endParaRPr lang="cs-CZ" sz="5100" dirty="0" smtClean="0"/>
          </a:p>
          <a:p>
            <a:r>
              <a:rPr lang="cs-CZ" sz="5100" dirty="0" smtClean="0"/>
              <a:t>brukev zelná – jejím šlechtěním vzniklo: </a:t>
            </a:r>
          </a:p>
          <a:p>
            <a:r>
              <a:rPr lang="cs-CZ" sz="5100" dirty="0" smtClean="0"/>
              <a:t>                        zelí, květák, kapusta, kedluben, brokolice </a:t>
            </a:r>
          </a:p>
          <a:p>
            <a:r>
              <a:rPr lang="cs-CZ" sz="5100" dirty="0" smtClean="0"/>
              <a:t>                                                    </a:t>
            </a:r>
          </a:p>
          <a:p>
            <a:r>
              <a:rPr lang="cs-CZ" sz="5100" dirty="0" smtClean="0"/>
              <a:t>brukev řepka olejka – pro výrobu oleje, bionafty</a:t>
            </a:r>
          </a:p>
          <a:p>
            <a:r>
              <a:rPr lang="cs-CZ" sz="5100" dirty="0" smtClean="0"/>
              <a:t>                             </a:t>
            </a:r>
          </a:p>
          <a:p>
            <a:r>
              <a:rPr lang="cs-CZ" sz="5100" dirty="0" smtClean="0"/>
              <a:t>ředkev</a:t>
            </a:r>
          </a:p>
          <a:p>
            <a:r>
              <a:rPr lang="cs-CZ" sz="5100" dirty="0" smtClean="0"/>
              <a:t>křen selský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Zápis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 Pěstované okrasné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tařice skalní</a:t>
            </a:r>
          </a:p>
          <a:p>
            <a:pPr algn="ctr"/>
            <a:r>
              <a:rPr lang="cs-CZ" dirty="0" smtClean="0"/>
              <a:t>večernice vonná</a:t>
            </a:r>
          </a:p>
          <a:p>
            <a:pPr algn="ctr"/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Zápis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Planě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C000"/>
                </a:solidFill>
              </a:rPr>
              <a:t>rostoucí</a:t>
            </a:r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řeřišnice</a:t>
            </a:r>
          </a:p>
          <a:p>
            <a:pPr algn="ctr"/>
            <a:r>
              <a:rPr lang="cs-CZ" dirty="0" smtClean="0"/>
              <a:t>hořčice polní</a:t>
            </a:r>
          </a:p>
          <a:p>
            <a:pPr algn="ctr"/>
            <a:r>
              <a:rPr lang="cs-CZ" dirty="0" smtClean="0"/>
              <a:t>penízek rolní</a:t>
            </a:r>
          </a:p>
          <a:p>
            <a:pPr algn="ctr"/>
            <a:r>
              <a:rPr lang="cs-CZ" dirty="0" smtClean="0"/>
              <a:t>kokoška pastuší tobolka</a:t>
            </a:r>
          </a:p>
          <a:p>
            <a:pPr algn="ctr"/>
            <a:r>
              <a:rPr lang="cs-CZ" dirty="0" smtClean="0"/>
              <a:t> česnáček lékařský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9F263"/>
                </a:solidFill>
              </a:rPr>
              <a:t>Brukev zelná</a:t>
            </a:r>
            <a:endParaRPr lang="cs-CZ" dirty="0">
              <a:solidFill>
                <a:srgbClr val="F9F26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    3.</a:t>
            </a:r>
            <a:endParaRPr lang="cs-CZ" dirty="0"/>
          </a:p>
        </p:txBody>
      </p:sp>
      <p:pic>
        <p:nvPicPr>
          <p:cNvPr id="1026" name="Picture 2" descr="Soubor:Brassica oleracea H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700808"/>
            <a:ext cx="5747792" cy="43108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9F263"/>
                </a:solidFill>
              </a:rPr>
              <a:t>    Zelí                Kapusta</a:t>
            </a:r>
            <a:endParaRPr lang="cs-CZ" dirty="0">
              <a:solidFill>
                <a:srgbClr val="F9F26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4.                           5.</a:t>
            </a:r>
            <a:endParaRPr lang="cs-CZ" dirty="0"/>
          </a:p>
        </p:txBody>
      </p:sp>
      <p:pic>
        <p:nvPicPr>
          <p:cNvPr id="4" name="Picture 2" descr="Soubor:Cabb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276872"/>
            <a:ext cx="4464496" cy="3180954"/>
          </a:xfrm>
          <a:prstGeom prst="rect">
            <a:avLst/>
          </a:prstGeom>
          <a:noFill/>
        </p:spPr>
      </p:pic>
      <p:pic>
        <p:nvPicPr>
          <p:cNvPr id="5" name="Picture 6" descr="http://www.jihomoravska-zelenina.cz/zlozka/kapust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2276872"/>
            <a:ext cx="3456384" cy="31364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9F263"/>
                </a:solidFill>
              </a:rPr>
              <a:t>Řepka olejka</a:t>
            </a:r>
            <a:endParaRPr lang="cs-CZ" dirty="0">
              <a:solidFill>
                <a:srgbClr val="F9F26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6.</a:t>
            </a:r>
            <a:endParaRPr lang="cs-CZ" dirty="0"/>
          </a:p>
        </p:txBody>
      </p:sp>
      <p:pic>
        <p:nvPicPr>
          <p:cNvPr id="29698" name="Picture 2" descr="http://img.flog.pravda.sk/2009/04/21/c1l_204982_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276872"/>
            <a:ext cx="4762500" cy="36724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9F263"/>
                </a:solidFill>
              </a:rPr>
              <a:t>Ředkev setá</a:t>
            </a:r>
            <a:endParaRPr lang="cs-CZ" dirty="0">
              <a:solidFill>
                <a:srgbClr val="F9F26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                           7.</a:t>
            </a:r>
          </a:p>
          <a:p>
            <a:r>
              <a:rPr lang="cs-CZ" dirty="0" smtClean="0"/>
              <a:t>                                                               </a:t>
            </a:r>
            <a:endParaRPr lang="cs-CZ" dirty="0"/>
          </a:p>
        </p:txBody>
      </p:sp>
      <p:pic>
        <p:nvPicPr>
          <p:cNvPr id="30722" name="Picture 2" descr="Soubor:Daikon.Japa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2348880"/>
            <a:ext cx="6456040" cy="33123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8.                               9.</a:t>
            </a:r>
            <a:endParaRPr lang="cs-CZ" dirty="0"/>
          </a:p>
        </p:txBody>
      </p:sp>
      <p:pic>
        <p:nvPicPr>
          <p:cNvPr id="31748" name="Picture 4" descr="http://i.idnes.cz/08/103/gal/LUD26b107_MB01534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2492896"/>
            <a:ext cx="4381500" cy="3009901"/>
          </a:xfrm>
          <a:prstGeom prst="rect">
            <a:avLst/>
          </a:prstGeom>
          <a:noFill/>
        </p:spPr>
      </p:pic>
      <p:pic>
        <p:nvPicPr>
          <p:cNvPr id="31746" name="Picture 2" descr="Soubor:Armoracia rustican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484784"/>
            <a:ext cx="3278138" cy="437085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9F263"/>
                </a:solidFill>
              </a:rPr>
              <a:t>Křen selský</a:t>
            </a:r>
            <a:endParaRPr lang="cs-CZ" dirty="0">
              <a:solidFill>
                <a:srgbClr val="F9F26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>
                <a:solidFill>
                  <a:srgbClr val="F9F263"/>
                </a:solidFill>
              </a:rPr>
              <a:t>Řeřišnice luční      Hořčice polní</a:t>
            </a:r>
            <a:endParaRPr lang="cs-CZ" sz="4000" dirty="0">
              <a:solidFill>
                <a:srgbClr val="F9F26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10.                              11.</a:t>
            </a:r>
            <a:endParaRPr lang="cs-CZ" dirty="0"/>
          </a:p>
        </p:txBody>
      </p:sp>
      <p:pic>
        <p:nvPicPr>
          <p:cNvPr id="31746" name="Picture 2" descr="Soubor:Cardamine pratensis 0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628800"/>
            <a:ext cx="3143230" cy="4193308"/>
          </a:xfrm>
          <a:prstGeom prst="rect">
            <a:avLst/>
          </a:prstGeom>
          <a:noFill/>
        </p:spPr>
      </p:pic>
      <p:pic>
        <p:nvPicPr>
          <p:cNvPr id="31748" name="Picture 4" descr="Soubor:Herik 17-10-2005 14.00.0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01007" y="1628800"/>
            <a:ext cx="4547658" cy="34107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3600" dirty="0" smtClean="0">
                <a:solidFill>
                  <a:srgbClr val="F9F263"/>
                </a:solidFill>
              </a:rPr>
              <a:t>    Penízek rolní      Kokoška pastuší tobolka      </a:t>
            </a:r>
            <a:endParaRPr lang="cs-CZ" sz="3600" dirty="0">
              <a:solidFill>
                <a:srgbClr val="F9F26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12.                                 13.</a:t>
            </a:r>
            <a:endParaRPr lang="cs-CZ" dirty="0"/>
          </a:p>
        </p:txBody>
      </p:sp>
      <p:pic>
        <p:nvPicPr>
          <p:cNvPr id="32770" name="Picture 2" descr="Soubor:Thlaspi arvense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684691"/>
            <a:ext cx="3312368" cy="4416490"/>
          </a:xfrm>
          <a:prstGeom prst="rect">
            <a:avLst/>
          </a:prstGeom>
          <a:noFill/>
        </p:spPr>
      </p:pic>
      <p:pic>
        <p:nvPicPr>
          <p:cNvPr id="32772" name="Picture 4" descr="Kokoška pastuší tobolk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1700808"/>
            <a:ext cx="3217540" cy="440037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9F263"/>
                </a:solidFill>
              </a:rPr>
              <a:t>Česnáček lékařský</a:t>
            </a:r>
            <a:endParaRPr lang="cs-CZ" dirty="0">
              <a:solidFill>
                <a:srgbClr val="F9F26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14.</a:t>
            </a:r>
            <a:endParaRPr lang="cs-CZ" dirty="0"/>
          </a:p>
        </p:txBody>
      </p:sp>
      <p:pic>
        <p:nvPicPr>
          <p:cNvPr id="34818" name="Picture 2" descr="Soubor:Alliaria petiolata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700808"/>
            <a:ext cx="3390602" cy="44908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Úkoly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1. Zapiš si do sešitu nadpis </a:t>
            </a:r>
            <a:r>
              <a:rPr lang="cs-CZ" sz="2000" i="1" dirty="0">
                <a:solidFill>
                  <a:srgbClr val="1FE124"/>
                </a:solidFill>
              </a:rPr>
              <a:t>čeleď : Brukvovité</a:t>
            </a:r>
          </a:p>
          <a:p>
            <a:r>
              <a:rPr lang="cs-CZ" sz="2000" dirty="0" smtClean="0"/>
              <a:t>    a opiš si informace v oknech </a:t>
            </a:r>
            <a:r>
              <a:rPr lang="cs-CZ" sz="2000" dirty="0"/>
              <a:t>nadepsaných </a:t>
            </a:r>
            <a:r>
              <a:rPr lang="cs-CZ" sz="2000" i="1" dirty="0"/>
              <a:t>Zápis.</a:t>
            </a:r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2. Vyhledej a zapiš jakou barvu mají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korunní lístky tařice skalní a </a:t>
            </a:r>
            <a:r>
              <a:rPr lang="cs-CZ" sz="2000" dirty="0"/>
              <a:t>jakou večernice vonné.</a:t>
            </a:r>
          </a:p>
          <a:p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 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dirty="0" smtClean="0"/>
              <a:t>Vlastní tvorba</a:t>
            </a:r>
          </a:p>
          <a:p>
            <a:endParaRPr lang="cs-CZ" dirty="0"/>
          </a:p>
          <a:p>
            <a:r>
              <a:rPr lang="cs-CZ" dirty="0" smtClean="0"/>
              <a:t>Obrázky</a:t>
            </a:r>
          </a:p>
          <a:p>
            <a:r>
              <a:rPr lang="cs-CZ" dirty="0" smtClean="0"/>
              <a:t>1. AUTOR NEUVEDEN.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9.4.2013]. Dostupný na WWW: http://cs.wikipedia.org/wiki/Soubor:Boerenkool_snavels.jpg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2. LINDMAN, </a:t>
            </a:r>
            <a:r>
              <a:rPr lang="cs-CZ" dirty="0" err="1" smtClean="0"/>
              <a:t>Carl</a:t>
            </a:r>
            <a:r>
              <a:rPr lang="cs-CZ" dirty="0" smtClean="0"/>
              <a:t> Axel </a:t>
            </a:r>
            <a:r>
              <a:rPr lang="cs-CZ" dirty="0" err="1" smtClean="0"/>
              <a:t>Magnus</a:t>
            </a:r>
            <a:r>
              <a:rPr lang="cs-CZ" dirty="0" smtClean="0"/>
              <a:t>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9.4.2013]. Dostupný na WWW: http://cs.wikipedia.org/wiki/Soubor:199_Raphanus_raphanistrum.jpg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3. </a:t>
            </a:r>
            <a:r>
              <a:rPr lang="en-US" dirty="0"/>
              <a:t>TREPTE, Andreas. </a:t>
            </a:r>
            <a:r>
              <a:rPr lang="en-US" i="1" dirty="0"/>
              <a:t>Wikipedia.cz</a:t>
            </a:r>
            <a:r>
              <a:rPr lang="en-US" dirty="0"/>
              <a:t> [online]. [cit. </a:t>
            </a:r>
            <a:r>
              <a:rPr lang="cs-CZ" dirty="0"/>
              <a:t>2</a:t>
            </a:r>
            <a:r>
              <a:rPr lang="en-US" dirty="0"/>
              <a:t>0.4.2013].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http://cs.wikipedia.org/wiki/Soubor:Brassica_oleracea_He.jpg</a:t>
            </a:r>
          </a:p>
          <a:p>
            <a:endParaRPr lang="cs-CZ" dirty="0"/>
          </a:p>
          <a:p>
            <a:r>
              <a:rPr lang="cs-CZ" dirty="0" smtClean="0"/>
              <a:t>4. </a:t>
            </a:r>
            <a:r>
              <a:rPr lang="cs-CZ" dirty="0"/>
              <a:t>TARPENNING, Bill. </a:t>
            </a:r>
            <a:r>
              <a:rPr lang="cs-CZ" i="1" dirty="0"/>
              <a:t>Wikipedia.cz</a:t>
            </a:r>
            <a:r>
              <a:rPr lang="cs-CZ" dirty="0"/>
              <a:t> [online]. [cit. 20.4.2013]. Dostupný na WWW: http://cs.wikipedia.org/wiki/Soubor:Cabbage.jpg</a:t>
            </a:r>
          </a:p>
          <a:p>
            <a:endParaRPr lang="cs-CZ" dirty="0"/>
          </a:p>
          <a:p>
            <a:r>
              <a:rPr lang="cs-CZ" dirty="0" smtClean="0"/>
              <a:t>5. </a:t>
            </a:r>
            <a:r>
              <a:rPr lang="cs-CZ" dirty="0"/>
              <a:t>AUTOR NEUVEDEN. </a:t>
            </a:r>
            <a:r>
              <a:rPr lang="cs-CZ" i="1" dirty="0"/>
              <a:t>Jihomoravska-zelenina.cz</a:t>
            </a:r>
            <a:r>
              <a:rPr lang="cs-CZ" dirty="0"/>
              <a:t> [online]. [cit. 20.4.2013]. Dostupný na WWW: http://www.jihomoravska-zelenina.cz/informace.php?prodid=KAP</a:t>
            </a:r>
          </a:p>
          <a:p>
            <a:endParaRPr lang="cs-CZ" dirty="0"/>
          </a:p>
          <a:p>
            <a:r>
              <a:rPr lang="cs-CZ" dirty="0" smtClean="0"/>
              <a:t>6. </a:t>
            </a:r>
            <a:r>
              <a:rPr lang="cs-CZ" dirty="0"/>
              <a:t>AUTOR NEUVEDEN. </a:t>
            </a:r>
            <a:r>
              <a:rPr lang="cs-CZ" i="1" dirty="0" err="1"/>
              <a:t>Hajaja.flog</a:t>
            </a:r>
            <a:r>
              <a:rPr lang="cs-CZ" dirty="0"/>
              <a:t> [online]. [cit. 20.4.2013]. Dostupný na WWW: http://flog.pravda.sk/hajaja.flog?foto=204982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7. </a:t>
            </a:r>
            <a:r>
              <a:rPr lang="cs-CZ" dirty="0"/>
              <a:t>CHRIS 73. </a:t>
            </a:r>
            <a:r>
              <a:rPr lang="cs-CZ" i="1" dirty="0"/>
              <a:t>Wikipedia.cz</a:t>
            </a:r>
            <a:r>
              <a:rPr lang="cs-CZ" dirty="0"/>
              <a:t> [online]. [cit. 20.4.2013]. Dostupný na WWW: http://cs.wikipedia.org/wiki/Soubor:Daikon.Japan.jpg</a:t>
            </a:r>
          </a:p>
          <a:p>
            <a:endParaRPr lang="cs-CZ" dirty="0"/>
          </a:p>
          <a:p>
            <a:r>
              <a:rPr lang="cs-CZ" dirty="0" smtClean="0"/>
              <a:t>8. </a:t>
            </a:r>
            <a:r>
              <a:rPr lang="cs-CZ" dirty="0"/>
              <a:t>PETHAN. </a:t>
            </a:r>
            <a:r>
              <a:rPr lang="cs-CZ" i="1" dirty="0"/>
              <a:t>Wikipedia.cz</a:t>
            </a:r>
            <a:r>
              <a:rPr lang="cs-CZ" dirty="0"/>
              <a:t> [online]. [cit. 25.4.2013]. Dostupný na WWW: http://cs.wikipedia.org/wiki/Soubor:Armoracia_rusticana.jpg</a:t>
            </a:r>
          </a:p>
          <a:p>
            <a:endParaRPr lang="cs-CZ" dirty="0"/>
          </a:p>
          <a:p>
            <a:r>
              <a:rPr lang="cs-CZ" dirty="0" smtClean="0"/>
              <a:t>9. </a:t>
            </a:r>
            <a:r>
              <a:rPr lang="pt-BR" dirty="0"/>
              <a:t>AUTOR NEUVEDEN. </a:t>
            </a:r>
            <a:r>
              <a:rPr lang="pt-BR" i="1" dirty="0"/>
              <a:t>hobby.cz</a:t>
            </a:r>
            <a:r>
              <a:rPr lang="pt-BR" dirty="0"/>
              <a:t> [online]. [cit. </a:t>
            </a:r>
            <a:r>
              <a:rPr lang="cs-CZ" dirty="0"/>
              <a:t>23.</a:t>
            </a:r>
            <a:r>
              <a:rPr lang="pt-BR" dirty="0"/>
              <a:t>4.2013]. Dostupný na WWW: http://hobby.idnes.cz/kren-selsky-armoracia-rusticana-dau-/herbar.aspx?c=A080716_154045_herbar_lud</a:t>
            </a:r>
          </a:p>
          <a:p>
            <a:endParaRPr lang="cs-CZ" dirty="0"/>
          </a:p>
          <a:p>
            <a:r>
              <a:rPr lang="cs-CZ" dirty="0" smtClean="0"/>
              <a:t>10. </a:t>
            </a:r>
            <a:r>
              <a:rPr lang="cs-CZ" dirty="0"/>
              <a:t>H. ZELL. </a:t>
            </a:r>
            <a:r>
              <a:rPr lang="cs-CZ" i="1" dirty="0"/>
              <a:t>Wikipedia.cz</a:t>
            </a:r>
            <a:r>
              <a:rPr lang="cs-CZ" dirty="0"/>
              <a:t> [online]. [cit. 20.4.2013]. Dostupný na </a:t>
            </a:r>
            <a:r>
              <a:rPr lang="cs-CZ" dirty="0" err="1"/>
              <a:t>WWW:</a:t>
            </a:r>
            <a:r>
              <a:rPr lang="cs-CZ" u="sng" dirty="0" err="1">
                <a:hlinkClick r:id="rId2" tooltip="Click to Continue &gt; by Browse to Save"/>
              </a:rPr>
              <a:t>http</a:t>
            </a:r>
            <a:r>
              <a:rPr lang="cs-CZ" dirty="0"/>
              <a:t>://cs.wikipedia.org/wiki/Soubor:Cardamine_pratensis_002.JPG</a:t>
            </a:r>
          </a:p>
          <a:p>
            <a:endParaRPr lang="cs-CZ" dirty="0"/>
          </a:p>
          <a:p>
            <a:r>
              <a:rPr lang="cs-CZ" dirty="0" smtClean="0"/>
              <a:t>11. </a:t>
            </a:r>
            <a:r>
              <a:rPr lang="cs-CZ" dirty="0"/>
              <a:t>AUTOR NEUVEDEN. </a:t>
            </a:r>
            <a:r>
              <a:rPr lang="cs-CZ" i="1" dirty="0"/>
              <a:t>Wikipedia.cz</a:t>
            </a:r>
            <a:r>
              <a:rPr lang="cs-CZ" dirty="0"/>
              <a:t> [online]. [cit. 25.4.2013]. Dostupný na </a:t>
            </a:r>
            <a:r>
              <a:rPr lang="cs-CZ" dirty="0" err="1"/>
              <a:t>WWW:</a:t>
            </a:r>
            <a:r>
              <a:rPr lang="cs-CZ" u="sng" dirty="0" err="1">
                <a:hlinkClick r:id="rId2" tooltip="Click to Continue &gt; by Browse to Save"/>
              </a:rPr>
              <a:t>http</a:t>
            </a:r>
            <a:r>
              <a:rPr lang="cs-CZ" dirty="0"/>
              <a:t>://cs.wikipedia.org/wiki/Soubor:Herik_17-10-2005_14.00.04.JPG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12. PETERS, Kristian. </a:t>
            </a:r>
            <a:r>
              <a:rPr lang="cs-CZ" i="1" dirty="0"/>
              <a:t>Wikipedia.cz</a:t>
            </a:r>
            <a:r>
              <a:rPr lang="cs-CZ" dirty="0"/>
              <a:t> [online]. [cit. 25.4.2013]. Dostupný na </a:t>
            </a:r>
            <a:r>
              <a:rPr lang="cs-CZ" dirty="0" err="1"/>
              <a:t>WWW:</a:t>
            </a:r>
            <a:r>
              <a:rPr lang="cs-CZ" u="sng" dirty="0" err="1">
                <a:hlinkClick r:id="rId2" tooltip="Click to Continue &gt; by Browse to Save"/>
              </a:rPr>
              <a:t>http</a:t>
            </a:r>
            <a:r>
              <a:rPr lang="cs-CZ" dirty="0"/>
              <a:t>://cs.wikipedia.org/wiki/</a:t>
            </a:r>
            <a:r>
              <a:rPr lang="cs-CZ" dirty="0" err="1"/>
              <a:t>Soubor:Thlaspi_arvense.jpeg</a:t>
            </a:r>
            <a:endParaRPr lang="cs-CZ" dirty="0"/>
          </a:p>
          <a:p>
            <a:endParaRPr lang="cs-CZ" dirty="0"/>
          </a:p>
          <a:p>
            <a:r>
              <a:rPr lang="cs-CZ" dirty="0"/>
              <a:t>13. AUTOR NEUVEDEN. </a:t>
            </a:r>
            <a:r>
              <a:rPr lang="cs-CZ" i="1" dirty="0"/>
              <a:t>Chovzvirat.com</a:t>
            </a:r>
            <a:r>
              <a:rPr lang="cs-CZ" dirty="0"/>
              <a:t> [online]. [cit. 25.4.2013]. Dostupný na </a:t>
            </a:r>
            <a:r>
              <a:rPr lang="cs-CZ" dirty="0" err="1"/>
              <a:t>WWW:</a:t>
            </a:r>
            <a:r>
              <a:rPr lang="cs-CZ" u="sng" dirty="0" err="1">
                <a:hlinkClick r:id="rId2" tooltip="Click to Continue &gt; by Browse to Save"/>
              </a:rPr>
              <a:t>http</a:t>
            </a:r>
            <a:r>
              <a:rPr lang="cs-CZ" dirty="0"/>
              <a:t>://papousci.chovzvirat.com/</a:t>
            </a:r>
            <a:r>
              <a:rPr lang="cs-CZ" dirty="0" err="1"/>
              <a:t>clanky</a:t>
            </a:r>
            <a:r>
              <a:rPr lang="cs-CZ" dirty="0"/>
              <a:t>/zelene-krmeni-pro-papousky---i--dil.html</a:t>
            </a:r>
          </a:p>
          <a:p>
            <a:endParaRPr lang="cs-CZ" dirty="0"/>
          </a:p>
          <a:p>
            <a:r>
              <a:rPr lang="cs-CZ" dirty="0"/>
              <a:t>14. J.F. GAFFARD. </a:t>
            </a:r>
            <a:r>
              <a:rPr lang="cs-CZ" i="1" dirty="0"/>
              <a:t>Wikipedia.cz</a:t>
            </a:r>
            <a:r>
              <a:rPr lang="cs-CZ" dirty="0"/>
              <a:t> [online]. [cit. 25.4.2013]. Dostupný na </a:t>
            </a:r>
            <a:r>
              <a:rPr lang="cs-CZ" dirty="0" err="1"/>
              <a:t>WWW:</a:t>
            </a:r>
            <a:r>
              <a:rPr lang="cs-CZ" u="sng" dirty="0" err="1">
                <a:hlinkClick r:id="rId2" tooltip="Click to Continue &gt; by Browse to Save"/>
              </a:rPr>
              <a:t>http</a:t>
            </a:r>
            <a:r>
              <a:rPr lang="cs-CZ" dirty="0"/>
              <a:t>://cs.wikipedia.org/wiki/Soubor:Alliaria_petiolata1.jpg</a:t>
            </a:r>
          </a:p>
          <a:p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pt-BR" dirty="0" smtClean="0"/>
              <a:t/>
            </a:r>
            <a:br>
              <a:rPr lang="pt-BR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en-US" dirty="0" smtClean="0"/>
              <a:t/>
            </a:r>
            <a:br>
              <a:rPr lang="en-US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dirty="0" smtClean="0"/>
              <a:t>Prezentace je určena žákům 7. ročníku ZŠ. Prostřednictvím ní mohou získat </a:t>
            </a:r>
          </a:p>
          <a:p>
            <a:r>
              <a:rPr lang="cs-CZ" sz="1200" dirty="0" smtClean="0"/>
              <a:t>základní poznatky o rostlinách </a:t>
            </a:r>
            <a:r>
              <a:rPr lang="cs-CZ" sz="1200" dirty="0"/>
              <a:t>čeledi brukvovitých. Slouží také jako zápis</a:t>
            </a:r>
          </a:p>
          <a:p>
            <a:r>
              <a:rPr lang="cs-CZ" sz="1200" dirty="0"/>
              <a:t>a jako prvotní příprava pro poznávací test </a:t>
            </a:r>
            <a:r>
              <a:rPr lang="cs-CZ" sz="1200" dirty="0" smtClean="0"/>
              <a:t>rostlin.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2063</TotalTime>
  <Words>350</Words>
  <Application>Microsoft Office PowerPoint</Application>
  <PresentationFormat>Předvádění na obrazovce (4:3)</PresentationFormat>
  <Paragraphs>238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Lití písma</vt:lpstr>
      <vt:lpstr>Prezentace aplikace PowerPoint</vt:lpstr>
      <vt:lpstr>Brukvovité</vt:lpstr>
      <vt:lpstr>Opakuj si:</vt:lpstr>
      <vt:lpstr>    </vt:lpstr>
      <vt:lpstr>Zápis </vt:lpstr>
      <vt:lpstr>Zápis</vt:lpstr>
      <vt:lpstr>Zápis</vt:lpstr>
      <vt:lpstr>Prezentace aplikace PowerPoint</vt:lpstr>
      <vt:lpstr>Prezentace aplikace PowerPoint</vt:lpstr>
      <vt:lpstr>Prezentace aplikace PowerPoint</vt:lpstr>
      <vt:lpstr>Prezentace aplikace PowerPoint</vt:lpstr>
      <vt:lpstr>Zápis</vt:lpstr>
      <vt:lpstr>Zápis</vt:lpstr>
      <vt:lpstr>Zápis</vt:lpstr>
      <vt:lpstr>Brukev zelná</vt:lpstr>
      <vt:lpstr>    Zelí                Kapusta</vt:lpstr>
      <vt:lpstr>Řepka olejka</vt:lpstr>
      <vt:lpstr>Ředkev setá</vt:lpstr>
      <vt:lpstr>Křen selský</vt:lpstr>
      <vt:lpstr>Řeřišnice luční      Hořčice polní</vt:lpstr>
      <vt:lpstr>    Penízek rolní      Kokoška pastuší tobolka      </vt:lpstr>
      <vt:lpstr>Česnáček lékařský</vt:lpstr>
      <vt:lpstr>Úkoly</vt:lpstr>
      <vt:lpstr> Zdroje a citace</vt:lpstr>
      <vt:lpstr> Anotace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Brukvovité</dc:title>
  <dc:creator>OEM</dc:creator>
  <cp:lastModifiedBy>NB</cp:lastModifiedBy>
  <cp:revision>163</cp:revision>
  <dcterms:created xsi:type="dcterms:W3CDTF">2013-04-15T17:33:42Z</dcterms:created>
  <dcterms:modified xsi:type="dcterms:W3CDTF">2013-05-12T19:14:46Z</dcterms:modified>
</cp:coreProperties>
</file>