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396DE92-8BBF-4BA6-ABAF-1306D5F86E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CB631DB-09CB-4CD2-AEC2-A57CE2959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9/9d/Wiener_Riesenrad_DSC0237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9/9a/Olomouc-Horn%C3%AD_n%C3%A1m%C4%9Bst%C3%AD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6/60/Prag_ginger_u_fred_gehry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Olomouc-Horn%C3%AD_n%C3%A1m%C4%9Bst%C3%AD.JPG" TargetMode="External"/><Relationship Id="rId2" Type="http://schemas.openxmlformats.org/officeDocument/2006/relationships/hyperlink" Target="http://cs.wikipedia.org/wiki/Soubor:Wiener_Riesenrad_DSC0237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Prag_ginger_u_fred_gehr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7.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47811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Kde to je?  /  </a:t>
            </a:r>
            <a:r>
              <a:rPr lang="cs-CZ" sz="18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Wo</a:t>
            </a:r>
            <a:r>
              <a:rPr lang="cs-CZ" sz="1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ist</a:t>
            </a:r>
            <a:r>
              <a:rPr lang="cs-CZ" sz="1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18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das</a:t>
            </a:r>
            <a:r>
              <a:rPr lang="cs-CZ" sz="1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?</a:t>
            </a:r>
            <a:endParaRPr lang="cs-CZ" sz="18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3968" y="191683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Název školy: </a:t>
            </a:r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ZŠ Štětí, Ostrovní 300</a:t>
            </a:r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Autor: </a:t>
            </a:r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Vlasta </a:t>
            </a:r>
            <a:r>
              <a:rPr lang="cs-CZ" sz="1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Hackelová</a:t>
            </a:r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Název materiálu: </a:t>
            </a:r>
            <a:b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VY_32_INOVACE_ </a:t>
            </a:r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NJ.7.B.05_odkud_pochazis_kde_to_je</a:t>
            </a:r>
            <a:endParaRPr lang="cs-CZ" sz="1400" b="1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Datum : 30. 10. 2011</a:t>
            </a:r>
          </a:p>
          <a:p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Ročník : sedmý</a:t>
            </a:r>
          </a:p>
          <a:p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Předmět : Německý jazyk</a:t>
            </a:r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Název: Odkud pocházíš? Kde je to?</a:t>
            </a:r>
            <a:b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Číslo operačního programu: </a:t>
            </a:r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CZ.1.07/1.4.00/21.1693</a:t>
            </a:r>
          </a:p>
          <a:p>
            <a:r>
              <a:rPr lang="cs-CZ" sz="1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Název projektu: </a:t>
            </a:r>
            <a:r>
              <a:rPr lang="cs-CZ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PRIMA ŠKOLA</a:t>
            </a:r>
            <a:endParaRPr lang="cs-CZ" sz="14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6"/>
            <a:ext cx="1811936" cy="1728192"/>
          </a:xfrm>
          <a:prstGeom prst="rect">
            <a:avLst/>
          </a:prstGeom>
          <a:noFill/>
        </p:spPr>
      </p:pic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80526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971600" y="4797152"/>
            <a:ext cx="6013185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Anotace</a:t>
            </a:r>
            <a:r>
              <a:rPr lang="cs-CZ" sz="1400" dirty="0" smtClean="0"/>
              <a:t>:  Německý jazyk pro 7. ročník</a:t>
            </a:r>
          </a:p>
          <a:p>
            <a:r>
              <a:rPr lang="cs-CZ" sz="1400" dirty="0" smtClean="0"/>
              <a:t> </a:t>
            </a:r>
            <a:r>
              <a:rPr lang="cs-CZ" sz="1400" dirty="0" smtClean="0"/>
              <a:t>Doplnění znalostí – kde je to město? Odkud pochází – on, ona, ?</a:t>
            </a:r>
          </a:p>
          <a:p>
            <a:r>
              <a:rPr lang="cs-CZ" sz="1400" dirty="0" smtClean="0"/>
              <a:t>	Komunikace ve třídě – Odkud pocházíš? Kde to je? Německy </a:t>
            </a:r>
          </a:p>
          <a:p>
            <a:r>
              <a:rPr lang="cs-CZ" sz="1400" dirty="0" smtClean="0"/>
              <a:t>	mluvící země a jejich hlavní města.  </a:t>
            </a:r>
          </a:p>
          <a:p>
            <a:r>
              <a:rPr lang="cs-CZ" sz="1400" dirty="0" smtClean="0"/>
              <a:t>	Rozšíření komunikačních schopností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7.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Diese Stadt heißt auf Deutsch </a:t>
            </a:r>
            <a:r>
              <a:rPr lang="de-DE" b="1" dirty="0" smtClean="0"/>
              <a:t>Wien.</a:t>
            </a:r>
            <a:r>
              <a:rPr lang="cs-CZ" b="1" dirty="0" smtClean="0"/>
              <a:t> </a:t>
            </a:r>
            <a:r>
              <a:rPr lang="cs-CZ" b="1" dirty="0" err="1" smtClean="0"/>
              <a:t>Sie</a:t>
            </a:r>
            <a:r>
              <a:rPr lang="cs-CZ" b="1" dirty="0" smtClean="0"/>
              <a:t> </a:t>
            </a:r>
            <a:r>
              <a:rPr lang="cs-CZ" b="1" dirty="0" err="1"/>
              <a:t>liegt</a:t>
            </a:r>
            <a:r>
              <a:rPr lang="cs-CZ" b="1" dirty="0"/>
              <a:t> in ...................  .</a:t>
            </a:r>
            <a:endParaRPr lang="cs-CZ" dirty="0"/>
          </a:p>
        </p:txBody>
      </p:sp>
      <p:pic>
        <p:nvPicPr>
          <p:cNvPr id="1026" name="Picture 2" descr="Soubor:Wiener Riesenrad DSC0237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780928"/>
            <a:ext cx="4414246" cy="3672408"/>
          </a:xfrm>
          <a:prstGeom prst="rect">
            <a:avLst/>
          </a:prstGeom>
          <a:noFill/>
        </p:spPr>
      </p:pic>
      <p:pic>
        <p:nvPicPr>
          <p:cNvPr id="1028" name="Picture 4" descr="C:\Users\Petr\AppData\Local\Microsoft\Windows\Temporary Internet Files\Content.IE5\ZBV1WNSU\MP90042269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861048"/>
            <a:ext cx="1584176" cy="266429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23528" y="3501008"/>
            <a:ext cx="3640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Martin.Woher</a:t>
            </a:r>
            <a:r>
              <a:rPr lang="cs-CZ" b="1" dirty="0" smtClean="0"/>
              <a:t> </a:t>
            </a:r>
            <a:r>
              <a:rPr lang="cs-CZ" b="1" dirty="0" err="1" smtClean="0"/>
              <a:t>kommt</a:t>
            </a:r>
            <a:r>
              <a:rPr lang="cs-CZ" b="1" dirty="0" smtClean="0"/>
              <a:t> </a:t>
            </a:r>
            <a:r>
              <a:rPr lang="cs-CZ" b="1" dirty="0" err="1" smtClean="0"/>
              <a:t>er</a:t>
            </a:r>
            <a:r>
              <a:rPr lang="cs-CZ" b="1" dirty="0" smtClean="0"/>
              <a:t>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7. třídu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Olomouc </a:t>
            </a:r>
            <a:r>
              <a:rPr lang="cs-CZ" b="1" dirty="0" err="1"/>
              <a:t>liegt</a:t>
            </a:r>
            <a:r>
              <a:rPr lang="cs-CZ" b="1" dirty="0"/>
              <a:t> in </a:t>
            </a:r>
            <a:r>
              <a:rPr lang="cs-CZ" b="1" dirty="0" err="1" smtClean="0"/>
              <a:t>Mähren</a:t>
            </a:r>
            <a:r>
              <a:rPr lang="cs-CZ" b="1" dirty="0" smtClean="0"/>
              <a:t>. </a:t>
            </a:r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/>
              <a:t>ist</a:t>
            </a:r>
            <a:r>
              <a:rPr lang="cs-CZ" b="1" dirty="0"/>
              <a:t> in .............................. .</a:t>
            </a:r>
            <a:endParaRPr lang="cs-CZ" dirty="0"/>
          </a:p>
        </p:txBody>
      </p:sp>
      <p:pic>
        <p:nvPicPr>
          <p:cNvPr id="15362" name="Picture 2" descr="Soubor:Olomouc-Horní náměstí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996952"/>
            <a:ext cx="4608512" cy="3456384"/>
          </a:xfrm>
          <a:prstGeom prst="rect">
            <a:avLst/>
          </a:prstGeom>
          <a:noFill/>
        </p:spPr>
      </p:pic>
      <p:pic>
        <p:nvPicPr>
          <p:cNvPr id="2052" name="Picture 4" descr="C:\Users\Petr\AppData\Local\Microsoft\Windows\Temporary Internet Files\Content.IE5\N92RVIKT\MP90043948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284984"/>
            <a:ext cx="1944216" cy="30963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51520" y="2924944"/>
            <a:ext cx="3441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Eva. </a:t>
            </a:r>
            <a:r>
              <a:rPr lang="cs-CZ" b="1" dirty="0" err="1" smtClean="0"/>
              <a:t>Woher</a:t>
            </a:r>
            <a:r>
              <a:rPr lang="cs-CZ" b="1" dirty="0" smtClean="0"/>
              <a:t> </a:t>
            </a:r>
            <a:r>
              <a:rPr lang="cs-CZ" b="1" dirty="0" err="1" smtClean="0"/>
              <a:t>kommt</a:t>
            </a:r>
            <a:r>
              <a:rPr lang="cs-CZ" b="1" dirty="0" smtClean="0"/>
              <a:t> </a:t>
            </a:r>
            <a:r>
              <a:rPr lang="cs-CZ" b="1" dirty="0" err="1" smtClean="0"/>
              <a:t>sie</a:t>
            </a:r>
            <a:r>
              <a:rPr lang="cs-CZ" b="1" dirty="0" smtClean="0"/>
              <a:t>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Prag ist die Hauptstadt von </a:t>
            </a:r>
          </a:p>
          <a:p>
            <a:pPr>
              <a:buNone/>
            </a:pPr>
            <a:r>
              <a:rPr lang="cs-CZ" b="1" dirty="0" smtClean="0"/>
              <a:t>    ..............................  </a:t>
            </a:r>
            <a:r>
              <a:rPr lang="cs-CZ" b="1" dirty="0"/>
              <a:t>.</a:t>
            </a:r>
            <a:endParaRPr lang="cs-CZ" dirty="0"/>
          </a:p>
        </p:txBody>
      </p:sp>
      <p:pic>
        <p:nvPicPr>
          <p:cNvPr id="17410" name="Picture 2" descr="Soubor:Prag ginger u fred gehr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7" y="2078720"/>
            <a:ext cx="4032449" cy="4282691"/>
          </a:xfrm>
          <a:prstGeom prst="rect">
            <a:avLst/>
          </a:prstGeom>
          <a:noFill/>
        </p:spPr>
      </p:pic>
      <p:pic>
        <p:nvPicPr>
          <p:cNvPr id="3078" name="Picture 6" descr="C:\Users\Petr\AppData\Local\Microsoft\Windows\Temporary Internet Files\Content.IE5\3M9LY7V8\MP9002628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284984"/>
            <a:ext cx="2160240" cy="316835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23528" y="2924944"/>
            <a:ext cx="3685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Aneta. </a:t>
            </a:r>
            <a:r>
              <a:rPr lang="cs-CZ" b="1" dirty="0" err="1" smtClean="0"/>
              <a:t>Woher</a:t>
            </a:r>
            <a:r>
              <a:rPr lang="cs-CZ" b="1" dirty="0" smtClean="0"/>
              <a:t> </a:t>
            </a:r>
            <a:r>
              <a:rPr lang="cs-CZ" b="1" dirty="0" err="1" smtClean="0"/>
              <a:t>kommt</a:t>
            </a:r>
            <a:r>
              <a:rPr lang="cs-CZ" b="1" dirty="0" smtClean="0"/>
              <a:t> </a:t>
            </a:r>
            <a:r>
              <a:rPr lang="cs-CZ" b="1" dirty="0" err="1" smtClean="0"/>
              <a:t>sie</a:t>
            </a:r>
            <a:r>
              <a:rPr lang="cs-CZ" b="1" dirty="0" smtClean="0"/>
              <a:t>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?</a:t>
            </a:r>
            <a:endParaRPr lang="cs-CZ" dirty="0"/>
          </a:p>
        </p:txBody>
      </p:sp>
      <p:pic>
        <p:nvPicPr>
          <p:cNvPr id="4103" name="Picture 7" descr="C:\Users\Petr\AppData\Local\Microsoft\Windows\Temporary Internet Files\Content.IE5\Y37XW019\MC9001992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844824"/>
            <a:ext cx="3162677" cy="2433873"/>
          </a:xfrm>
          <a:prstGeom prst="rect">
            <a:avLst/>
          </a:prstGeom>
          <a:noFill/>
        </p:spPr>
      </p:pic>
      <p:pic>
        <p:nvPicPr>
          <p:cNvPr id="4104" name="Picture 8" descr="C:\Users\Petr\AppData\Local\Microsoft\Windows\Temporary Internet Files\Content.IE5\DM6FWIX4\MC90041568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924944"/>
            <a:ext cx="2669263" cy="3450879"/>
          </a:xfrm>
          <a:prstGeom prst="rect">
            <a:avLst/>
          </a:prstGeom>
          <a:noFill/>
        </p:spPr>
      </p:pic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Berlin. </a:t>
            </a:r>
            <a:r>
              <a:rPr lang="cs-CZ" b="1" dirty="0" err="1" smtClean="0"/>
              <a:t>Wo</a:t>
            </a:r>
            <a:r>
              <a:rPr lang="cs-CZ" b="1" dirty="0" smtClean="0"/>
              <a:t> </a:t>
            </a:r>
            <a:r>
              <a:rPr lang="cs-CZ" b="1" dirty="0" err="1" smtClean="0"/>
              <a:t>liegt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	Berlin? </a:t>
            </a:r>
            <a:endParaRPr lang="cs-CZ" b="1" dirty="0"/>
          </a:p>
        </p:txBody>
      </p:sp>
      <p:pic>
        <p:nvPicPr>
          <p:cNvPr id="4108" name="Picture 12" descr="C:\Users\Petr\AppData\Local\Microsoft\Windows\Temporary Internet Files\Content.IE5\64LW4YRS\MC9004323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437112"/>
            <a:ext cx="1819275" cy="1828800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5724128" y="5301208"/>
            <a:ext cx="30315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sind</a:t>
            </a:r>
            <a:r>
              <a:rPr lang="cs-CZ" b="1" dirty="0" smtClean="0"/>
              <a:t> Linda </a:t>
            </a:r>
            <a:r>
              <a:rPr lang="cs-CZ" b="1" dirty="0" err="1" smtClean="0"/>
              <a:t>und</a:t>
            </a:r>
            <a:r>
              <a:rPr lang="cs-CZ" b="1" dirty="0" smtClean="0"/>
              <a:t> Paula .</a:t>
            </a:r>
          </a:p>
          <a:p>
            <a:r>
              <a:rPr lang="cs-CZ" b="1" dirty="0" err="1" smtClean="0"/>
              <a:t>Sie</a:t>
            </a:r>
            <a:r>
              <a:rPr lang="cs-CZ" b="1" dirty="0" smtClean="0"/>
              <a:t> </a:t>
            </a:r>
            <a:r>
              <a:rPr lang="cs-CZ" b="1" dirty="0" err="1" smtClean="0"/>
              <a:t>wohnen</a:t>
            </a:r>
            <a:r>
              <a:rPr lang="cs-CZ" b="1" dirty="0" smtClean="0"/>
              <a:t> in Berlin.</a:t>
            </a:r>
          </a:p>
          <a:p>
            <a:r>
              <a:rPr lang="cs-CZ" b="1" dirty="0" err="1" smtClean="0"/>
              <a:t>Woher</a:t>
            </a:r>
            <a:r>
              <a:rPr lang="cs-CZ" b="1" dirty="0" smtClean="0"/>
              <a:t> </a:t>
            </a:r>
            <a:r>
              <a:rPr lang="cs-CZ" b="1" dirty="0" err="1" smtClean="0"/>
              <a:t>kommen</a:t>
            </a:r>
            <a:r>
              <a:rPr lang="cs-CZ" b="1" dirty="0" smtClean="0"/>
              <a:t> </a:t>
            </a:r>
            <a:r>
              <a:rPr lang="cs-CZ" b="1" dirty="0" err="1" smtClean="0"/>
              <a:t>sie</a:t>
            </a:r>
            <a:r>
              <a:rPr lang="cs-CZ" b="1" dirty="0" smtClean="0"/>
              <a:t> 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Zürich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Zürich</a:t>
            </a:r>
            <a:r>
              <a:rPr lang="cs-CZ" b="1" dirty="0" smtClean="0"/>
              <a:t> </a:t>
            </a:r>
            <a:r>
              <a:rPr lang="cs-CZ" b="1" dirty="0" err="1" smtClean="0"/>
              <a:t>liegt</a:t>
            </a:r>
            <a:r>
              <a:rPr lang="cs-CZ" b="1" dirty="0" smtClean="0"/>
              <a:t> in der ……. </a:t>
            </a:r>
          </a:p>
          <a:p>
            <a:endParaRPr lang="cs-CZ" b="1" dirty="0"/>
          </a:p>
        </p:txBody>
      </p:sp>
      <p:pic>
        <p:nvPicPr>
          <p:cNvPr id="5125" name="Picture 5" descr="C:\Users\Petr\AppData\Local\Microsoft\Windows\Temporary Internet Files\Content.IE5\64LW4YRS\MP90042547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844824"/>
            <a:ext cx="3600400" cy="4248472"/>
          </a:xfrm>
          <a:prstGeom prst="rect">
            <a:avLst/>
          </a:prstGeom>
          <a:noFill/>
        </p:spPr>
      </p:pic>
      <p:pic>
        <p:nvPicPr>
          <p:cNvPr id="5128" name="Picture 8" descr="C:\Users\Petr\AppData\Local\Microsoft\Windows\Temporary Internet Files\Content.IE5\4OGEFVF3\MP90040019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3933056"/>
            <a:ext cx="3528392" cy="220569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95536" y="3212976"/>
            <a:ext cx="39100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Das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 Thomas. </a:t>
            </a:r>
            <a:r>
              <a:rPr lang="cs-CZ" b="1" dirty="0" err="1" smtClean="0"/>
              <a:t>Er</a:t>
            </a:r>
            <a:r>
              <a:rPr lang="cs-CZ" b="1" dirty="0" smtClean="0"/>
              <a:t> </a:t>
            </a:r>
            <a:r>
              <a:rPr lang="cs-CZ" b="1" dirty="0" err="1" smtClean="0"/>
              <a:t>woht</a:t>
            </a:r>
            <a:r>
              <a:rPr lang="cs-CZ" b="1" dirty="0" smtClean="0"/>
              <a:t> in </a:t>
            </a:r>
            <a:r>
              <a:rPr lang="cs-CZ" b="1" dirty="0" err="1" smtClean="0"/>
              <a:t>Zürich</a:t>
            </a:r>
            <a:r>
              <a:rPr lang="cs-CZ" b="1" dirty="0" smtClean="0"/>
              <a:t>.</a:t>
            </a:r>
          </a:p>
          <a:p>
            <a:r>
              <a:rPr lang="cs-CZ" b="1" dirty="0" err="1" smtClean="0"/>
              <a:t>Woher</a:t>
            </a:r>
            <a:r>
              <a:rPr lang="cs-CZ" b="1" dirty="0" smtClean="0"/>
              <a:t> </a:t>
            </a:r>
            <a:r>
              <a:rPr lang="cs-CZ" b="1" dirty="0" err="1" smtClean="0"/>
              <a:t>kommt</a:t>
            </a:r>
            <a:r>
              <a:rPr lang="cs-CZ" b="1" dirty="0" smtClean="0"/>
              <a:t> </a:t>
            </a:r>
            <a:r>
              <a:rPr lang="cs-CZ" b="1" dirty="0" err="1" smtClean="0"/>
              <a:t>er</a:t>
            </a:r>
            <a:r>
              <a:rPr lang="cs-CZ" b="1" dirty="0" smtClean="0"/>
              <a:t>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Woher</a:t>
            </a:r>
            <a:r>
              <a:rPr lang="cs-CZ" dirty="0" smtClean="0"/>
              <a:t> </a:t>
            </a:r>
            <a:r>
              <a:rPr lang="cs-CZ" dirty="0" err="1" smtClean="0"/>
              <a:t>kommst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? </a:t>
            </a:r>
            <a:endParaRPr lang="cs-CZ" dirty="0"/>
          </a:p>
        </p:txBody>
      </p:sp>
      <p:pic>
        <p:nvPicPr>
          <p:cNvPr id="6146" name="Picture 2" descr="C:\Users\Petr\AppData\Local\Microsoft\Windows\Temporary Internet Files\Content.IE5\Y37XW019\MC90034942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276872"/>
            <a:ext cx="1800454" cy="1182319"/>
          </a:xfrm>
          <a:prstGeom prst="rect">
            <a:avLst/>
          </a:prstGeom>
          <a:noFill/>
        </p:spPr>
      </p:pic>
      <p:pic>
        <p:nvPicPr>
          <p:cNvPr id="6148" name="Picture 4" descr="C:\Users\Petr\AppData\Local\Microsoft\Windows\Temporary Internet Files\Content.IE5\SPOZDSIY\MC9003494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276872"/>
            <a:ext cx="1812341" cy="1067105"/>
          </a:xfrm>
          <a:prstGeom prst="rect">
            <a:avLst/>
          </a:prstGeom>
          <a:noFill/>
        </p:spPr>
      </p:pic>
      <p:pic>
        <p:nvPicPr>
          <p:cNvPr id="6149" name="Picture 5" descr="C:\Users\Petr\AppData\Local\Microsoft\Windows\Temporary Internet Files\Content.IE5\4OGEFVF3\MC90034946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653136"/>
            <a:ext cx="1814170" cy="1211580"/>
          </a:xfrm>
          <a:prstGeom prst="rect">
            <a:avLst/>
          </a:prstGeom>
          <a:noFill/>
        </p:spPr>
      </p:pic>
      <p:pic>
        <p:nvPicPr>
          <p:cNvPr id="6152" name="Picture 8" descr="C:\Users\Petr\AppData\Local\Microsoft\Windows\Temporary Internet Files\Content.IE5\Y37XW019\MC900349433[1].wmf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4221088"/>
            <a:ext cx="1390802" cy="1818742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899592" y="2276872"/>
            <a:ext cx="2967479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Napiš do sešitu jména </a:t>
            </a:r>
          </a:p>
          <a:p>
            <a:r>
              <a:rPr lang="cs-CZ" b="1" dirty="0" smtClean="0"/>
              <a:t>těchto států a jména </a:t>
            </a:r>
          </a:p>
          <a:p>
            <a:r>
              <a:rPr lang="cs-CZ" b="1" dirty="0" smtClean="0"/>
              <a:t>jejich </a:t>
            </a:r>
            <a:r>
              <a:rPr lang="cs-CZ" b="1" dirty="0" err="1" smtClean="0"/>
              <a:t>hlavnich</a:t>
            </a:r>
            <a:r>
              <a:rPr lang="cs-CZ" b="1" dirty="0" smtClean="0"/>
              <a:t> měst.</a:t>
            </a:r>
          </a:p>
          <a:p>
            <a:r>
              <a:rPr lang="cs-CZ" b="1" dirty="0" smtClean="0"/>
              <a:t>Napiš, odkud pocházíš.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Dokážeš to? A bez chyb?</a:t>
            </a:r>
          </a:p>
          <a:p>
            <a:r>
              <a:rPr lang="cs-CZ" b="1" dirty="0" smtClean="0"/>
              <a:t>Pokud ano, máš jedničku. </a:t>
            </a:r>
          </a:p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6153" name="Picture 9" descr="C:\Users\Petr\AppData\Local\Microsoft\Windows\Temporary Internet Files\Content.IE5\XS30JBTU\MC90023259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960792"/>
            <a:ext cx="1320297" cy="18197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cs-CZ" dirty="0" smtClean="0"/>
              <a:t>METODIKA</a:t>
            </a:r>
          </a:p>
          <a:p>
            <a:pPr marL="137160" indent="0">
              <a:buNone/>
            </a:pPr>
            <a:endParaRPr lang="cs-CZ" dirty="0" smtClean="0"/>
          </a:p>
          <a:p>
            <a:pPr algn="just">
              <a:buFont typeface="Wingdings" pitchFamily="2" charset="2"/>
              <a:buChar char="§"/>
            </a:pPr>
            <a:r>
              <a:rPr lang="cs-CZ" sz="1800" b="1" dirty="0" smtClean="0"/>
              <a:t>V hodině procvičujeme tvoření otázky odkud pocházíš a odpovědi na tuto otázku.</a:t>
            </a:r>
          </a:p>
          <a:p>
            <a:pPr algn="just">
              <a:buFont typeface="Wingdings" pitchFamily="2" charset="2"/>
              <a:buChar char="§"/>
            </a:pPr>
            <a:endParaRPr lang="cs-CZ" sz="1800" b="1" dirty="0" smtClean="0"/>
          </a:p>
          <a:p>
            <a:pPr algn="just">
              <a:buFont typeface="Wingdings" pitchFamily="2" charset="2"/>
              <a:buChar char="§"/>
            </a:pPr>
            <a:r>
              <a:rPr lang="cs-CZ" sz="1800" b="1" dirty="0" smtClean="0"/>
              <a:t>Současně na obrázcích připomeneme některé známé objektu z německy mluvících zemí a z České republiky a určujeme, kde se nacházejí.</a:t>
            </a:r>
          </a:p>
          <a:p>
            <a:pPr marL="137160" indent="0" algn="just">
              <a:buNone/>
            </a:pPr>
            <a:endParaRPr lang="cs-CZ" sz="1800" b="1" dirty="0" smtClean="0"/>
          </a:p>
          <a:p>
            <a:pPr algn="just">
              <a:buFont typeface="Wingdings" pitchFamily="2" charset="2"/>
              <a:buChar char="§"/>
            </a:pPr>
            <a:r>
              <a:rPr lang="cs-CZ" sz="1800" b="1" dirty="0" smtClean="0"/>
              <a:t>Děti opakují názvy německy mluvících zemí a některých měst. Procvičujeme výslovnost a současně děti chodí k mapě  a ukazujeme, kde se dané město nachází.</a:t>
            </a:r>
          </a:p>
          <a:p>
            <a:pPr algn="just">
              <a:buFont typeface="Wingdings" pitchFamily="2" charset="2"/>
              <a:buChar char="§"/>
            </a:pPr>
            <a:endParaRPr lang="cs-CZ" sz="1800" b="1" dirty="0" smtClean="0"/>
          </a:p>
          <a:p>
            <a:pPr algn="just">
              <a:buFont typeface="Wingdings" pitchFamily="2" charset="2"/>
              <a:buChar char="§"/>
            </a:pPr>
            <a:r>
              <a:rPr lang="cs-CZ" sz="1800" b="1" dirty="0" smtClean="0"/>
              <a:t>Na konci hodiny zapíšeme do sešitů. </a:t>
            </a:r>
          </a:p>
          <a:p>
            <a:pPr algn="just">
              <a:buFont typeface="Wingdings" pitchFamily="2" charset="2"/>
              <a:buChar char="§"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9916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>
                <a:hlinkClick r:id="rId2"/>
              </a:rPr>
              <a:t>http://cs.wikipedia.org/wiki/Soubor:Wiener_Riesenrad_DSC02378.JPG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http://cs.wikipedia.org/wiki/Soubor:Olomouc-Horn%C3%AD_n%C3%A1m%C4%9Bst%C3%AD.JPG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http://cs.wikipedia.org/wiki/Soubor:Prag_ginger_u_fred_gehry.jpg</a:t>
            </a:r>
            <a:r>
              <a:rPr lang="cs-CZ" sz="1200" dirty="0" smtClean="0"/>
              <a:t> </a:t>
            </a:r>
          </a:p>
          <a:p>
            <a:r>
              <a:rPr lang="cs-CZ" sz="1200" dirty="0" smtClean="0">
                <a:solidFill>
                  <a:schemeClr val="accent5">
                    <a:lumMod val="50000"/>
                  </a:schemeClr>
                </a:solidFill>
              </a:rPr>
              <a:t>Kliparty </a:t>
            </a:r>
            <a:r>
              <a:rPr lang="cs-CZ" sz="1200" dirty="0" err="1" smtClean="0">
                <a:solidFill>
                  <a:schemeClr val="accent5">
                    <a:lumMod val="50000"/>
                  </a:schemeClr>
                </a:solidFill>
              </a:rPr>
              <a:t>office</a:t>
            </a:r>
            <a:r>
              <a:rPr lang="cs-CZ" sz="1200" dirty="0" smtClean="0">
                <a:solidFill>
                  <a:schemeClr val="accent5">
                    <a:lumMod val="50000"/>
                  </a:schemeClr>
                </a:solidFill>
              </a:rPr>
              <a:t>. www.office.microsoft.com</a:t>
            </a:r>
          </a:p>
          <a:p>
            <a:endParaRPr lang="cs-CZ" sz="1200" dirty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174</TotalTime>
  <Words>286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Vrchol</vt:lpstr>
      <vt:lpstr>Němčina pro 7. třídu</vt:lpstr>
      <vt:lpstr>Němčina pro 7. třídu</vt:lpstr>
      <vt:lpstr>Němčina pro 7. třídu</vt:lpstr>
      <vt:lpstr>Wo ist das? </vt:lpstr>
      <vt:lpstr>Wo ist das ?</vt:lpstr>
      <vt:lpstr>Wo ist das? </vt:lpstr>
      <vt:lpstr>Woher kommst du ? </vt:lpstr>
      <vt:lpstr>Wo ist das?</vt:lpstr>
      <vt:lpstr>Zdroje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PC-29SX</cp:lastModifiedBy>
  <cp:revision>24</cp:revision>
  <dcterms:created xsi:type="dcterms:W3CDTF">2011-10-26T17:32:27Z</dcterms:created>
  <dcterms:modified xsi:type="dcterms:W3CDTF">2012-03-09T07:09:22Z</dcterms:modified>
</cp:coreProperties>
</file>