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77" r:id="rId2"/>
    <p:sldId id="288" r:id="rId3"/>
    <p:sldId id="287" r:id="rId4"/>
    <p:sldId id="306" r:id="rId5"/>
    <p:sldId id="305" r:id="rId6"/>
    <p:sldId id="300" r:id="rId7"/>
    <p:sldId id="258" r:id="rId8"/>
    <p:sldId id="308" r:id="rId9"/>
    <p:sldId id="302" r:id="rId10"/>
    <p:sldId id="286" r:id="rId11"/>
    <p:sldId id="294" r:id="rId12"/>
    <p:sldId id="297" r:id="rId13"/>
    <p:sldId id="309" r:id="rId14"/>
    <p:sldId id="307" r:id="rId15"/>
    <p:sldId id="301" r:id="rId16"/>
    <p:sldId id="303" r:id="rId17"/>
    <p:sldId id="28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>
        <p:scale>
          <a:sx n="73" d="100"/>
          <a:sy n="73" d="100"/>
        </p:scale>
        <p:origin x="-1076" y="2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12C01-5DC2-4FCE-B09F-0E79058C8363}" type="datetimeFigureOut">
              <a:rPr lang="cs-CZ" smtClean="0"/>
              <a:t>14.5.2013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C5727D-B858-4B48-AF49-D01EB95BBD6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8102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C5727D-B858-4B48-AF49-D01EB95BBD6A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1563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0879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37529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6544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0859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6646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9171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795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6025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7939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55236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443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89117-1FDF-482D-9154-C8E58755E6C3}" type="datetimeFigureOut">
              <a:rPr lang="cs-CZ" smtClean="0"/>
              <a:pPr/>
              <a:t>14.5.2013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772539-5AC6-42E5-B520-BE02C1BE6BB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7341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784976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3.3.2013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VY_32_INOVACE_1A_AJ8_08_Verb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+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-ing or 		     infinitive  (the different meaning)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projektu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    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Angličtina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Gerundium / infinitiv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8.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ročník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the verb, the infinitive, the - ing form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188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2653034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endParaRPr lang="cs-CZ" sz="240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Gerundium a infinitiv</a:t>
            </a:r>
          </a:p>
          <a:p>
            <a:pPr>
              <a:spcBef>
                <a:spcPct val="20000"/>
              </a:spcBef>
              <a:defRPr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lovesa, po kterých se používá gerundium i infinitiv s významovým rozdílem.</a:t>
            </a:r>
          </a:p>
          <a:p>
            <a:pPr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Věty na procvičení </a:t>
            </a:r>
            <a:r>
              <a:rPr lang="cs-CZ" sz="24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této gramatiky.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8210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64206" y="165070"/>
            <a:ext cx="44432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Verb  + -</a:t>
            </a:r>
            <a:r>
              <a:rPr lang="cs-CZ" sz="3200" b="1" dirty="0" smtClean="0">
                <a:solidFill>
                  <a:srgbClr val="FF0000"/>
                </a:solidFill>
              </a:rPr>
              <a:t> ing  </a:t>
            </a:r>
            <a:r>
              <a:rPr lang="cs-CZ" sz="3200" dirty="0" smtClean="0"/>
              <a:t>or  </a:t>
            </a:r>
            <a:r>
              <a:rPr lang="cs-CZ" sz="3200" b="1" dirty="0" smtClean="0">
                <a:solidFill>
                  <a:srgbClr val="FF0000"/>
                </a:solidFill>
              </a:rPr>
              <a:t> to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714356"/>
            <a:ext cx="20002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finish</a:t>
            </a:r>
          </a:p>
          <a:p>
            <a:r>
              <a:rPr lang="cs-CZ" sz="2000" b="1" dirty="0" smtClean="0"/>
              <a:t>imagine</a:t>
            </a:r>
          </a:p>
          <a:p>
            <a:r>
              <a:rPr lang="cs-CZ" sz="2000" b="1" dirty="0" smtClean="0"/>
              <a:t>don’t mind</a:t>
            </a:r>
          </a:p>
          <a:p>
            <a:r>
              <a:rPr lang="cs-CZ" sz="2000" b="1" dirty="0" smtClean="0"/>
              <a:t>enjoy</a:t>
            </a:r>
          </a:p>
          <a:p>
            <a:r>
              <a:rPr lang="cs-CZ" sz="2000" b="1" dirty="0" smtClean="0"/>
              <a:t>can′t stand</a:t>
            </a:r>
          </a:p>
          <a:p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64265" y="1036020"/>
            <a:ext cx="13573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+</a:t>
            </a:r>
            <a:r>
              <a:rPr lang="cs-CZ" sz="2400" dirty="0" smtClean="0"/>
              <a:t> </a:t>
            </a:r>
            <a:r>
              <a:rPr lang="cs-CZ" sz="20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ing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2458631"/>
            <a:ext cx="400052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want</a:t>
            </a:r>
          </a:p>
          <a:p>
            <a:r>
              <a:rPr lang="cs-CZ" sz="2000" b="1" dirty="0" smtClean="0"/>
              <a:t>promise</a:t>
            </a:r>
          </a:p>
          <a:p>
            <a:r>
              <a:rPr lang="cs-CZ" sz="2000" b="1" dirty="0" smtClean="0"/>
              <a:t>agree</a:t>
            </a:r>
          </a:p>
          <a:p>
            <a:r>
              <a:rPr lang="cs-CZ" sz="2000" b="1" dirty="0" smtClean="0"/>
              <a:t>decide</a:t>
            </a:r>
          </a:p>
          <a:p>
            <a:r>
              <a:rPr lang="cs-CZ" sz="2000" b="1" dirty="0" smtClean="0"/>
              <a:t>refuse</a:t>
            </a:r>
          </a:p>
          <a:p>
            <a:r>
              <a:rPr lang="cs-CZ" sz="2000" b="1" dirty="0" smtClean="0"/>
              <a:t>forget</a:t>
            </a:r>
          </a:p>
          <a:p>
            <a:r>
              <a:rPr lang="cs-CZ" sz="2000" b="1" dirty="0" smtClean="0"/>
              <a:t>offer</a:t>
            </a:r>
          </a:p>
          <a:p>
            <a:r>
              <a:rPr lang="cs-CZ" sz="2000" b="1" dirty="0" smtClean="0"/>
              <a:t>need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994725" y="3319246"/>
            <a:ext cx="3143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+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to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142844" y="2438342"/>
            <a:ext cx="5149236" cy="2028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85720" y="5010301"/>
            <a:ext cx="446734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like</a:t>
            </a:r>
          </a:p>
          <a:p>
            <a:r>
              <a:rPr lang="cs-CZ" sz="2000" b="1" dirty="0" smtClean="0"/>
              <a:t>hate</a:t>
            </a:r>
          </a:p>
          <a:p>
            <a:r>
              <a:rPr lang="cs-CZ" sz="2000" b="1" dirty="0" smtClean="0"/>
              <a:t>prefer</a:t>
            </a:r>
          </a:p>
          <a:p>
            <a:r>
              <a:rPr lang="cs-CZ" sz="2000" b="1" dirty="0" smtClean="0"/>
              <a:t>start</a:t>
            </a:r>
          </a:p>
          <a:p>
            <a:r>
              <a:rPr lang="cs-CZ" sz="2000" b="1" dirty="0" smtClean="0"/>
              <a:t>love</a:t>
            </a:r>
            <a:endParaRPr lang="cs-CZ" sz="20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214282" y="5010301"/>
            <a:ext cx="5077798" cy="28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035951" y="5572140"/>
            <a:ext cx="36433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+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ing</a:t>
            </a:r>
            <a:r>
              <a:rPr lang="cs-CZ" sz="3200" dirty="0" smtClean="0"/>
              <a:t>   </a:t>
            </a:r>
            <a:r>
              <a:rPr lang="cs-CZ" sz="2400" b="1" dirty="0" smtClean="0"/>
              <a:t>or</a:t>
            </a:r>
            <a:r>
              <a:rPr lang="cs-CZ" sz="2000" dirty="0" smtClean="0"/>
              <a:t>   </a:t>
            </a:r>
            <a:r>
              <a:rPr lang="cs-CZ" sz="3200" b="1" dirty="0" smtClean="0">
                <a:solidFill>
                  <a:srgbClr val="FF0000"/>
                </a:solidFill>
              </a:rPr>
              <a:t>to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566361" y="6525344"/>
            <a:ext cx="557763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2903747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0907" y="142851"/>
            <a:ext cx="28854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Remember?</a:t>
            </a:r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4572000" y="5864527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885819" y="5373216"/>
            <a:ext cx="30066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n w="12700">
                  <a:noFill/>
                  <a:prstDash val="solid"/>
                </a:ln>
                <a:solidFill>
                  <a:srgbClr val="1F497D">
                    <a:lumMod val="75000"/>
                  </a:srgbClr>
                </a:solidFill>
                <a:latin typeface="Arial" pitchFamily="34" charset="0"/>
                <a:cs typeface="Arial" pitchFamily="34" charset="0"/>
              </a:rPr>
              <a:t>bez </a:t>
            </a:r>
            <a:r>
              <a:rPr lang="cs-CZ" sz="2400" dirty="0" smtClean="0">
                <a:ln w="12700">
                  <a:noFill/>
                  <a:prstDash val="solid"/>
                </a:ln>
                <a:solidFill>
                  <a:srgbClr val="1F497D">
                    <a:lumMod val="75000"/>
                  </a:srgbClr>
                </a:solidFill>
                <a:latin typeface="Arial" pitchFamily="34" charset="0"/>
                <a:cs typeface="Arial" pitchFamily="34" charset="0"/>
              </a:rPr>
              <a:t>podstatné </a:t>
            </a:r>
            <a:r>
              <a:rPr lang="cs-CZ" sz="2400" dirty="0">
                <a:ln w="12700">
                  <a:noFill/>
                  <a:prstDash val="solid"/>
                </a:ln>
                <a:solidFill>
                  <a:srgbClr val="1F497D">
                    <a:lumMod val="75000"/>
                  </a:srgbClr>
                </a:solidFill>
                <a:latin typeface="Arial" pitchFamily="34" charset="0"/>
                <a:cs typeface="Arial" pitchFamily="34" charset="0"/>
              </a:rPr>
              <a:t>změny významu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8285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34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00"/>
                            </p:stCondLst>
                            <p:childTnLst>
                              <p:par>
                                <p:cTn id="5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" y="0"/>
            <a:ext cx="91440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Slovesa, která se váží s gerundiem i s infinitivem,</a:t>
            </a:r>
          </a:p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ale význam je odlišný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6757" y="1354424"/>
            <a:ext cx="208710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remember</a:t>
            </a:r>
          </a:p>
          <a:p>
            <a:r>
              <a:rPr lang="cs-CZ" sz="3200" b="1" dirty="0" smtClean="0"/>
              <a:t>stop</a:t>
            </a:r>
          </a:p>
          <a:p>
            <a:r>
              <a:rPr lang="cs-CZ" sz="3200" b="1" dirty="0" smtClean="0"/>
              <a:t>forget</a:t>
            </a:r>
          </a:p>
          <a:p>
            <a:r>
              <a:rPr lang="cs-CZ" sz="3200" b="1" dirty="0" smtClean="0"/>
              <a:t>try</a:t>
            </a:r>
          </a:p>
          <a:p>
            <a:r>
              <a:rPr lang="cs-CZ" sz="3200" b="1" dirty="0" smtClean="0"/>
              <a:t>regret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85544" y="1743199"/>
            <a:ext cx="5706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+  </a:t>
            </a:r>
            <a:r>
              <a:rPr lang="cs-CZ" sz="2400" b="1" dirty="0">
                <a:solidFill>
                  <a:srgbClr val="FF0000"/>
                </a:solidFill>
              </a:rPr>
              <a:t>ing</a:t>
            </a:r>
            <a:r>
              <a:rPr lang="cs-CZ" sz="2400" b="1" dirty="0"/>
              <a:t> </a:t>
            </a:r>
            <a:r>
              <a:rPr lang="cs-CZ" sz="2400" dirty="0"/>
              <a:t> </a:t>
            </a:r>
            <a:r>
              <a:rPr lang="cs-CZ" sz="2000" dirty="0"/>
              <a:t>or</a:t>
            </a:r>
            <a:r>
              <a:rPr lang="cs-CZ" sz="2400" dirty="0"/>
              <a:t>  </a:t>
            </a:r>
            <a:r>
              <a:rPr lang="cs-CZ" sz="2400" b="1" dirty="0" smtClean="0">
                <a:solidFill>
                  <a:srgbClr val="FF0000"/>
                </a:solidFill>
              </a:rPr>
              <a:t>infinitive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2761764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but meaning  </a:t>
            </a:r>
            <a:r>
              <a:rPr lang="cs-CZ" sz="2400" dirty="0" smtClean="0">
                <a:solidFill>
                  <a:prstClr val="black"/>
                </a:solidFill>
              </a:rPr>
              <a:t>is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2742019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800" b="1" dirty="0">
                <a:solidFill>
                  <a:prstClr val="black"/>
                </a:solidFill>
              </a:rPr>
              <a:t>different</a:t>
            </a:r>
          </a:p>
          <a:p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3379" y="3409169"/>
            <a:ext cx="8957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1078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500"/>
                            </p:stCondLst>
                            <p:childTnLst>
                              <p:par>
                                <p:cTn id="24" presetID="2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B070C"/>
                                      </p:to>
                                    </p:animClr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B070C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3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000"/>
                            </p:stCondLst>
                            <p:childTnLst>
                              <p:par>
                                <p:cTn id="38" presetID="2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B070C"/>
                                      </p:to>
                                    </p:animClr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B070C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5" grpId="1"/>
      <p:bldP spid="6" grpId="0" build="allAtOnce"/>
      <p:bldP spid="7" grpId="0"/>
      <p:bldP spid="7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332656"/>
            <a:ext cx="90364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3200" b="1" dirty="0" smtClean="0"/>
              <a:t>remember  </a:t>
            </a:r>
            <a:r>
              <a:rPr lang="cs-CZ" sz="3200" b="1" dirty="0">
                <a:solidFill>
                  <a:srgbClr val="FF0000"/>
                </a:solidFill>
              </a:rPr>
              <a:t>to </a:t>
            </a:r>
            <a:r>
              <a:rPr lang="cs-CZ" sz="2800" dirty="0"/>
              <a:t>-  vzpomenout si </a:t>
            </a:r>
            <a:endParaRPr lang="cs-CZ" sz="2800" dirty="0" smtClean="0"/>
          </a:p>
          <a:p>
            <a:r>
              <a:rPr lang="cs-CZ" sz="2800" dirty="0" smtClean="0"/>
              <a:t>               ( vzpomenete si </a:t>
            </a:r>
            <a:r>
              <a:rPr lang="cs-CZ" sz="2800" dirty="0"/>
              <a:t>a </a:t>
            </a:r>
            <a:r>
              <a:rPr lang="cs-CZ" sz="2800" dirty="0" smtClean="0"/>
              <a:t>až </a:t>
            </a:r>
            <a:r>
              <a:rPr lang="cs-CZ" sz="2800" dirty="0"/>
              <a:t>potom </a:t>
            </a:r>
            <a:r>
              <a:rPr lang="cs-CZ" sz="2800" dirty="0" smtClean="0"/>
              <a:t>něco uděláte)  </a:t>
            </a:r>
            <a:r>
              <a:rPr lang="cs-CZ" sz="2800" dirty="0"/>
              <a:t>	</a:t>
            </a:r>
          </a:p>
          <a:p>
            <a:endParaRPr lang="cs-CZ" sz="2400" dirty="0" smtClean="0"/>
          </a:p>
          <a:p>
            <a:r>
              <a:rPr lang="cs-CZ" sz="2400" dirty="0" smtClean="0"/>
              <a:t>I always </a:t>
            </a:r>
            <a:r>
              <a:rPr lang="cs-CZ" sz="2400" b="1" dirty="0" smtClean="0"/>
              <a:t>remember </a:t>
            </a:r>
            <a:r>
              <a:rPr lang="cs-CZ" sz="2400" b="1" dirty="0" smtClean="0">
                <a:solidFill>
                  <a:srgbClr val="FF0000"/>
                </a:solidFill>
              </a:rPr>
              <a:t>to</a:t>
            </a:r>
            <a:r>
              <a:rPr lang="cs-CZ" sz="2400" b="1" dirty="0" smtClean="0"/>
              <a:t> close </a:t>
            </a:r>
            <a:r>
              <a:rPr lang="cs-CZ" sz="2400" dirty="0" smtClean="0"/>
              <a:t>the window. </a:t>
            </a:r>
          </a:p>
          <a:p>
            <a:r>
              <a:rPr lang="cs-CZ" sz="2400" dirty="0" smtClean="0"/>
              <a:t>–Vždycky si vzpomenu a zavřu okno.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b="1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remember  </a:t>
            </a:r>
            <a:r>
              <a:rPr lang="cs-CZ" sz="3200" b="1" dirty="0"/>
              <a:t>+ </a:t>
            </a:r>
            <a:r>
              <a:rPr lang="cs-CZ" sz="3200" b="1" dirty="0">
                <a:solidFill>
                  <a:srgbClr val="FF0000"/>
                </a:solidFill>
              </a:rPr>
              <a:t>ing  </a:t>
            </a:r>
            <a:r>
              <a:rPr lang="cs-CZ" sz="3200" b="1" dirty="0"/>
              <a:t>-</a:t>
            </a:r>
            <a:r>
              <a:rPr lang="cs-CZ" sz="2800" dirty="0"/>
              <a:t>pamatovat </a:t>
            </a:r>
            <a:r>
              <a:rPr lang="cs-CZ" sz="2800" dirty="0" smtClean="0"/>
              <a:t>si, </a:t>
            </a:r>
            <a:r>
              <a:rPr lang="cs-CZ" sz="2800" dirty="0"/>
              <a:t>vzpomínat</a:t>
            </a:r>
            <a:r>
              <a:rPr lang="cs-CZ" sz="2800" dirty="0" smtClean="0"/>
              <a:t>).</a:t>
            </a:r>
          </a:p>
          <a:p>
            <a:r>
              <a:rPr lang="cs-CZ" sz="2800" dirty="0" smtClean="0"/>
              <a:t> </a:t>
            </a:r>
            <a:r>
              <a:rPr lang="cs-CZ" sz="2800" dirty="0"/>
              <a:t>Pamatujete si, že jste něco před tím </a:t>
            </a:r>
            <a:r>
              <a:rPr lang="cs-CZ" sz="2800" dirty="0" smtClean="0"/>
              <a:t>udělali, </a:t>
            </a:r>
            <a:r>
              <a:rPr lang="cs-CZ" sz="2800" dirty="0"/>
              <a:t>a pak na to vzpomínáte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4" name="Picture 2" descr="http://www.helpforenglish.cz/files/20-remember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5164" y="4221088"/>
            <a:ext cx="3816424" cy="2076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420" y="4843656"/>
            <a:ext cx="52995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 don′t </a:t>
            </a:r>
            <a:r>
              <a:rPr lang="cs-CZ" sz="2400" b="1" dirty="0">
                <a:solidFill>
                  <a:prstClr val="black"/>
                </a:solidFill>
              </a:rPr>
              <a:t>remember clos</a:t>
            </a:r>
            <a:r>
              <a:rPr lang="cs-CZ" sz="2400" b="1" dirty="0">
                <a:solidFill>
                  <a:srgbClr val="FF0000"/>
                </a:solidFill>
              </a:rPr>
              <a:t>ing</a:t>
            </a:r>
            <a:r>
              <a:rPr lang="cs-CZ" sz="2400" dirty="0">
                <a:solidFill>
                  <a:prstClr val="black"/>
                </a:solidFill>
              </a:rPr>
              <a:t> the </a:t>
            </a:r>
            <a:r>
              <a:rPr lang="cs-CZ" sz="2400" dirty="0" smtClean="0">
                <a:solidFill>
                  <a:prstClr val="black"/>
                </a:solidFill>
              </a:rPr>
              <a:t>door. </a:t>
            </a:r>
            <a:endParaRPr lang="cs-CZ" sz="2400" dirty="0">
              <a:solidFill>
                <a:prstClr val="black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– Nepamatuji si, že jsem zamkla dveře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28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861048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/>
            </a:r>
            <a:br>
              <a:rPr lang="cs-CZ" sz="2400" dirty="0">
                <a:solidFill>
                  <a:prstClr val="black"/>
                </a:solidFill>
              </a:rPr>
            </a:br>
            <a:r>
              <a:rPr lang="cs-CZ" sz="2400" dirty="0">
                <a:solidFill>
                  <a:prstClr val="black"/>
                </a:solidFill>
              </a:rPr>
              <a:t>I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prstClr val="black"/>
                </a:solidFill>
              </a:rPr>
              <a:t>forgot locking</a:t>
            </a:r>
            <a:r>
              <a:rPr lang="cs-CZ" sz="2400" dirty="0">
                <a:solidFill>
                  <a:prstClr val="black"/>
                </a:solidFill>
              </a:rPr>
              <a:t> the door. </a:t>
            </a:r>
            <a:r>
              <a:rPr lang="cs-CZ" sz="2400" dirty="0" smtClean="0">
                <a:solidFill>
                  <a:prstClr val="black"/>
                </a:solidFill>
              </a:rPr>
              <a:t>Zapomněla jsem, že jsem zamkla dveře.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76672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/>
              <a:t>forget </a:t>
            </a:r>
            <a:r>
              <a:rPr lang="cs-CZ" sz="3200" b="1" dirty="0">
                <a:solidFill>
                  <a:srgbClr val="FF0000"/>
                </a:solidFill>
              </a:rPr>
              <a:t>to</a:t>
            </a:r>
            <a:r>
              <a:rPr lang="cs-CZ" sz="3200" b="1" dirty="0"/>
              <a:t> </a:t>
            </a:r>
          </a:p>
          <a:p>
            <a:r>
              <a:rPr lang="cs-CZ" sz="2400" dirty="0" smtClean="0"/>
              <a:t>- nejprve </a:t>
            </a:r>
            <a:r>
              <a:rPr lang="cs-CZ" sz="2400" dirty="0"/>
              <a:t>jste zapomněli a neudělali pak něco, co jste udělat </a:t>
            </a:r>
            <a:r>
              <a:rPr lang="cs-CZ" sz="2400" dirty="0" smtClean="0"/>
              <a:t>měli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2647" y="3477701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8671" y="2852936"/>
            <a:ext cx="7631721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prstClr val="black"/>
                </a:solidFill>
              </a:rPr>
              <a:t>forget + </a:t>
            </a:r>
            <a:r>
              <a:rPr lang="cs-CZ" sz="3200" b="1" dirty="0" smtClean="0">
                <a:solidFill>
                  <a:srgbClr val="FF0000"/>
                </a:solidFill>
              </a:rPr>
              <a:t>ing</a:t>
            </a:r>
            <a:endParaRPr lang="cs-CZ" sz="3200" b="1" dirty="0">
              <a:solidFill>
                <a:srgbClr val="FF0000"/>
              </a:solidFill>
            </a:endParaRPr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- zapomněli, že jste něco před tím udělali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1700808"/>
            <a:ext cx="79220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I </a:t>
            </a:r>
            <a:r>
              <a:rPr lang="cs-CZ" sz="2400" b="1" dirty="0">
                <a:solidFill>
                  <a:prstClr val="black"/>
                </a:solidFill>
              </a:rPr>
              <a:t>forgot to lock</a:t>
            </a:r>
            <a:r>
              <a:rPr lang="cs-CZ" sz="2400" dirty="0">
                <a:solidFill>
                  <a:prstClr val="black"/>
                </a:solidFill>
              </a:rPr>
              <a:t> the door. – Zapomněl jsem zamknout </a:t>
            </a:r>
            <a:r>
              <a:rPr lang="cs-CZ" sz="2400" dirty="0" smtClean="0">
                <a:solidFill>
                  <a:prstClr val="black"/>
                </a:solidFill>
              </a:rPr>
              <a:t>dveře.</a:t>
            </a:r>
            <a:br>
              <a:rPr lang="cs-CZ" sz="2400" dirty="0" smtClean="0">
                <a:solidFill>
                  <a:prstClr val="black"/>
                </a:solidFill>
              </a:rPr>
            </a:br>
            <a:endParaRPr lang="cs-CZ" dirty="0"/>
          </a:p>
        </p:txBody>
      </p:sp>
      <p:pic>
        <p:nvPicPr>
          <p:cNvPr id="8" name="Picture 3" descr="http://www.helpforenglish.cz/files/20-remember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7025" y="4951972"/>
            <a:ext cx="3229949" cy="1786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508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627784" y="997292"/>
            <a:ext cx="6072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0143" y="381739"/>
            <a:ext cx="436185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3200" dirty="0"/>
              <a:t>He </a:t>
            </a:r>
            <a:r>
              <a:rPr lang="cs-CZ" sz="3200" b="1" dirty="0"/>
              <a:t>stopped</a:t>
            </a:r>
            <a:r>
              <a:rPr lang="cs-CZ" sz="3200" dirty="0"/>
              <a:t> </a:t>
            </a:r>
            <a:r>
              <a:rPr lang="cs-CZ" sz="3200" b="1" dirty="0"/>
              <a:t> </a:t>
            </a:r>
            <a:r>
              <a:rPr lang="cs-CZ" sz="3200" b="1" dirty="0" smtClean="0"/>
              <a:t>+ </a:t>
            </a:r>
            <a:r>
              <a:rPr lang="cs-CZ" sz="3200" b="1" dirty="0" smtClean="0">
                <a:solidFill>
                  <a:srgbClr val="FF0000"/>
                </a:solidFill>
              </a:rPr>
              <a:t>ing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/>
          </a:p>
          <a:p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-1980728" y="3108218"/>
            <a:ext cx="87537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0143" y="3339050"/>
            <a:ext cx="86817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3200" dirty="0">
                <a:solidFill>
                  <a:prstClr val="black"/>
                </a:solidFill>
              </a:rPr>
              <a:t>He </a:t>
            </a:r>
            <a:r>
              <a:rPr lang="cs-CZ" sz="3200" b="1" dirty="0">
                <a:solidFill>
                  <a:prstClr val="black"/>
                </a:solidFill>
              </a:rPr>
              <a:t>stopped</a:t>
            </a: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b="1" dirty="0">
                <a:solidFill>
                  <a:srgbClr val="FF0000"/>
                </a:solidFill>
              </a:rPr>
              <a:t>to </a:t>
            </a:r>
            <a:r>
              <a:rPr lang="cs-CZ" sz="3200" b="1" dirty="0">
                <a:solidFill>
                  <a:prstClr val="black"/>
                </a:solidFill>
              </a:rPr>
              <a:t>eat </a:t>
            </a:r>
            <a:r>
              <a:rPr lang="cs-CZ" sz="3200" dirty="0">
                <a:solidFill>
                  <a:prstClr val="black"/>
                </a:solidFill>
              </a:rPr>
              <a:t>some chocolate.   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255" y="1633239"/>
            <a:ext cx="8277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/>
              <a:t>He </a:t>
            </a:r>
            <a:r>
              <a:rPr lang="cs-CZ" sz="2400" b="1" dirty="0"/>
              <a:t>stopped</a:t>
            </a:r>
            <a:r>
              <a:rPr lang="cs-CZ" sz="2400" dirty="0"/>
              <a:t> </a:t>
            </a:r>
            <a:r>
              <a:rPr lang="cs-CZ" sz="2400" b="1" dirty="0"/>
              <a:t>eat</a:t>
            </a:r>
            <a:r>
              <a:rPr lang="cs-CZ" sz="2400" b="1" dirty="0">
                <a:solidFill>
                  <a:srgbClr val="FF0000"/>
                </a:solidFill>
              </a:rPr>
              <a:t>ing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chocolate.         </a:t>
            </a:r>
            <a:r>
              <a:rPr lang="cs-CZ" sz="2400" b="1" dirty="0" smtClean="0">
                <a:solidFill>
                  <a:prstClr val="black"/>
                </a:solidFill>
              </a:rPr>
              <a:t>Přestal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>
                <a:solidFill>
                  <a:prstClr val="black"/>
                </a:solidFill>
              </a:rPr>
              <a:t>jíst čokoládu.   		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29840" y="4697268"/>
            <a:ext cx="864215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He </a:t>
            </a:r>
            <a:r>
              <a:rPr lang="cs-CZ" sz="2400" b="1" dirty="0">
                <a:solidFill>
                  <a:prstClr val="black"/>
                </a:solidFill>
              </a:rPr>
              <a:t>stopped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to </a:t>
            </a:r>
            <a:r>
              <a:rPr lang="cs-CZ" sz="2400" b="1" dirty="0">
                <a:solidFill>
                  <a:prstClr val="black"/>
                </a:solidFill>
              </a:rPr>
              <a:t>eat </a:t>
            </a:r>
            <a:r>
              <a:rPr lang="cs-CZ" sz="2400" dirty="0">
                <a:solidFill>
                  <a:prstClr val="black"/>
                </a:solidFill>
              </a:rPr>
              <a:t>some chocolate.        </a:t>
            </a:r>
            <a:r>
              <a:rPr lang="cs-CZ" sz="2400" dirty="0" smtClean="0">
                <a:solidFill>
                  <a:prstClr val="black"/>
                </a:solidFill>
              </a:rPr>
              <a:t> Zastavil </a:t>
            </a:r>
            <a:r>
              <a:rPr lang="cs-CZ" sz="2400" dirty="0">
                <a:solidFill>
                  <a:prstClr val="black"/>
                </a:solidFill>
              </a:rPr>
              <a:t>se, aby snědl kousek 					     čokolády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00177" y="489460"/>
            <a:ext cx="359983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ukončení činnosti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0" y="3429000"/>
            <a:ext cx="16196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účel </a:t>
            </a:r>
          </a:p>
          <a:p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4202824" y="692696"/>
            <a:ext cx="58520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932040" y="997292"/>
            <a:ext cx="432048" cy="63594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660232" y="3631437"/>
            <a:ext cx="5760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7236296" y="3923825"/>
            <a:ext cx="576064" cy="7734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50836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try </a:t>
            </a:r>
            <a:r>
              <a:rPr lang="cs-CZ" sz="3200" b="1" dirty="0" smtClean="0">
                <a:solidFill>
                  <a:srgbClr val="FF0000"/>
                </a:solidFill>
              </a:rPr>
              <a:t>to</a:t>
            </a:r>
            <a:endParaRPr lang="cs-CZ" sz="3200" b="1" dirty="0">
              <a:solidFill>
                <a:srgbClr val="FF0000"/>
              </a:solidFill>
            </a:endParaRPr>
          </a:p>
          <a:p>
            <a:r>
              <a:rPr lang="cs-CZ" sz="2400" dirty="0"/>
              <a:t>I </a:t>
            </a:r>
            <a:r>
              <a:rPr lang="cs-CZ" sz="2400" b="1" dirty="0"/>
              <a:t>tried </a:t>
            </a:r>
            <a:r>
              <a:rPr lang="cs-CZ" sz="2400" b="1" dirty="0">
                <a:solidFill>
                  <a:srgbClr val="FF0000"/>
                </a:solidFill>
              </a:rPr>
              <a:t>to</a:t>
            </a:r>
            <a:r>
              <a:rPr lang="cs-CZ" sz="2400" b="1" dirty="0"/>
              <a:t> climb</a:t>
            </a:r>
            <a:r>
              <a:rPr lang="cs-CZ" sz="2400" dirty="0"/>
              <a:t> the tree but failed</a:t>
            </a:r>
            <a:r>
              <a:rPr lang="cs-CZ" sz="2800" dirty="0"/>
              <a:t>. </a:t>
            </a:r>
            <a:r>
              <a:rPr lang="cs-CZ" sz="2000" dirty="0" smtClean="0"/>
              <a:t>-(pokusil </a:t>
            </a:r>
            <a:r>
              <a:rPr lang="cs-CZ" sz="2000" dirty="0"/>
              <a:t>jsem se tam vylézt, cíl mého </a:t>
            </a:r>
            <a:r>
              <a:rPr lang="cs-CZ" sz="2000" dirty="0" smtClean="0"/>
              <a:t>    	                                                                snažení </a:t>
            </a:r>
            <a:r>
              <a:rPr lang="cs-CZ" sz="2000" dirty="0"/>
              <a:t>bylo vylézt na </a:t>
            </a:r>
            <a:r>
              <a:rPr lang="cs-CZ" sz="2000" dirty="0" smtClean="0"/>
              <a:t>strom)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3503330"/>
            <a:ext cx="468052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prstClr val="black"/>
                </a:solidFill>
              </a:rPr>
              <a:t>try  + </a:t>
            </a:r>
            <a:r>
              <a:rPr lang="cs-CZ" sz="3200" b="1" dirty="0" smtClean="0">
                <a:solidFill>
                  <a:srgbClr val="FF0000"/>
                </a:solidFill>
              </a:rPr>
              <a:t>ing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4112" y="4307612"/>
            <a:ext cx="83643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The baby was crying. I </a:t>
            </a:r>
            <a:r>
              <a:rPr lang="cs-CZ" sz="2400" b="1" dirty="0"/>
              <a:t>tried sing</a:t>
            </a:r>
            <a:r>
              <a:rPr lang="cs-CZ" sz="2400" b="1" dirty="0">
                <a:solidFill>
                  <a:srgbClr val="FF0000"/>
                </a:solidFill>
              </a:rPr>
              <a:t>ing</a:t>
            </a:r>
            <a:r>
              <a:rPr lang="cs-CZ" sz="2400" dirty="0"/>
              <a:t> a song for her</a:t>
            </a:r>
            <a:r>
              <a:rPr lang="cs-CZ" sz="2000" dirty="0"/>
              <a:t>. </a:t>
            </a:r>
            <a:r>
              <a:rPr lang="cs-CZ" dirty="0" smtClean="0"/>
              <a:t>–( </a:t>
            </a:r>
            <a:r>
              <a:rPr lang="cs-CZ" dirty="0"/>
              <a:t>zkusil zazpívat </a:t>
            </a:r>
            <a:r>
              <a:rPr lang="cs-CZ" dirty="0" smtClean="0"/>
              <a:t>    	písničku - cílem </a:t>
            </a:r>
            <a:r>
              <a:rPr lang="cs-CZ" dirty="0"/>
              <a:t>snažení nebylo zazpívat písničku, to umí každý, ale snažil se </a:t>
            </a:r>
            <a:r>
              <a:rPr lang="cs-CZ" dirty="0" smtClean="0"/>
              <a:t>	 vlastně </a:t>
            </a:r>
            <a:r>
              <a:rPr lang="cs-CZ" dirty="0"/>
              <a:t>utišit dítě tím, že zazpívá písničku. Zkusil tedy, jestli to </a:t>
            </a:r>
            <a:r>
              <a:rPr lang="cs-CZ" dirty="0" smtClean="0"/>
              <a:t>zabere).</a:t>
            </a:r>
            <a:r>
              <a:rPr lang="cs-CZ" dirty="0"/>
              <a:t/>
            </a:r>
            <a:br>
              <a:rPr lang="cs-CZ" dirty="0"/>
            </a:b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926399"/>
            <a:ext cx="85083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Pokud za slovesem ‘try’ použijete </a:t>
            </a:r>
            <a:r>
              <a:rPr lang="cs-CZ" sz="2000" b="1" dirty="0"/>
              <a:t>infinitiv</a:t>
            </a:r>
            <a:r>
              <a:rPr lang="cs-CZ" sz="2000" dirty="0"/>
              <a:t>, nevíte, zda se vám daná činnost podaří. V češtině by se tento význam dal přeložit taky jako </a:t>
            </a:r>
            <a:r>
              <a:rPr lang="cs-CZ" sz="2400" b="1" dirty="0"/>
              <a:t>pokusit se</a:t>
            </a:r>
            <a:r>
              <a:rPr lang="cs-CZ" sz="2400" dirty="0"/>
              <a:t> </a:t>
            </a:r>
            <a:r>
              <a:rPr lang="cs-CZ" sz="2000" dirty="0"/>
              <a:t>nebo </a:t>
            </a:r>
            <a:r>
              <a:rPr lang="cs-CZ" sz="2400" b="1" dirty="0"/>
              <a:t>snažit se</a:t>
            </a:r>
            <a:r>
              <a:rPr lang="cs-CZ" sz="2400" dirty="0"/>
              <a:t>.</a:t>
            </a:r>
          </a:p>
          <a:p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4112" y="5661248"/>
            <a:ext cx="8364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Pokud naopak za slovesem ‘try’ použijete </a:t>
            </a:r>
            <a:r>
              <a:rPr lang="cs-CZ" sz="2000" b="1" dirty="0">
                <a:solidFill>
                  <a:prstClr val="black"/>
                </a:solidFill>
              </a:rPr>
              <a:t>gerundium</a:t>
            </a:r>
            <a:r>
              <a:rPr lang="cs-CZ" sz="2000" dirty="0">
                <a:solidFill>
                  <a:prstClr val="black"/>
                </a:solidFill>
              </a:rPr>
              <a:t>,víte, že se vám daná činnost podaří, a zajímá vás </a:t>
            </a:r>
            <a:r>
              <a:rPr lang="cs-CZ" sz="2000" b="1" dirty="0">
                <a:solidFill>
                  <a:prstClr val="black"/>
                </a:solidFill>
              </a:rPr>
              <a:t>výsledek</a:t>
            </a:r>
            <a:r>
              <a:rPr lang="cs-CZ" sz="2000" dirty="0">
                <a:solidFill>
                  <a:prstClr val="black"/>
                </a:solidFill>
              </a:rPr>
              <a:t>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36963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266438"/>
            <a:ext cx="849694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 </a:t>
            </a:r>
            <a:r>
              <a:rPr lang="cs-CZ" sz="2400" dirty="0"/>
              <a:t>infinitiv nebo gerundium </a:t>
            </a:r>
            <a:r>
              <a:rPr lang="cs-CZ" sz="2400" dirty="0" smtClean="0"/>
              <a:t>vložíme  </a:t>
            </a:r>
            <a:r>
              <a:rPr lang="cs-CZ" sz="2400" b="1" dirty="0"/>
              <a:t>NOT</a:t>
            </a:r>
            <a:r>
              <a:rPr lang="cs-CZ" sz="2400" dirty="0"/>
              <a:t>:</a:t>
            </a:r>
          </a:p>
          <a:p>
            <a:endParaRPr lang="cs-CZ" sz="2400" dirty="0" smtClean="0"/>
          </a:p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I regret </a:t>
            </a:r>
            <a:r>
              <a:rPr lang="cs-CZ" sz="2400" b="1" dirty="0">
                <a:solidFill>
                  <a:srgbClr val="FF0000"/>
                </a:solidFill>
              </a:rPr>
              <a:t>not</a:t>
            </a:r>
            <a:r>
              <a:rPr lang="cs-CZ" sz="2400" b="1" dirty="0"/>
              <a:t> calling</a:t>
            </a:r>
            <a:r>
              <a:rPr lang="cs-CZ" sz="2400" dirty="0"/>
              <a:t> him. </a:t>
            </a:r>
            <a:endParaRPr lang="cs-CZ" sz="2400" dirty="0" smtClean="0"/>
          </a:p>
          <a:p>
            <a:r>
              <a:rPr lang="cs-CZ" sz="2400" dirty="0"/>
              <a:t>I regret </a:t>
            </a:r>
            <a:r>
              <a:rPr lang="cs-CZ" sz="2400" b="1" dirty="0"/>
              <a:t>not going out</a:t>
            </a:r>
            <a:r>
              <a:rPr lang="cs-CZ" sz="2400" dirty="0"/>
              <a:t> with her. </a:t>
            </a:r>
            <a:endParaRPr lang="cs-CZ" sz="2400" dirty="0" smtClean="0"/>
          </a:p>
          <a:p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4655" y="404664"/>
            <a:ext cx="388730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>
                <a:solidFill>
                  <a:prstClr val="black"/>
                </a:solidFill>
              </a:rPr>
              <a:t>Zápor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41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300" y="612844"/>
            <a:ext cx="7056784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r>
              <a:rPr lang="cs-CZ" sz="2000" dirty="0" smtClean="0"/>
              <a:t>At the last minute, Sam remembered ______________ his mother.</a:t>
            </a:r>
          </a:p>
          <a:p>
            <a:r>
              <a:rPr lang="cs-CZ" sz="2000" dirty="0"/>
              <a:t>  </a:t>
            </a:r>
            <a:r>
              <a:rPr lang="cs-CZ" sz="2000" dirty="0" smtClean="0"/>
              <a:t>   to phone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phoning</a:t>
            </a:r>
          </a:p>
          <a:p>
            <a:r>
              <a:rPr lang="cs-CZ" sz="2000" dirty="0" smtClean="0"/>
              <a:t>I stopped</a:t>
            </a:r>
            <a:r>
              <a:rPr lang="cs-CZ" sz="2000" dirty="0"/>
              <a:t> </a:t>
            </a:r>
            <a:r>
              <a:rPr lang="cs-CZ" sz="2000" dirty="0" smtClean="0"/>
              <a:t>______________tennis when I broke my arm.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to play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playing</a:t>
            </a:r>
          </a:p>
          <a:p>
            <a:r>
              <a:rPr lang="cs-CZ" sz="2000" dirty="0"/>
              <a:t>We can go out now. It′s </a:t>
            </a:r>
            <a:r>
              <a:rPr lang="cs-CZ" sz="2000" dirty="0" smtClean="0"/>
              <a:t>stopped</a:t>
            </a:r>
            <a:r>
              <a:rPr lang="cs-CZ" sz="2000" dirty="0"/>
              <a:t> </a:t>
            </a:r>
            <a:r>
              <a:rPr lang="cs-CZ" sz="2000" dirty="0" smtClean="0"/>
              <a:t>__________________ .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to rain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raining</a:t>
            </a:r>
          </a:p>
          <a:p>
            <a:r>
              <a:rPr lang="cs-CZ" sz="2000" dirty="0" smtClean="0"/>
              <a:t>We </a:t>
            </a:r>
            <a:r>
              <a:rPr lang="cs-CZ" sz="2000" dirty="0"/>
              <a:t>were tired, so we stopped </a:t>
            </a:r>
            <a:r>
              <a:rPr lang="cs-CZ" sz="2000" dirty="0" smtClean="0"/>
              <a:t>___________  </a:t>
            </a:r>
            <a:r>
              <a:rPr lang="cs-CZ" sz="2000" dirty="0"/>
              <a:t>a </a:t>
            </a:r>
            <a:r>
              <a:rPr lang="cs-CZ" sz="2000" dirty="0" smtClean="0"/>
              <a:t>rest.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to have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having</a:t>
            </a:r>
          </a:p>
          <a:p>
            <a:r>
              <a:rPr lang="cs-CZ" sz="2000" dirty="0" smtClean="0"/>
              <a:t>Oh</a:t>
            </a:r>
            <a:r>
              <a:rPr lang="cs-CZ" sz="2000" dirty="0"/>
              <a:t>, here′s my mobile. I don′t </a:t>
            </a:r>
            <a:r>
              <a:rPr lang="cs-CZ" sz="2000" dirty="0" smtClean="0"/>
              <a:t>remember</a:t>
            </a:r>
            <a:r>
              <a:rPr lang="cs-CZ" sz="2000" dirty="0"/>
              <a:t> </a:t>
            </a:r>
            <a:r>
              <a:rPr lang="cs-CZ" sz="2000" dirty="0" smtClean="0"/>
              <a:t>_____________  </a:t>
            </a:r>
            <a:r>
              <a:rPr lang="cs-CZ" sz="2000" dirty="0"/>
              <a:t>it here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to put</a:t>
            </a:r>
            <a:endParaRPr lang="cs-CZ" sz="2000" dirty="0"/>
          </a:p>
          <a:p>
            <a:r>
              <a:rPr lang="cs-CZ" sz="2000" dirty="0" smtClean="0"/>
              <a:t>      putting</a:t>
            </a:r>
          </a:p>
          <a:p>
            <a:r>
              <a:rPr lang="cs-CZ" sz="2000" dirty="0" smtClean="0"/>
              <a:t>We stopped</a:t>
            </a:r>
            <a:r>
              <a:rPr lang="cs-CZ" sz="2000" dirty="0"/>
              <a:t> </a:t>
            </a:r>
            <a:r>
              <a:rPr lang="cs-CZ" sz="2000" dirty="0" smtClean="0"/>
              <a:t>______________  something to drink.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    to buy</a:t>
            </a:r>
          </a:p>
          <a:p>
            <a:r>
              <a:rPr lang="cs-CZ" sz="2000" dirty="0" smtClean="0"/>
              <a:t>       buying </a:t>
            </a:r>
          </a:p>
          <a:p>
            <a:endParaRPr lang="cs-CZ" sz="2000" dirty="0" smtClean="0"/>
          </a:p>
          <a:p>
            <a:r>
              <a:rPr lang="cs-CZ" sz="2000" dirty="0" smtClean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740352" y="626598"/>
            <a:ext cx="1979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11300" y="116632"/>
            <a:ext cx="89251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Complete the </a:t>
            </a:r>
            <a:r>
              <a:rPr lang="cs-CZ" sz="2000" b="1" dirty="0" err="1"/>
              <a:t>sentences</a:t>
            </a:r>
            <a:r>
              <a:rPr lang="cs-CZ" sz="2000" b="1" dirty="0" smtClean="0"/>
              <a:t>. </a:t>
            </a:r>
            <a:r>
              <a:rPr lang="cs-CZ" sz="2000" b="1" dirty="0" err="1" smtClean="0"/>
              <a:t>Choose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right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form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3893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718 4.07407E-6 L 0.4632 -0.0525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-26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96296E-6 L 0.11024 -0.09444 " pathEditMode="relative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98 -0.01829 L 0.39358 -0.1023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69" y="-42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38889E-6 -3.33333E-6 L 0.33855 -0.06296 " pathEditMode="relative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11111E-6 L 0.47257 -0.09467 " pathEditMode="relative" ptsTypes="AA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33333E-6 L 0.15746 -0.06296 " pathEditMode="relative" ptsTypes="AA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764704"/>
            <a:ext cx="885698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I </a:t>
            </a:r>
            <a:r>
              <a:rPr lang="en-US" sz="2000" dirty="0" smtClean="0"/>
              <a:t>clearly </a:t>
            </a:r>
            <a:r>
              <a:rPr lang="en-US" sz="2000" dirty="0"/>
              <a:t>remember </a:t>
            </a:r>
            <a:r>
              <a:rPr lang="en-US" sz="2000" dirty="0" smtClean="0"/>
              <a:t>______</a:t>
            </a:r>
            <a:r>
              <a:rPr lang="cs-CZ" sz="2000" dirty="0" smtClean="0"/>
              <a:t>____</a:t>
            </a:r>
            <a:r>
              <a:rPr lang="en-US" sz="2000" dirty="0" smtClean="0"/>
              <a:t>to </a:t>
            </a:r>
            <a:r>
              <a:rPr lang="en-US" sz="2000" dirty="0"/>
              <a:t>him. Why would I lie to you?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talking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to </a:t>
            </a:r>
            <a:r>
              <a:rPr lang="en-US" sz="2000" dirty="0"/>
              <a:t>talk</a:t>
            </a:r>
          </a:p>
          <a:p>
            <a:r>
              <a:rPr lang="cs-CZ" sz="2000" dirty="0" smtClean="0"/>
              <a:t>2. </a:t>
            </a:r>
            <a:r>
              <a:rPr lang="en-US" sz="2000" dirty="0" smtClean="0"/>
              <a:t>He </a:t>
            </a:r>
            <a:r>
              <a:rPr lang="en-US" sz="2000" dirty="0"/>
              <a:t>will always remember </a:t>
            </a:r>
            <a:r>
              <a:rPr lang="en-US" sz="2000" dirty="0" smtClean="0"/>
              <a:t>________</a:t>
            </a:r>
            <a:r>
              <a:rPr lang="cs-CZ" sz="2000" dirty="0" smtClean="0"/>
              <a:t>____</a:t>
            </a:r>
            <a:r>
              <a:rPr lang="en-US" sz="2000" dirty="0" smtClean="0"/>
              <a:t> </a:t>
            </a:r>
            <a:r>
              <a:rPr lang="en-US" sz="2000" dirty="0"/>
              <a:t>to her. It was so romantic.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proposing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to </a:t>
            </a:r>
            <a:r>
              <a:rPr lang="en-US" sz="2000" dirty="0"/>
              <a:t>propose</a:t>
            </a:r>
          </a:p>
          <a:p>
            <a:r>
              <a:rPr lang="cs-CZ" sz="2000" dirty="0" smtClean="0"/>
              <a:t>3. </a:t>
            </a:r>
            <a:r>
              <a:rPr lang="en-US" sz="2000" dirty="0" smtClean="0"/>
              <a:t>Remember </a:t>
            </a:r>
            <a:r>
              <a:rPr lang="en-US" sz="2000" dirty="0"/>
              <a:t>________ it into the fridge as soon as you get home.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putting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 </a:t>
            </a:r>
            <a:r>
              <a:rPr lang="en-US" sz="2000" dirty="0"/>
              <a:t>to put</a:t>
            </a:r>
          </a:p>
          <a:p>
            <a:r>
              <a:rPr lang="cs-CZ" sz="2000" dirty="0" smtClean="0"/>
              <a:t>4. </a:t>
            </a:r>
            <a:r>
              <a:rPr lang="en-US" sz="2000" dirty="0" smtClean="0"/>
              <a:t>I </a:t>
            </a:r>
            <a:r>
              <a:rPr lang="en-US" sz="2000" dirty="0"/>
              <a:t>forgot ________ her about it. Don't worry, I'll call her now.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asking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to </a:t>
            </a:r>
            <a:r>
              <a:rPr lang="en-US" sz="2000" dirty="0"/>
              <a:t>ask</a:t>
            </a:r>
          </a:p>
          <a:p>
            <a:r>
              <a:rPr lang="cs-CZ" sz="2000" dirty="0" smtClean="0"/>
              <a:t>5. </a:t>
            </a:r>
            <a:r>
              <a:rPr lang="en-US" sz="2000" dirty="0" smtClean="0"/>
              <a:t>I'm </a:t>
            </a:r>
            <a:r>
              <a:rPr lang="en-US" sz="2000" dirty="0"/>
              <a:t>afraid I may forget </a:t>
            </a:r>
            <a:r>
              <a:rPr lang="en-US" sz="2000" dirty="0" smtClean="0"/>
              <a:t>________</a:t>
            </a:r>
            <a:r>
              <a:rPr lang="cs-CZ" sz="2000" dirty="0" smtClean="0"/>
              <a:t>__</a:t>
            </a:r>
            <a:r>
              <a:rPr lang="en-US" sz="2000" dirty="0" smtClean="0"/>
              <a:t> </a:t>
            </a:r>
            <a:r>
              <a:rPr lang="en-US" sz="2000" dirty="0"/>
              <a:t>the letter. Why don't you do it yourself?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posting </a:t>
            </a:r>
            <a:endParaRPr lang="cs-CZ" sz="2000" dirty="0" smtClean="0"/>
          </a:p>
          <a:p>
            <a:r>
              <a:rPr lang="cs-CZ" sz="2000" dirty="0" smtClean="0"/>
              <a:t>    </a:t>
            </a:r>
            <a:r>
              <a:rPr lang="en-US" sz="2000" dirty="0" smtClean="0"/>
              <a:t>to </a:t>
            </a:r>
            <a:r>
              <a:rPr lang="en-US" sz="2000" dirty="0"/>
              <a:t>post</a:t>
            </a:r>
          </a:p>
          <a:p>
            <a:r>
              <a:rPr lang="cs-CZ" sz="2000" dirty="0" smtClean="0"/>
              <a:t>6. </a:t>
            </a:r>
            <a:r>
              <a:rPr lang="en-US" sz="2000" dirty="0" smtClean="0"/>
              <a:t>I </a:t>
            </a:r>
            <a:r>
              <a:rPr lang="en-US" sz="2000" dirty="0"/>
              <a:t>will never forget </a:t>
            </a:r>
            <a:r>
              <a:rPr lang="en-US" sz="2000" dirty="0" smtClean="0"/>
              <a:t>________</a:t>
            </a:r>
            <a:r>
              <a:rPr lang="cs-CZ" sz="2000" dirty="0" smtClean="0"/>
              <a:t>_____</a:t>
            </a:r>
            <a:r>
              <a:rPr lang="en-US" sz="2000" dirty="0" smtClean="0"/>
              <a:t> </a:t>
            </a:r>
            <a:r>
              <a:rPr lang="en-US" sz="2000" dirty="0"/>
              <a:t>her for the first time.</a:t>
            </a:r>
          </a:p>
          <a:p>
            <a:r>
              <a:rPr lang="cs-CZ" sz="2000" dirty="0" smtClean="0"/>
              <a:t>    </a:t>
            </a:r>
            <a:r>
              <a:rPr lang="en-US" sz="2000" dirty="0" smtClean="0"/>
              <a:t>meeting</a:t>
            </a:r>
            <a:endParaRPr lang="cs-CZ" sz="2000" dirty="0" smtClean="0"/>
          </a:p>
          <a:p>
            <a:r>
              <a:rPr lang="cs-CZ" sz="2000" dirty="0" smtClean="0"/>
              <a:t>   </a:t>
            </a:r>
            <a:r>
              <a:rPr lang="en-US" sz="2000" dirty="0" smtClean="0"/>
              <a:t> </a:t>
            </a:r>
            <a:r>
              <a:rPr lang="en-US" sz="2000" dirty="0"/>
              <a:t>to meet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744751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5607E-7 L 0.25157 -0.052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69" y="-2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5E-6 -2.36994E-6 L 0.32275 -0.05248 " pathEditMode="relative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0.00393 L 0.15747 -0.1010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65" y="-5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79191E-6 L 0.11024 -0.09433 " pathEditMode="relative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.01017 L 0.28351 -0.0948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167" y="-5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2948E-6 L 0.2441 -0.05249 " pathEditMode="relative" ptsTypes="AA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r>
              <a:rPr lang="en-US" dirty="0" smtClean="0"/>
              <a:t>Can </a:t>
            </a:r>
            <a:r>
              <a:rPr lang="en-US" dirty="0"/>
              <a:t>you try </a:t>
            </a:r>
            <a:r>
              <a:rPr lang="cs-CZ" dirty="0" smtClean="0"/>
              <a:t>_______________</a:t>
            </a:r>
            <a:r>
              <a:rPr lang="en-US" dirty="0" smtClean="0"/>
              <a:t>the </a:t>
            </a:r>
            <a:r>
              <a:rPr lang="en-US" dirty="0"/>
              <a:t>window? I think it's </a:t>
            </a:r>
            <a:r>
              <a:rPr lang="en-US" dirty="0" smtClean="0"/>
              <a:t>stuck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opening</a:t>
            </a:r>
          </a:p>
          <a:p>
            <a:r>
              <a:rPr lang="cs-CZ" dirty="0"/>
              <a:t> </a:t>
            </a:r>
            <a:r>
              <a:rPr lang="cs-CZ" dirty="0" smtClean="0"/>
              <a:t>  to open</a:t>
            </a:r>
            <a:r>
              <a:rPr lang="en-US" dirty="0"/>
              <a:t/>
            </a:r>
            <a:br>
              <a:rPr lang="en-US" dirty="0"/>
            </a:b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</a:t>
            </a:r>
            <a:r>
              <a:rPr lang="en-US" dirty="0" smtClean="0"/>
              <a:t>He </a:t>
            </a:r>
            <a:r>
              <a:rPr lang="en-US" dirty="0"/>
              <a:t>didn't have the key so he tried </a:t>
            </a:r>
            <a:r>
              <a:rPr lang="en-US" dirty="0" smtClean="0"/>
              <a:t>________</a:t>
            </a:r>
            <a:r>
              <a:rPr lang="cs-CZ" dirty="0" smtClean="0"/>
              <a:t>______</a:t>
            </a:r>
            <a:r>
              <a:rPr lang="en-US" dirty="0" smtClean="0"/>
              <a:t> </a:t>
            </a:r>
            <a:r>
              <a:rPr lang="en-US" dirty="0"/>
              <a:t>the chest with a screwdriver.</a:t>
            </a:r>
          </a:p>
          <a:p>
            <a:r>
              <a:rPr lang="cs-CZ" dirty="0" smtClean="0"/>
              <a:t>  </a:t>
            </a:r>
            <a:r>
              <a:rPr lang="en-US" dirty="0" smtClean="0"/>
              <a:t>opening </a:t>
            </a:r>
            <a:endParaRPr lang="cs-CZ" dirty="0" smtClean="0"/>
          </a:p>
          <a:p>
            <a:r>
              <a:rPr lang="cs-CZ" dirty="0" smtClean="0"/>
              <a:t>  </a:t>
            </a:r>
            <a:r>
              <a:rPr lang="en-US" dirty="0" smtClean="0"/>
              <a:t>to </a:t>
            </a:r>
            <a:r>
              <a:rPr lang="en-US" dirty="0"/>
              <a:t>open</a:t>
            </a:r>
          </a:p>
          <a:p>
            <a:r>
              <a:rPr lang="cs-CZ" dirty="0" smtClean="0"/>
              <a:t>2.</a:t>
            </a:r>
            <a:r>
              <a:rPr lang="en-US" dirty="0" smtClean="0"/>
              <a:t>If </a:t>
            </a:r>
            <a:r>
              <a:rPr lang="en-US" dirty="0"/>
              <a:t>you have the hiccups, try </a:t>
            </a:r>
            <a:r>
              <a:rPr lang="en-US" dirty="0" smtClean="0"/>
              <a:t>________</a:t>
            </a:r>
            <a:r>
              <a:rPr lang="cs-CZ" dirty="0" smtClean="0"/>
              <a:t>______</a:t>
            </a:r>
            <a:r>
              <a:rPr lang="en-US" dirty="0" smtClean="0"/>
              <a:t> </a:t>
            </a:r>
            <a:r>
              <a:rPr lang="en-US" dirty="0"/>
              <a:t>some water. It might help.</a:t>
            </a:r>
          </a:p>
          <a:p>
            <a:r>
              <a:rPr lang="cs-CZ" dirty="0" smtClean="0"/>
              <a:t>   </a:t>
            </a:r>
            <a:r>
              <a:rPr lang="en-US" dirty="0" smtClean="0"/>
              <a:t>drinking</a:t>
            </a:r>
            <a:endParaRPr lang="cs-CZ" dirty="0" smtClean="0"/>
          </a:p>
          <a:p>
            <a:r>
              <a:rPr lang="cs-CZ" dirty="0" smtClean="0"/>
              <a:t>  </a:t>
            </a:r>
            <a:r>
              <a:rPr lang="en-US" dirty="0" smtClean="0"/>
              <a:t> </a:t>
            </a:r>
            <a:r>
              <a:rPr lang="en-US" dirty="0"/>
              <a:t>to drink</a:t>
            </a:r>
          </a:p>
          <a:p>
            <a:r>
              <a:rPr lang="cs-CZ" dirty="0" smtClean="0"/>
              <a:t>3.</a:t>
            </a:r>
            <a:r>
              <a:rPr lang="en-US" dirty="0" smtClean="0"/>
              <a:t>I tried ________</a:t>
            </a:r>
            <a:r>
              <a:rPr lang="cs-CZ" dirty="0" smtClean="0"/>
              <a:t>________</a:t>
            </a:r>
            <a:r>
              <a:rPr lang="en-US" dirty="0" smtClean="0"/>
              <a:t> the problem to my boss, but he didn't really understand.</a:t>
            </a:r>
          </a:p>
          <a:p>
            <a:r>
              <a:rPr lang="cs-CZ" dirty="0" smtClean="0"/>
              <a:t>   </a:t>
            </a:r>
            <a:r>
              <a:rPr lang="en-US" dirty="0" smtClean="0"/>
              <a:t>explaining</a:t>
            </a:r>
            <a:endParaRPr lang="cs-CZ" dirty="0" smtClean="0"/>
          </a:p>
          <a:p>
            <a:r>
              <a:rPr lang="cs-CZ" dirty="0" smtClean="0"/>
              <a:t>  </a:t>
            </a:r>
            <a:r>
              <a:rPr lang="en-US" dirty="0" smtClean="0"/>
              <a:t> to explain</a:t>
            </a:r>
          </a:p>
          <a:p>
            <a:r>
              <a:rPr lang="cs-CZ" dirty="0" smtClean="0"/>
              <a:t>4.</a:t>
            </a:r>
            <a:r>
              <a:rPr lang="en-US" dirty="0" smtClean="0"/>
              <a:t>Try ________</a:t>
            </a:r>
            <a:r>
              <a:rPr lang="cs-CZ" dirty="0" smtClean="0"/>
              <a:t>_________</a:t>
            </a:r>
            <a:r>
              <a:rPr lang="en-US" dirty="0" smtClean="0"/>
              <a:t> </a:t>
            </a:r>
            <a:r>
              <a:rPr lang="en-US" dirty="0"/>
              <a:t>Susan. She might be able to help you.</a:t>
            </a:r>
          </a:p>
          <a:p>
            <a:r>
              <a:rPr lang="cs-CZ" dirty="0" smtClean="0"/>
              <a:t>   </a:t>
            </a:r>
            <a:r>
              <a:rPr lang="en-US" dirty="0" smtClean="0"/>
              <a:t>asking </a:t>
            </a:r>
            <a:endParaRPr lang="cs-CZ" dirty="0" smtClean="0"/>
          </a:p>
          <a:p>
            <a:r>
              <a:rPr lang="cs-CZ" dirty="0" smtClean="0"/>
              <a:t>   </a:t>
            </a:r>
            <a:r>
              <a:rPr lang="en-US" dirty="0" smtClean="0"/>
              <a:t>to </a:t>
            </a:r>
            <a:r>
              <a:rPr lang="en-US" dirty="0"/>
              <a:t>ask</a:t>
            </a:r>
          </a:p>
          <a:p>
            <a:r>
              <a:rPr lang="cs-CZ" dirty="0" smtClean="0"/>
              <a:t>5.</a:t>
            </a:r>
            <a:r>
              <a:rPr lang="en-US" dirty="0" smtClean="0"/>
              <a:t>If </a:t>
            </a:r>
            <a:r>
              <a:rPr lang="en-US" dirty="0"/>
              <a:t>your plants are dying even though you water them regularly, try </a:t>
            </a:r>
            <a:r>
              <a:rPr lang="en-US" dirty="0" smtClean="0"/>
              <a:t>________</a:t>
            </a:r>
            <a:r>
              <a:rPr lang="cs-CZ" dirty="0" smtClean="0"/>
              <a:t>_____</a:t>
            </a:r>
            <a:r>
              <a:rPr lang="en-US" dirty="0" smtClean="0"/>
              <a:t> </a:t>
            </a:r>
            <a:r>
              <a:rPr lang="en-US" dirty="0"/>
              <a:t>them </a:t>
            </a:r>
            <a:r>
              <a:rPr lang="cs-CZ" dirty="0" smtClean="0"/>
              <a:t>  </a:t>
            </a:r>
            <a:r>
              <a:rPr lang="en-US" dirty="0" smtClean="0"/>
              <a:t>less </a:t>
            </a:r>
            <a:r>
              <a:rPr lang="en-US" dirty="0"/>
              <a:t>often.</a:t>
            </a:r>
          </a:p>
          <a:p>
            <a:r>
              <a:rPr lang="cs-CZ" dirty="0" smtClean="0"/>
              <a:t>   </a:t>
            </a:r>
            <a:r>
              <a:rPr lang="en-US" dirty="0" smtClean="0"/>
              <a:t>to water</a:t>
            </a:r>
            <a:endParaRPr lang="cs-CZ" dirty="0" smtClean="0"/>
          </a:p>
          <a:p>
            <a:r>
              <a:rPr lang="cs-CZ" dirty="0" smtClean="0"/>
              <a:t>   watering</a:t>
            </a:r>
          </a:p>
          <a:p>
            <a:r>
              <a:rPr lang="cs-CZ" dirty="0" smtClean="0"/>
              <a:t>6. </a:t>
            </a:r>
            <a:r>
              <a:rPr lang="en-US" dirty="0"/>
              <a:t>Try </a:t>
            </a:r>
            <a:r>
              <a:rPr lang="cs-CZ" dirty="0" smtClean="0"/>
              <a:t>_____________</a:t>
            </a:r>
            <a:r>
              <a:rPr lang="en-US" dirty="0" smtClean="0"/>
              <a:t> </a:t>
            </a:r>
            <a:r>
              <a:rPr lang="en-US" dirty="0"/>
              <a:t>more salt. The soup might taste better</a:t>
            </a:r>
            <a:r>
              <a:rPr lang="en-US" dirty="0" smtClean="0"/>
              <a:t>.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adding</a:t>
            </a:r>
          </a:p>
          <a:p>
            <a:r>
              <a:rPr lang="cs-CZ" dirty="0"/>
              <a:t> </a:t>
            </a:r>
            <a:r>
              <a:rPr lang="cs-CZ" dirty="0" smtClean="0"/>
              <a:t>   to add</a:t>
            </a:r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548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73 -0.02176 L 0.14965 -0.0840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760" y="-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81481E-6 L 0.41944 -0.0817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972" y="-40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33333E-6 L 0.34635 -0.04213 " pathEditMode="relative" ptsTypes="AA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34 0.01435 L 0.1099 -0.0907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-5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6.2963E-6 L 0.13385 -0.05254 " pathEditMode="relative" ptsTypes="AA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0.71649 -0.12615 " pathEditMode="relative" ptsTypes="AA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59259E-6 L 0.09462 -0.05255 " pathEditMode="relative" ptsTypes="AA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92833" y="2967335"/>
            <a:ext cx="37583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Něco navíc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44376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3688"/>
            <a:ext cx="68407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cs-CZ" sz="2400" dirty="0">
              <a:solidFill>
                <a:prstClr val="black"/>
              </a:solidFill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b="1" dirty="0">
                <a:solidFill>
                  <a:prstClr val="black"/>
                </a:solidFill>
              </a:rPr>
              <a:t>regret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b="1" dirty="0">
                <a:solidFill>
                  <a:srgbClr val="FF0000"/>
                </a:solidFill>
              </a:rPr>
              <a:t>to</a:t>
            </a:r>
            <a:r>
              <a:rPr lang="cs-CZ" sz="3200" b="1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cs-CZ" sz="2400" dirty="0" smtClean="0">
              <a:solidFill>
                <a:prstClr val="black"/>
              </a:solidFill>
            </a:endParaRPr>
          </a:p>
          <a:p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smtClean="0">
                <a:solidFill>
                  <a:prstClr val="black"/>
                </a:solidFill>
              </a:rPr>
              <a:t>     - nejprve </a:t>
            </a:r>
            <a:r>
              <a:rPr lang="cs-CZ" sz="2400" dirty="0">
                <a:solidFill>
                  <a:prstClr val="black"/>
                </a:solidFill>
              </a:rPr>
              <a:t>lituji toho, co pak udělám.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37312" y="5445224"/>
            <a:ext cx="78488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 </a:t>
            </a:r>
            <a:r>
              <a:rPr lang="cs-CZ" sz="2400" b="1" dirty="0">
                <a:solidFill>
                  <a:prstClr val="black"/>
                </a:solidFill>
              </a:rPr>
              <a:t>regret</a:t>
            </a:r>
            <a:r>
              <a:rPr lang="cs-CZ" sz="2400" dirty="0">
                <a:solidFill>
                  <a:prstClr val="black"/>
                </a:solidFill>
              </a:rPr>
              <a:t> lend</a:t>
            </a:r>
            <a:r>
              <a:rPr lang="cs-CZ" sz="2400" b="1" dirty="0">
                <a:solidFill>
                  <a:srgbClr val="FF0000"/>
                </a:solidFill>
              </a:rPr>
              <a:t>ing</a:t>
            </a:r>
            <a:r>
              <a:rPr lang="cs-CZ" sz="2400" dirty="0">
                <a:solidFill>
                  <a:prstClr val="black"/>
                </a:solidFill>
              </a:rPr>
              <a:t> him the money.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9280" y="4077072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prstClr val="black"/>
                </a:solidFill>
              </a:rPr>
              <a:t>regret  +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ing</a:t>
            </a:r>
            <a:endParaRPr lang="cs-CZ" sz="3200" dirty="0">
              <a:solidFill>
                <a:prstClr val="black"/>
              </a:solidFill>
            </a:endParaRPr>
          </a:p>
          <a:p>
            <a:r>
              <a:rPr lang="cs-CZ" sz="2400" dirty="0" smtClean="0"/>
              <a:t>-</a:t>
            </a:r>
            <a:r>
              <a:rPr lang="cs-CZ" sz="2400" dirty="0" smtClean="0">
                <a:solidFill>
                  <a:prstClr val="black"/>
                </a:solidFill>
              </a:rPr>
              <a:t>lituji </a:t>
            </a:r>
            <a:r>
              <a:rPr lang="cs-CZ" sz="2400" dirty="0">
                <a:solidFill>
                  <a:prstClr val="black"/>
                </a:solidFill>
              </a:rPr>
              <a:t>toho, co </a:t>
            </a:r>
            <a:r>
              <a:rPr lang="cs-CZ" sz="2400">
                <a:solidFill>
                  <a:prstClr val="black"/>
                </a:solidFill>
              </a:rPr>
              <a:t>jsem </a:t>
            </a:r>
            <a:r>
              <a:rPr lang="cs-CZ" sz="2400" smtClean="0">
                <a:solidFill>
                  <a:prstClr val="black"/>
                </a:solidFill>
              </a:rPr>
              <a:t>předtím </a:t>
            </a:r>
            <a:r>
              <a:rPr lang="cs-CZ" sz="2400" dirty="0">
                <a:solidFill>
                  <a:prstClr val="black"/>
                </a:solidFill>
              </a:rPr>
              <a:t>udělal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08172" y="2060848"/>
            <a:ext cx="7200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prstClr val="black"/>
                </a:solidFill>
              </a:rPr>
              <a:t>I </a:t>
            </a:r>
            <a:r>
              <a:rPr lang="cs-CZ" sz="2400" b="1" dirty="0">
                <a:solidFill>
                  <a:prstClr val="black"/>
                </a:solidFill>
              </a:rPr>
              <a:t>regret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b="1" dirty="0">
                <a:solidFill>
                  <a:srgbClr val="FF0000"/>
                </a:solidFill>
              </a:rPr>
              <a:t>to</a:t>
            </a:r>
            <a:r>
              <a:rPr lang="cs-CZ" sz="2400" b="1" dirty="0">
                <a:solidFill>
                  <a:prstClr val="black"/>
                </a:solidFill>
              </a:rPr>
              <a:t> tell</a:t>
            </a:r>
            <a:r>
              <a:rPr lang="cs-CZ" sz="2400" dirty="0">
                <a:solidFill>
                  <a:prstClr val="black"/>
                </a:solidFill>
              </a:rPr>
              <a:t> you that you failed the test. </a:t>
            </a:r>
            <a:br>
              <a:rPr lang="cs-CZ" sz="2400" dirty="0">
                <a:solidFill>
                  <a:prstClr val="black"/>
                </a:solidFill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340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952" y="717664"/>
            <a:ext cx="896448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/>
              <a:t>need </a:t>
            </a:r>
            <a:r>
              <a:rPr lang="cs-CZ" sz="3200" b="1" dirty="0" smtClean="0">
                <a:solidFill>
                  <a:srgbClr val="FF0000"/>
                </a:solidFill>
              </a:rPr>
              <a:t>to</a:t>
            </a:r>
            <a:r>
              <a:rPr lang="cs-CZ" sz="3200" b="1" dirty="0" smtClean="0"/>
              <a:t> </a:t>
            </a:r>
            <a:endParaRPr lang="cs-CZ" sz="3200" b="1" dirty="0"/>
          </a:p>
          <a:p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b="1" dirty="0"/>
              <a:t>need </a:t>
            </a:r>
            <a:r>
              <a:rPr lang="cs-CZ" sz="2400" b="1" dirty="0">
                <a:solidFill>
                  <a:srgbClr val="FF0000"/>
                </a:solidFill>
              </a:rPr>
              <a:t>to</a:t>
            </a:r>
            <a:r>
              <a:rPr lang="cs-CZ" sz="2400" b="1" dirty="0"/>
              <a:t> wash</a:t>
            </a:r>
            <a:r>
              <a:rPr lang="cs-CZ" sz="2400" dirty="0"/>
              <a:t> my car. </a:t>
            </a:r>
            <a:r>
              <a:rPr lang="cs-CZ" sz="2400" dirty="0" smtClean="0"/>
              <a:t>  </a:t>
            </a:r>
            <a:r>
              <a:rPr lang="cs-CZ" sz="2000" dirty="0" smtClean="0"/>
              <a:t>- </a:t>
            </a:r>
            <a:r>
              <a:rPr lang="cs-CZ" sz="2000" dirty="0"/>
              <a:t>já mám potřebu něco udělat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780" y="4509120"/>
            <a:ext cx="835292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The car </a:t>
            </a:r>
            <a:r>
              <a:rPr lang="cs-CZ" sz="2400" b="1" dirty="0"/>
              <a:t>needs wash</a:t>
            </a:r>
            <a:r>
              <a:rPr lang="cs-CZ" sz="2400" b="1" dirty="0">
                <a:solidFill>
                  <a:srgbClr val="FF0000"/>
                </a:solidFill>
              </a:rPr>
              <a:t>ing</a:t>
            </a:r>
            <a:r>
              <a:rPr lang="cs-CZ" sz="2400" dirty="0"/>
              <a:t>. </a:t>
            </a:r>
            <a:r>
              <a:rPr lang="cs-CZ" sz="2000" dirty="0" smtClean="0"/>
              <a:t>-  </a:t>
            </a:r>
            <a:r>
              <a:rPr lang="cs-CZ" sz="2000" dirty="0"/>
              <a:t>to auto je potřeba umýt, auto samotné nic </a:t>
            </a:r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		nepotřebuje</a:t>
            </a:r>
            <a:r>
              <a:rPr lang="cs-CZ" sz="2000" dirty="0"/>
              <a:t>, pouze my soudíme, že je potřeba, aby </a:t>
            </a:r>
            <a:r>
              <a:rPr lang="cs-CZ" sz="2000" dirty="0" smtClean="0"/>
              <a:t>			se </a:t>
            </a:r>
            <a:r>
              <a:rPr lang="cs-CZ" sz="2000" dirty="0"/>
              <a:t>něco stalo.</a:t>
            </a:r>
            <a:br>
              <a:rPr lang="cs-CZ" sz="2000" dirty="0"/>
            </a:b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765813"/>
            <a:ext cx="424847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prstClr val="black"/>
                </a:solidFill>
              </a:rPr>
              <a:t>need  + </a:t>
            </a:r>
            <a:r>
              <a:rPr lang="cs-CZ" sz="3200" b="1" dirty="0" smtClean="0">
                <a:solidFill>
                  <a:srgbClr val="FF0000"/>
                </a:solidFill>
              </a:rPr>
              <a:t>ing</a:t>
            </a:r>
            <a:endParaRPr lang="cs-CZ" sz="32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07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556" y="620688"/>
            <a:ext cx="817290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I</a:t>
            </a:r>
            <a:r>
              <a:rPr lang="cs-CZ" sz="2400" b="1" dirty="0" smtClean="0"/>
              <a:t>nfinitiv </a:t>
            </a:r>
            <a:r>
              <a:rPr lang="cs-CZ" sz="2400" b="1" dirty="0"/>
              <a:t>vs. gerundium –obecná pomůcka</a:t>
            </a:r>
          </a:p>
          <a:p>
            <a:r>
              <a:rPr lang="cs-CZ" sz="2000" dirty="0" smtClean="0"/>
              <a:t>Pokud </a:t>
            </a:r>
            <a:r>
              <a:rPr lang="cs-CZ" sz="2000" dirty="0"/>
              <a:t>jste v situaci, kdy se máte rozhodnou jestli po daném slovese bude infinitiv nebo gerundium, a nemáte po ruce žádný seznam nebo jinou pomůcku, můžete se řídit následujícím: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Gerundium</a:t>
            </a:r>
            <a:r>
              <a:rPr lang="cs-CZ" sz="2000" dirty="0" smtClean="0"/>
              <a:t> </a:t>
            </a:r>
            <a:r>
              <a:rPr lang="cs-CZ" sz="2000" dirty="0"/>
              <a:t>se často používá v případě, že činnost popisovaná </a:t>
            </a:r>
            <a:r>
              <a:rPr lang="cs-CZ" sz="2000" dirty="0">
                <a:solidFill>
                  <a:srgbClr val="FF0000"/>
                </a:solidFill>
              </a:rPr>
              <a:t>druhým </a:t>
            </a:r>
            <a:r>
              <a:rPr lang="cs-CZ" sz="2000" dirty="0"/>
              <a:t>slovesem se odehrává</a:t>
            </a:r>
            <a:r>
              <a:rPr lang="cs-CZ" sz="2000" b="1" dirty="0">
                <a:solidFill>
                  <a:srgbClr val="FF0000"/>
                </a:solidFill>
              </a:rPr>
              <a:t> před </a:t>
            </a:r>
            <a:r>
              <a:rPr lang="cs-CZ" sz="2000" dirty="0"/>
              <a:t>činností popisovanou prvním slovesem:</a:t>
            </a:r>
          </a:p>
          <a:p>
            <a:r>
              <a:rPr lang="cs-CZ" sz="2000" dirty="0"/>
              <a:t>She </a:t>
            </a:r>
            <a:r>
              <a:rPr lang="cs-CZ" sz="2000" i="1" dirty="0"/>
              <a:t>denied</a:t>
            </a:r>
            <a:r>
              <a:rPr lang="cs-CZ" sz="2000" dirty="0"/>
              <a:t> </a:t>
            </a:r>
            <a:r>
              <a:rPr lang="cs-CZ" sz="2000" b="1" dirty="0"/>
              <a:t>stealing</a:t>
            </a:r>
            <a:r>
              <a:rPr lang="cs-CZ" sz="2000" dirty="0"/>
              <a:t> the money. = popírá něco, co udělala dříve</a:t>
            </a:r>
          </a:p>
          <a:p>
            <a:r>
              <a:rPr lang="cs-CZ" sz="2000" dirty="0"/>
              <a:t/>
            </a:r>
            <a:br>
              <a:rPr lang="cs-CZ" sz="2000" dirty="0"/>
            </a:br>
            <a:r>
              <a:rPr lang="cs-CZ" sz="2400" b="1" dirty="0"/>
              <a:t>Infinitiv</a:t>
            </a:r>
            <a:r>
              <a:rPr lang="cs-CZ" sz="2000" dirty="0"/>
              <a:t> má opačné pravidlo: sloveso první se odehrává před slovesem druhým, časově jdou slovesa </a:t>
            </a:r>
            <a:r>
              <a:rPr lang="cs-CZ" sz="2000" dirty="0">
                <a:solidFill>
                  <a:srgbClr val="FF0000"/>
                </a:solidFill>
              </a:rPr>
              <a:t>chronologicky po sobě:</a:t>
            </a:r>
          </a:p>
          <a:p>
            <a:r>
              <a:rPr lang="cs-CZ" sz="2000" dirty="0"/>
              <a:t>She </a:t>
            </a:r>
            <a:r>
              <a:rPr lang="cs-CZ" sz="2000" i="1" dirty="0"/>
              <a:t>decided</a:t>
            </a:r>
            <a:r>
              <a:rPr lang="cs-CZ" sz="2000" dirty="0"/>
              <a:t> </a:t>
            </a:r>
            <a:r>
              <a:rPr lang="cs-CZ" sz="2000" b="1" dirty="0"/>
              <a:t>to steal</a:t>
            </a:r>
            <a:r>
              <a:rPr lang="cs-CZ" sz="2000" dirty="0"/>
              <a:t> the money. = nejprve se rozhodla a pak ukradla</a:t>
            </a:r>
          </a:p>
          <a:p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Toto pravidlo však není zdaleka stoprocentní.</a:t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3498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2136775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400" dirty="0" smtClean="0">
                <a:solidFill>
                  <a:schemeClr val="accent1"/>
                </a:solidFill>
                <a:cs typeface="Arial" charset="0"/>
              </a:rPr>
              <a:t>Použité zdroje</a:t>
            </a:r>
          </a:p>
          <a:p>
            <a:pPr eaLnBrk="1" hangingPunct="1"/>
            <a:endParaRPr lang="cs-CZ" sz="2400" b="1" dirty="0">
              <a:cs typeface="Arial" charset="0"/>
            </a:endParaRPr>
          </a:p>
        </p:txBody>
      </p:sp>
      <p:sp>
        <p:nvSpPr>
          <p:cNvPr id="9219" name="TextovéPole 3"/>
          <p:cNvSpPr txBox="1">
            <a:spLocks noChangeArrowheads="1"/>
          </p:cNvSpPr>
          <p:nvPr/>
        </p:nvSpPr>
        <p:spPr bwMode="auto">
          <a:xfrm>
            <a:off x="611188" y="1268413"/>
            <a:ext cx="6985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400" dirty="0"/>
          </a:p>
          <a:p>
            <a:pPr eaLnBrk="1" hangingPunct="1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188" y="1683911"/>
            <a:ext cx="792125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MURPHY, Raymond. </a:t>
            </a:r>
            <a:r>
              <a:rPr lang="en-US" i="1" dirty="0"/>
              <a:t>English Grammar in Use</a:t>
            </a:r>
            <a:r>
              <a:rPr lang="en-US" dirty="0"/>
              <a:t>. Singapore: Cambridge University Press, 2004, ISBN 978 0521 755481. </a:t>
            </a:r>
            <a:endParaRPr lang="cs-CZ" dirty="0"/>
          </a:p>
          <a:p>
            <a:endParaRPr lang="cs-CZ" dirty="0"/>
          </a:p>
          <a:p>
            <a:r>
              <a:rPr lang="cs-CZ" dirty="0"/>
              <a:t>VÍT, Marek. </a:t>
            </a:r>
            <a:r>
              <a:rPr lang="cs-CZ" i="1" dirty="0"/>
              <a:t>Gerundium v angličtině</a:t>
            </a:r>
            <a:r>
              <a:rPr lang="cs-CZ" dirty="0"/>
              <a:t> [online]. [cit. 1.5.2013]. Dostupný na WWW: www.helpforenglish.cz </a:t>
            </a:r>
            <a:endParaRPr lang="cs-CZ" dirty="0" smtClean="0"/>
          </a:p>
          <a:p>
            <a:endParaRPr lang="cs-CZ" dirty="0"/>
          </a:p>
          <a:p>
            <a:r>
              <a:rPr lang="en-US" dirty="0"/>
              <a:t>SVOZÍLEK, Roman. </a:t>
            </a:r>
            <a:r>
              <a:rPr lang="en-US" i="1" dirty="0"/>
              <a:t>Remember to lock vs. remember locking, Try to open vs. try opening</a:t>
            </a:r>
            <a:r>
              <a:rPr lang="en-US" dirty="0"/>
              <a:t> [online]. [cit. 8.5.2013]. Dostupný na WWW: www.helpforenglish.cz</a:t>
            </a:r>
            <a:endParaRPr lang="cs-CZ" dirty="0"/>
          </a:p>
          <a:p>
            <a:endParaRPr lang="cs-CZ" dirty="0"/>
          </a:p>
          <a:p>
            <a:r>
              <a:rPr lang="cs-CZ" dirty="0"/>
              <a:t>PETERS, Sarah; GRÁF, Tomáš. </a:t>
            </a:r>
            <a:r>
              <a:rPr lang="cs-CZ" i="1" dirty="0"/>
              <a:t>Nová cvičebnice anglické gramatiky</a:t>
            </a:r>
            <a:r>
              <a:rPr lang="cs-CZ" dirty="0"/>
              <a:t>. Praha: Polyglot, 2007, ISBN 80-86195-00-7.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832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1599</TotalTime>
  <Words>831</Words>
  <Application>Microsoft Office PowerPoint</Application>
  <PresentationFormat>Předvádění na obrazovce (4:3)</PresentationFormat>
  <Paragraphs>179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zemepis</dc:creator>
  <cp:lastModifiedBy>Dana</cp:lastModifiedBy>
  <cp:revision>164</cp:revision>
  <dcterms:created xsi:type="dcterms:W3CDTF">2012-05-09T08:13:24Z</dcterms:created>
  <dcterms:modified xsi:type="dcterms:W3CDTF">2013-05-14T16:51:32Z</dcterms:modified>
</cp:coreProperties>
</file>