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60" r:id="rId2"/>
    <p:sldId id="259" r:id="rId3"/>
    <p:sldId id="258" r:id="rId4"/>
    <p:sldId id="262" r:id="rId5"/>
    <p:sldId id="263" r:id="rId6"/>
    <p:sldId id="264" r:id="rId7"/>
    <p:sldId id="265" r:id="rId8"/>
    <p:sldId id="275" r:id="rId9"/>
    <p:sldId id="272" r:id="rId10"/>
    <p:sldId id="270" r:id="rId11"/>
    <p:sldId id="282" r:id="rId12"/>
    <p:sldId id="257" r:id="rId13"/>
    <p:sldId id="281" r:id="rId14"/>
    <p:sldId id="266" r:id="rId15"/>
    <p:sldId id="273" r:id="rId16"/>
    <p:sldId id="280" r:id="rId17"/>
    <p:sldId id="267" r:id="rId18"/>
    <p:sldId id="278" r:id="rId19"/>
    <p:sldId id="256" r:id="rId20"/>
    <p:sldId id="277" r:id="rId21"/>
    <p:sldId id="268" r:id="rId22"/>
    <p:sldId id="27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E73"/>
    <a:srgbClr val="2E1304"/>
    <a:srgbClr val="5D2607"/>
    <a:srgbClr val="47CFFF"/>
    <a:srgbClr val="3BCCFF"/>
    <a:srgbClr val="29C7FF"/>
    <a:srgbClr val="D09E00"/>
    <a:srgbClr val="B68A0E"/>
    <a:srgbClr val="F1C64D"/>
    <a:srgbClr val="C495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463" autoAdjust="0"/>
    <p:restoredTop sz="94621" autoAdjust="0"/>
  </p:normalViewPr>
  <p:slideViewPr>
    <p:cSldViewPr>
      <p:cViewPr varScale="1">
        <p:scale>
          <a:sx n="99" d="100"/>
          <a:sy n="99" d="100"/>
        </p:scale>
        <p:origin x="-246" y="-102"/>
      </p:cViewPr>
      <p:guideLst>
        <p:guide orient="horz" pos="2160"/>
        <p:guide pos="560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338008-FBAB-4E7B-8E8D-95FC19FD9E6A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F8B6236-18F4-4592-8ED1-BB1292CC2194}">
      <dgm:prSet phldrT="[Text]"/>
      <dgm:spPr/>
      <dgm:t>
        <a:bodyPr/>
        <a:lstStyle/>
        <a:p>
          <a:r>
            <a:rPr lang="cs-CZ" dirty="0" smtClean="0"/>
            <a:t>100</a:t>
          </a:r>
          <a:r>
            <a:rPr lang="el-GR" dirty="0" smtClean="0">
              <a:latin typeface="Corbel"/>
            </a:rPr>
            <a:t>Ω</a:t>
          </a:r>
          <a:r>
            <a:rPr lang="cs-CZ" dirty="0" smtClean="0"/>
            <a:t> </a:t>
          </a:r>
          <a:endParaRPr lang="cs-CZ" dirty="0"/>
        </a:p>
      </dgm:t>
    </dgm:pt>
    <dgm:pt modelId="{AAEC7C89-42DD-4D0D-A805-4D94E3A83C0B}" type="parTrans" cxnId="{E381430F-BF51-4DBF-8BE6-47C371AB3AF0}">
      <dgm:prSet/>
      <dgm:spPr/>
      <dgm:t>
        <a:bodyPr/>
        <a:lstStyle/>
        <a:p>
          <a:endParaRPr lang="cs-CZ"/>
        </a:p>
      </dgm:t>
    </dgm:pt>
    <dgm:pt modelId="{2B988AFA-F2D7-4234-B749-D78071BAF088}" type="sibTrans" cxnId="{E381430F-BF51-4DBF-8BE6-47C371AB3AF0}">
      <dgm:prSet/>
      <dgm:spPr/>
      <dgm:t>
        <a:bodyPr/>
        <a:lstStyle/>
        <a:p>
          <a:endParaRPr lang="cs-CZ"/>
        </a:p>
      </dgm:t>
    </dgm:pt>
    <dgm:pt modelId="{02592BB2-ED74-4F45-B28B-03EABD1DA51E}">
      <dgm:prSet phldrT="[Text]"/>
      <dgm:spPr/>
      <dgm:t>
        <a:bodyPr/>
        <a:lstStyle/>
        <a:p>
          <a:r>
            <a:rPr lang="cs-CZ" dirty="0" smtClean="0"/>
            <a:t>50</a:t>
          </a:r>
          <a:r>
            <a:rPr lang="el-GR" dirty="0" smtClean="0">
              <a:latin typeface="Corbel"/>
            </a:rPr>
            <a:t>Ω</a:t>
          </a:r>
          <a:endParaRPr lang="cs-CZ" dirty="0"/>
        </a:p>
      </dgm:t>
    </dgm:pt>
    <dgm:pt modelId="{5120414A-94C5-4BE5-BE6C-E78A8F7DDA76}" type="parTrans" cxnId="{6B28A50B-B0BC-4DA9-8C78-D1A93BAFA274}">
      <dgm:prSet/>
      <dgm:spPr/>
      <dgm:t>
        <a:bodyPr/>
        <a:lstStyle/>
        <a:p>
          <a:endParaRPr lang="cs-CZ"/>
        </a:p>
      </dgm:t>
    </dgm:pt>
    <dgm:pt modelId="{97C1EAE7-7550-44DD-B8DD-24BDC0DEBFB2}" type="sibTrans" cxnId="{6B28A50B-B0BC-4DA9-8C78-D1A93BAFA274}">
      <dgm:prSet/>
      <dgm:spPr/>
      <dgm:t>
        <a:bodyPr/>
        <a:lstStyle/>
        <a:p>
          <a:endParaRPr lang="cs-CZ"/>
        </a:p>
      </dgm:t>
    </dgm:pt>
    <dgm:pt modelId="{FF7FFD62-43EA-4A35-BD66-3918E6BD3906}">
      <dgm:prSet phldrT="[Text]"/>
      <dgm:spPr/>
      <dgm:t>
        <a:bodyPr/>
        <a:lstStyle/>
        <a:p>
          <a:r>
            <a:rPr lang="cs-CZ" dirty="0" smtClean="0"/>
            <a:t>200</a:t>
          </a:r>
          <a:r>
            <a:rPr lang="el-GR" dirty="0" smtClean="0">
              <a:latin typeface="Corbel"/>
            </a:rPr>
            <a:t>Ω</a:t>
          </a:r>
          <a:endParaRPr lang="cs-CZ" dirty="0"/>
        </a:p>
      </dgm:t>
    </dgm:pt>
    <dgm:pt modelId="{F5EFE637-31C5-40B7-A6DE-B212B6B42431}" type="parTrans" cxnId="{3D68B29E-115E-48FB-AE96-E698E3AECFD2}">
      <dgm:prSet/>
      <dgm:spPr/>
      <dgm:t>
        <a:bodyPr/>
        <a:lstStyle/>
        <a:p>
          <a:endParaRPr lang="cs-CZ"/>
        </a:p>
      </dgm:t>
    </dgm:pt>
    <dgm:pt modelId="{5997F4B1-783C-4FAB-8F8C-70416572CDA1}" type="sibTrans" cxnId="{3D68B29E-115E-48FB-AE96-E698E3AECFD2}">
      <dgm:prSet/>
      <dgm:spPr/>
      <dgm:t>
        <a:bodyPr/>
        <a:lstStyle/>
        <a:p>
          <a:endParaRPr lang="cs-CZ"/>
        </a:p>
      </dgm:t>
    </dgm:pt>
    <dgm:pt modelId="{E226F7E7-5316-4D3A-B09D-5D9680B1C2CE}" type="pres">
      <dgm:prSet presAssocID="{A1338008-FBAB-4E7B-8E8D-95FC19FD9E6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8903D0A-999F-4BDB-A52D-B544EEF18A0F}" type="pres">
      <dgm:prSet presAssocID="{1F8B6236-18F4-4592-8ED1-BB1292CC2194}" presName="parentLin" presStyleCnt="0"/>
      <dgm:spPr/>
    </dgm:pt>
    <dgm:pt modelId="{6EA1FF7F-9B09-48E2-8641-07123D7ACA8D}" type="pres">
      <dgm:prSet presAssocID="{1F8B6236-18F4-4592-8ED1-BB1292CC2194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056E056-CB2E-41D7-B290-64F5B4259008}" type="pres">
      <dgm:prSet presAssocID="{1F8B6236-18F4-4592-8ED1-BB1292CC2194}" presName="parentText" presStyleLbl="node1" presStyleIdx="0" presStyleCnt="3" custLinFactNeighborX="-60944" custLinFactNeighborY="4179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678161-836E-4C5D-A279-A8D9784865A0}" type="pres">
      <dgm:prSet presAssocID="{1F8B6236-18F4-4592-8ED1-BB1292CC2194}" presName="negativeSpace" presStyleCnt="0"/>
      <dgm:spPr/>
    </dgm:pt>
    <dgm:pt modelId="{9ADEB667-D8F6-4756-8103-5D00FA651A3E}" type="pres">
      <dgm:prSet presAssocID="{1F8B6236-18F4-4592-8ED1-BB1292CC2194}" presName="childText" presStyleLbl="conFgAcc1" presStyleIdx="0" presStyleCnt="3">
        <dgm:presLayoutVars>
          <dgm:bulletEnabled val="1"/>
        </dgm:presLayoutVars>
      </dgm:prSet>
      <dgm:spPr/>
    </dgm:pt>
    <dgm:pt modelId="{3D6D3E87-4AC2-4764-8B51-8E6F863C1AF3}" type="pres">
      <dgm:prSet presAssocID="{2B988AFA-F2D7-4234-B749-D78071BAF088}" presName="spaceBetweenRectangles" presStyleCnt="0"/>
      <dgm:spPr/>
    </dgm:pt>
    <dgm:pt modelId="{03BAE7EA-C3AC-4927-B265-CE38593EE8B2}" type="pres">
      <dgm:prSet presAssocID="{02592BB2-ED74-4F45-B28B-03EABD1DA51E}" presName="parentLin" presStyleCnt="0"/>
      <dgm:spPr/>
    </dgm:pt>
    <dgm:pt modelId="{2C7EDF07-3466-4038-A400-4C9D04682387}" type="pres">
      <dgm:prSet presAssocID="{02592BB2-ED74-4F45-B28B-03EABD1DA5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5C3A905E-C619-48E6-8648-08591E4C1B4F}" type="pres">
      <dgm:prSet presAssocID="{02592BB2-ED74-4F45-B28B-03EABD1DA51E}" presName="parentText" presStyleLbl="node1" presStyleIdx="1" presStyleCnt="3" custLinFactNeighborX="-84382" custLinFactNeighborY="364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BC382E-9482-4277-9BC1-8DDDF210CB04}" type="pres">
      <dgm:prSet presAssocID="{02592BB2-ED74-4F45-B28B-03EABD1DA51E}" presName="negativeSpace" presStyleCnt="0"/>
      <dgm:spPr/>
    </dgm:pt>
    <dgm:pt modelId="{21E7F0FE-4068-4F04-8641-1C6C8729792F}" type="pres">
      <dgm:prSet presAssocID="{02592BB2-ED74-4F45-B28B-03EABD1DA51E}" presName="childText" presStyleLbl="conFgAcc1" presStyleIdx="1" presStyleCnt="3">
        <dgm:presLayoutVars>
          <dgm:bulletEnabled val="1"/>
        </dgm:presLayoutVars>
      </dgm:prSet>
      <dgm:spPr/>
    </dgm:pt>
    <dgm:pt modelId="{78C83DA0-6B7B-458C-899D-C6587806A329}" type="pres">
      <dgm:prSet presAssocID="{97C1EAE7-7550-44DD-B8DD-24BDC0DEBFB2}" presName="spaceBetweenRectangles" presStyleCnt="0"/>
      <dgm:spPr/>
    </dgm:pt>
    <dgm:pt modelId="{7AAC0CFC-00CA-4FF3-A1D8-8F441A85F6D3}" type="pres">
      <dgm:prSet presAssocID="{FF7FFD62-43EA-4A35-BD66-3918E6BD3906}" presName="parentLin" presStyleCnt="0"/>
      <dgm:spPr/>
    </dgm:pt>
    <dgm:pt modelId="{A9D1647F-EE6F-4FB0-9EC1-0DBF1900C1FD}" type="pres">
      <dgm:prSet presAssocID="{FF7FFD62-43EA-4A35-BD66-3918E6BD3906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443F4CCD-9E57-4022-9787-4BC94D231493}" type="pres">
      <dgm:prSet presAssocID="{FF7FFD62-43EA-4A35-BD66-3918E6BD3906}" presName="parentText" presStyleLbl="node1" presStyleIdx="2" presStyleCnt="3" custLinFactNeighborX="-76562" custLinFactNeighborY="3545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076343-17AA-4A8E-A649-83557C4191F9}" type="pres">
      <dgm:prSet presAssocID="{FF7FFD62-43EA-4A35-BD66-3918E6BD3906}" presName="negativeSpace" presStyleCnt="0"/>
      <dgm:spPr/>
    </dgm:pt>
    <dgm:pt modelId="{2FA575FB-BB6B-4F80-A7FA-0F31B2960BB0}" type="pres">
      <dgm:prSet presAssocID="{FF7FFD62-43EA-4A35-BD66-3918E6BD3906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47AB4428-37FA-419A-A3A1-166CC84B0109}" type="presOf" srcId="{1F8B6236-18F4-4592-8ED1-BB1292CC2194}" destId="{6EA1FF7F-9B09-48E2-8641-07123D7ACA8D}" srcOrd="0" destOrd="0" presId="urn:microsoft.com/office/officeart/2005/8/layout/list1"/>
    <dgm:cxn modelId="{1A2DAAA4-04F3-45AA-914C-6B103B014C59}" type="presOf" srcId="{FF7FFD62-43EA-4A35-BD66-3918E6BD3906}" destId="{A9D1647F-EE6F-4FB0-9EC1-0DBF1900C1FD}" srcOrd="0" destOrd="0" presId="urn:microsoft.com/office/officeart/2005/8/layout/list1"/>
    <dgm:cxn modelId="{CC4C6696-56E4-44F6-BB88-B3129E9A176D}" type="presOf" srcId="{02592BB2-ED74-4F45-B28B-03EABD1DA51E}" destId="{2C7EDF07-3466-4038-A400-4C9D04682387}" srcOrd="0" destOrd="0" presId="urn:microsoft.com/office/officeart/2005/8/layout/list1"/>
    <dgm:cxn modelId="{F8FE5B7F-7859-444F-99F0-42A130C661BE}" type="presOf" srcId="{02592BB2-ED74-4F45-B28B-03EABD1DA51E}" destId="{5C3A905E-C619-48E6-8648-08591E4C1B4F}" srcOrd="1" destOrd="0" presId="urn:microsoft.com/office/officeart/2005/8/layout/list1"/>
    <dgm:cxn modelId="{AA1356CB-3CFB-418E-AC96-321CA7E93C61}" type="presOf" srcId="{1F8B6236-18F4-4592-8ED1-BB1292CC2194}" destId="{0056E056-CB2E-41D7-B290-64F5B4259008}" srcOrd="1" destOrd="0" presId="urn:microsoft.com/office/officeart/2005/8/layout/list1"/>
    <dgm:cxn modelId="{BF546FFD-EF88-4F78-858C-D1E0404010BD}" type="presOf" srcId="{A1338008-FBAB-4E7B-8E8D-95FC19FD9E6A}" destId="{E226F7E7-5316-4D3A-B09D-5D9680B1C2CE}" srcOrd="0" destOrd="0" presId="urn:microsoft.com/office/officeart/2005/8/layout/list1"/>
    <dgm:cxn modelId="{3D68B29E-115E-48FB-AE96-E698E3AECFD2}" srcId="{A1338008-FBAB-4E7B-8E8D-95FC19FD9E6A}" destId="{FF7FFD62-43EA-4A35-BD66-3918E6BD3906}" srcOrd="2" destOrd="0" parTransId="{F5EFE637-31C5-40B7-A6DE-B212B6B42431}" sibTransId="{5997F4B1-783C-4FAB-8F8C-70416572CDA1}"/>
    <dgm:cxn modelId="{6B28A50B-B0BC-4DA9-8C78-D1A93BAFA274}" srcId="{A1338008-FBAB-4E7B-8E8D-95FC19FD9E6A}" destId="{02592BB2-ED74-4F45-B28B-03EABD1DA51E}" srcOrd="1" destOrd="0" parTransId="{5120414A-94C5-4BE5-BE6C-E78A8F7DDA76}" sibTransId="{97C1EAE7-7550-44DD-B8DD-24BDC0DEBFB2}"/>
    <dgm:cxn modelId="{816213F2-5F7A-4834-B72D-6A9A5D11787C}" type="presOf" srcId="{FF7FFD62-43EA-4A35-BD66-3918E6BD3906}" destId="{443F4CCD-9E57-4022-9787-4BC94D231493}" srcOrd="1" destOrd="0" presId="urn:microsoft.com/office/officeart/2005/8/layout/list1"/>
    <dgm:cxn modelId="{E381430F-BF51-4DBF-8BE6-47C371AB3AF0}" srcId="{A1338008-FBAB-4E7B-8E8D-95FC19FD9E6A}" destId="{1F8B6236-18F4-4592-8ED1-BB1292CC2194}" srcOrd="0" destOrd="0" parTransId="{AAEC7C89-42DD-4D0D-A805-4D94E3A83C0B}" sibTransId="{2B988AFA-F2D7-4234-B749-D78071BAF088}"/>
    <dgm:cxn modelId="{AA6F753C-E306-4406-8340-0230AEF0CF1E}" type="presParOf" srcId="{E226F7E7-5316-4D3A-B09D-5D9680B1C2CE}" destId="{08903D0A-999F-4BDB-A52D-B544EEF18A0F}" srcOrd="0" destOrd="0" presId="urn:microsoft.com/office/officeart/2005/8/layout/list1"/>
    <dgm:cxn modelId="{CB743923-0C21-43C1-8D4C-22AF6E8FB878}" type="presParOf" srcId="{08903D0A-999F-4BDB-A52D-B544EEF18A0F}" destId="{6EA1FF7F-9B09-48E2-8641-07123D7ACA8D}" srcOrd="0" destOrd="0" presId="urn:microsoft.com/office/officeart/2005/8/layout/list1"/>
    <dgm:cxn modelId="{43AEE044-DAAC-4622-A521-1AED497504EB}" type="presParOf" srcId="{08903D0A-999F-4BDB-A52D-B544EEF18A0F}" destId="{0056E056-CB2E-41D7-B290-64F5B4259008}" srcOrd="1" destOrd="0" presId="urn:microsoft.com/office/officeart/2005/8/layout/list1"/>
    <dgm:cxn modelId="{9122B026-3597-4741-BD8A-7ACD784B8586}" type="presParOf" srcId="{E226F7E7-5316-4D3A-B09D-5D9680B1C2CE}" destId="{8C678161-836E-4C5D-A279-A8D9784865A0}" srcOrd="1" destOrd="0" presId="urn:microsoft.com/office/officeart/2005/8/layout/list1"/>
    <dgm:cxn modelId="{24C08554-0779-4B32-B9AA-42DAEF8D7EA6}" type="presParOf" srcId="{E226F7E7-5316-4D3A-B09D-5D9680B1C2CE}" destId="{9ADEB667-D8F6-4756-8103-5D00FA651A3E}" srcOrd="2" destOrd="0" presId="urn:microsoft.com/office/officeart/2005/8/layout/list1"/>
    <dgm:cxn modelId="{5FB108A4-E27D-4B44-AA45-76BED009B896}" type="presParOf" srcId="{E226F7E7-5316-4D3A-B09D-5D9680B1C2CE}" destId="{3D6D3E87-4AC2-4764-8B51-8E6F863C1AF3}" srcOrd="3" destOrd="0" presId="urn:microsoft.com/office/officeart/2005/8/layout/list1"/>
    <dgm:cxn modelId="{720FFB4B-FC4E-4630-BD3B-397280C3DCFA}" type="presParOf" srcId="{E226F7E7-5316-4D3A-B09D-5D9680B1C2CE}" destId="{03BAE7EA-C3AC-4927-B265-CE38593EE8B2}" srcOrd="4" destOrd="0" presId="urn:microsoft.com/office/officeart/2005/8/layout/list1"/>
    <dgm:cxn modelId="{F8341CDE-E609-4CC4-A88A-65877B5CD4D9}" type="presParOf" srcId="{03BAE7EA-C3AC-4927-B265-CE38593EE8B2}" destId="{2C7EDF07-3466-4038-A400-4C9D04682387}" srcOrd="0" destOrd="0" presId="urn:microsoft.com/office/officeart/2005/8/layout/list1"/>
    <dgm:cxn modelId="{0C2060AB-973B-409D-818F-E1F547044137}" type="presParOf" srcId="{03BAE7EA-C3AC-4927-B265-CE38593EE8B2}" destId="{5C3A905E-C619-48E6-8648-08591E4C1B4F}" srcOrd="1" destOrd="0" presId="urn:microsoft.com/office/officeart/2005/8/layout/list1"/>
    <dgm:cxn modelId="{99493BBC-0FB2-4936-8299-4C45F12BC8B0}" type="presParOf" srcId="{E226F7E7-5316-4D3A-B09D-5D9680B1C2CE}" destId="{FCBC382E-9482-4277-9BC1-8DDDF210CB04}" srcOrd="5" destOrd="0" presId="urn:microsoft.com/office/officeart/2005/8/layout/list1"/>
    <dgm:cxn modelId="{F987E6C7-8A1C-4904-A63B-696A9E2E57E1}" type="presParOf" srcId="{E226F7E7-5316-4D3A-B09D-5D9680B1C2CE}" destId="{21E7F0FE-4068-4F04-8641-1C6C8729792F}" srcOrd="6" destOrd="0" presId="urn:microsoft.com/office/officeart/2005/8/layout/list1"/>
    <dgm:cxn modelId="{B042CC8C-4518-47A1-BD97-40EAB4585E96}" type="presParOf" srcId="{E226F7E7-5316-4D3A-B09D-5D9680B1C2CE}" destId="{78C83DA0-6B7B-458C-899D-C6587806A329}" srcOrd="7" destOrd="0" presId="urn:microsoft.com/office/officeart/2005/8/layout/list1"/>
    <dgm:cxn modelId="{4D0122C8-9B5E-400A-8EC3-7CCA70A454AA}" type="presParOf" srcId="{E226F7E7-5316-4D3A-B09D-5D9680B1C2CE}" destId="{7AAC0CFC-00CA-4FF3-A1D8-8F441A85F6D3}" srcOrd="8" destOrd="0" presId="urn:microsoft.com/office/officeart/2005/8/layout/list1"/>
    <dgm:cxn modelId="{11E3B468-FB69-4433-9A2D-0B9FD1EF47E2}" type="presParOf" srcId="{7AAC0CFC-00CA-4FF3-A1D8-8F441A85F6D3}" destId="{A9D1647F-EE6F-4FB0-9EC1-0DBF1900C1FD}" srcOrd="0" destOrd="0" presId="urn:microsoft.com/office/officeart/2005/8/layout/list1"/>
    <dgm:cxn modelId="{51456D8B-6BC8-4D6E-BAD6-9B79F8811F42}" type="presParOf" srcId="{7AAC0CFC-00CA-4FF3-A1D8-8F441A85F6D3}" destId="{443F4CCD-9E57-4022-9787-4BC94D231493}" srcOrd="1" destOrd="0" presId="urn:microsoft.com/office/officeart/2005/8/layout/list1"/>
    <dgm:cxn modelId="{1E92442C-907B-4EC5-88DB-9B7889D8644E}" type="presParOf" srcId="{E226F7E7-5316-4D3A-B09D-5D9680B1C2CE}" destId="{D5076343-17AA-4A8E-A649-83557C4191F9}" srcOrd="9" destOrd="0" presId="urn:microsoft.com/office/officeart/2005/8/layout/list1"/>
    <dgm:cxn modelId="{A0E182E4-0F5D-412E-A55B-D9043AAFED60}" type="presParOf" srcId="{E226F7E7-5316-4D3A-B09D-5D9680B1C2CE}" destId="{2FA575FB-BB6B-4F80-A7FA-0F31B2960BB0}" srcOrd="10" destOrd="0" presId="urn:microsoft.com/office/officeart/2005/8/layout/list1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1338008-FBAB-4E7B-8E8D-95FC19FD9E6A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F8B6236-18F4-4592-8ED1-BB1292CC2194}">
      <dgm:prSet phldrT="[Text]"/>
      <dgm:spPr/>
      <dgm:t>
        <a:bodyPr/>
        <a:lstStyle/>
        <a:p>
          <a:r>
            <a:rPr lang="cs-CZ" dirty="0" smtClean="0"/>
            <a:t>100</a:t>
          </a:r>
          <a:r>
            <a:rPr lang="el-GR" dirty="0" smtClean="0">
              <a:latin typeface="Corbel"/>
            </a:rPr>
            <a:t>Ω</a:t>
          </a:r>
          <a:r>
            <a:rPr lang="cs-CZ" dirty="0" smtClean="0"/>
            <a:t> </a:t>
          </a:r>
          <a:endParaRPr lang="cs-CZ" dirty="0"/>
        </a:p>
      </dgm:t>
    </dgm:pt>
    <dgm:pt modelId="{AAEC7C89-42DD-4D0D-A805-4D94E3A83C0B}" type="parTrans" cxnId="{E381430F-BF51-4DBF-8BE6-47C371AB3AF0}">
      <dgm:prSet/>
      <dgm:spPr/>
      <dgm:t>
        <a:bodyPr/>
        <a:lstStyle/>
        <a:p>
          <a:endParaRPr lang="cs-CZ"/>
        </a:p>
      </dgm:t>
    </dgm:pt>
    <dgm:pt modelId="{2B988AFA-F2D7-4234-B749-D78071BAF088}" type="sibTrans" cxnId="{E381430F-BF51-4DBF-8BE6-47C371AB3AF0}">
      <dgm:prSet/>
      <dgm:spPr/>
      <dgm:t>
        <a:bodyPr/>
        <a:lstStyle/>
        <a:p>
          <a:endParaRPr lang="cs-CZ"/>
        </a:p>
      </dgm:t>
    </dgm:pt>
    <dgm:pt modelId="{02592BB2-ED74-4F45-B28B-03EABD1DA51E}">
      <dgm:prSet phldrT="[Text]"/>
      <dgm:spPr/>
      <dgm:t>
        <a:bodyPr/>
        <a:lstStyle/>
        <a:p>
          <a:r>
            <a:rPr lang="cs-CZ" dirty="0" smtClean="0"/>
            <a:t>50</a:t>
          </a:r>
          <a:r>
            <a:rPr lang="el-GR" dirty="0" smtClean="0">
              <a:latin typeface="Corbel"/>
            </a:rPr>
            <a:t>Ω</a:t>
          </a:r>
          <a:endParaRPr lang="cs-CZ" dirty="0"/>
        </a:p>
      </dgm:t>
    </dgm:pt>
    <dgm:pt modelId="{5120414A-94C5-4BE5-BE6C-E78A8F7DDA76}" type="parTrans" cxnId="{6B28A50B-B0BC-4DA9-8C78-D1A93BAFA274}">
      <dgm:prSet/>
      <dgm:spPr/>
      <dgm:t>
        <a:bodyPr/>
        <a:lstStyle/>
        <a:p>
          <a:endParaRPr lang="cs-CZ"/>
        </a:p>
      </dgm:t>
    </dgm:pt>
    <dgm:pt modelId="{97C1EAE7-7550-44DD-B8DD-24BDC0DEBFB2}" type="sibTrans" cxnId="{6B28A50B-B0BC-4DA9-8C78-D1A93BAFA274}">
      <dgm:prSet/>
      <dgm:spPr/>
      <dgm:t>
        <a:bodyPr/>
        <a:lstStyle/>
        <a:p>
          <a:endParaRPr lang="cs-CZ"/>
        </a:p>
      </dgm:t>
    </dgm:pt>
    <dgm:pt modelId="{FF7FFD62-43EA-4A35-BD66-3918E6BD3906}">
      <dgm:prSet phldrT="[Text]"/>
      <dgm:spPr/>
      <dgm:t>
        <a:bodyPr/>
        <a:lstStyle/>
        <a:p>
          <a:r>
            <a:rPr lang="cs-CZ" dirty="0" smtClean="0"/>
            <a:t>200</a:t>
          </a:r>
          <a:r>
            <a:rPr lang="el-GR" dirty="0" smtClean="0">
              <a:latin typeface="Corbel"/>
            </a:rPr>
            <a:t>Ω</a:t>
          </a:r>
          <a:endParaRPr lang="cs-CZ" dirty="0"/>
        </a:p>
      </dgm:t>
    </dgm:pt>
    <dgm:pt modelId="{F5EFE637-31C5-40B7-A6DE-B212B6B42431}" type="parTrans" cxnId="{3D68B29E-115E-48FB-AE96-E698E3AECFD2}">
      <dgm:prSet/>
      <dgm:spPr/>
      <dgm:t>
        <a:bodyPr/>
        <a:lstStyle/>
        <a:p>
          <a:endParaRPr lang="cs-CZ"/>
        </a:p>
      </dgm:t>
    </dgm:pt>
    <dgm:pt modelId="{5997F4B1-783C-4FAB-8F8C-70416572CDA1}" type="sibTrans" cxnId="{3D68B29E-115E-48FB-AE96-E698E3AECFD2}">
      <dgm:prSet/>
      <dgm:spPr/>
      <dgm:t>
        <a:bodyPr/>
        <a:lstStyle/>
        <a:p>
          <a:endParaRPr lang="cs-CZ"/>
        </a:p>
      </dgm:t>
    </dgm:pt>
    <dgm:pt modelId="{E226F7E7-5316-4D3A-B09D-5D9680B1C2CE}" type="pres">
      <dgm:prSet presAssocID="{A1338008-FBAB-4E7B-8E8D-95FC19FD9E6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8903D0A-999F-4BDB-A52D-B544EEF18A0F}" type="pres">
      <dgm:prSet presAssocID="{1F8B6236-18F4-4592-8ED1-BB1292CC2194}" presName="parentLin" presStyleCnt="0"/>
      <dgm:spPr/>
    </dgm:pt>
    <dgm:pt modelId="{6EA1FF7F-9B09-48E2-8641-07123D7ACA8D}" type="pres">
      <dgm:prSet presAssocID="{1F8B6236-18F4-4592-8ED1-BB1292CC2194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056E056-CB2E-41D7-B290-64F5B4259008}" type="pres">
      <dgm:prSet presAssocID="{1F8B6236-18F4-4592-8ED1-BB1292CC2194}" presName="parentText" presStyleLbl="node1" presStyleIdx="0" presStyleCnt="3" custLinFactNeighborX="-60944" custLinFactNeighborY="4179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678161-836E-4C5D-A279-A8D9784865A0}" type="pres">
      <dgm:prSet presAssocID="{1F8B6236-18F4-4592-8ED1-BB1292CC2194}" presName="negativeSpace" presStyleCnt="0"/>
      <dgm:spPr/>
    </dgm:pt>
    <dgm:pt modelId="{9ADEB667-D8F6-4756-8103-5D00FA651A3E}" type="pres">
      <dgm:prSet presAssocID="{1F8B6236-18F4-4592-8ED1-BB1292CC2194}" presName="childText" presStyleLbl="conFgAcc1" presStyleIdx="0" presStyleCnt="3">
        <dgm:presLayoutVars>
          <dgm:bulletEnabled val="1"/>
        </dgm:presLayoutVars>
      </dgm:prSet>
      <dgm:spPr/>
    </dgm:pt>
    <dgm:pt modelId="{3D6D3E87-4AC2-4764-8B51-8E6F863C1AF3}" type="pres">
      <dgm:prSet presAssocID="{2B988AFA-F2D7-4234-B749-D78071BAF088}" presName="spaceBetweenRectangles" presStyleCnt="0"/>
      <dgm:spPr/>
    </dgm:pt>
    <dgm:pt modelId="{03BAE7EA-C3AC-4927-B265-CE38593EE8B2}" type="pres">
      <dgm:prSet presAssocID="{02592BB2-ED74-4F45-B28B-03EABD1DA51E}" presName="parentLin" presStyleCnt="0"/>
      <dgm:spPr/>
    </dgm:pt>
    <dgm:pt modelId="{2C7EDF07-3466-4038-A400-4C9D04682387}" type="pres">
      <dgm:prSet presAssocID="{02592BB2-ED74-4F45-B28B-03EABD1DA5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5C3A905E-C619-48E6-8648-08591E4C1B4F}" type="pres">
      <dgm:prSet presAssocID="{02592BB2-ED74-4F45-B28B-03EABD1DA51E}" presName="parentText" presStyleLbl="node1" presStyleIdx="1" presStyleCnt="3" custLinFactNeighborX="-84382" custLinFactNeighborY="364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BC382E-9482-4277-9BC1-8DDDF210CB04}" type="pres">
      <dgm:prSet presAssocID="{02592BB2-ED74-4F45-B28B-03EABD1DA51E}" presName="negativeSpace" presStyleCnt="0"/>
      <dgm:spPr/>
    </dgm:pt>
    <dgm:pt modelId="{21E7F0FE-4068-4F04-8641-1C6C8729792F}" type="pres">
      <dgm:prSet presAssocID="{02592BB2-ED74-4F45-B28B-03EABD1DA51E}" presName="childText" presStyleLbl="conFgAcc1" presStyleIdx="1" presStyleCnt="3">
        <dgm:presLayoutVars>
          <dgm:bulletEnabled val="1"/>
        </dgm:presLayoutVars>
      </dgm:prSet>
      <dgm:spPr/>
    </dgm:pt>
    <dgm:pt modelId="{78C83DA0-6B7B-458C-899D-C6587806A329}" type="pres">
      <dgm:prSet presAssocID="{97C1EAE7-7550-44DD-B8DD-24BDC0DEBFB2}" presName="spaceBetweenRectangles" presStyleCnt="0"/>
      <dgm:spPr/>
    </dgm:pt>
    <dgm:pt modelId="{7AAC0CFC-00CA-4FF3-A1D8-8F441A85F6D3}" type="pres">
      <dgm:prSet presAssocID="{FF7FFD62-43EA-4A35-BD66-3918E6BD3906}" presName="parentLin" presStyleCnt="0"/>
      <dgm:spPr/>
    </dgm:pt>
    <dgm:pt modelId="{A9D1647F-EE6F-4FB0-9EC1-0DBF1900C1FD}" type="pres">
      <dgm:prSet presAssocID="{FF7FFD62-43EA-4A35-BD66-3918E6BD3906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443F4CCD-9E57-4022-9787-4BC94D231493}" type="pres">
      <dgm:prSet presAssocID="{FF7FFD62-43EA-4A35-BD66-3918E6BD3906}" presName="parentText" presStyleLbl="node1" presStyleIdx="2" presStyleCnt="3" custLinFactNeighborX="-76562" custLinFactNeighborY="3545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076343-17AA-4A8E-A649-83557C4191F9}" type="pres">
      <dgm:prSet presAssocID="{FF7FFD62-43EA-4A35-BD66-3918E6BD3906}" presName="negativeSpace" presStyleCnt="0"/>
      <dgm:spPr/>
    </dgm:pt>
    <dgm:pt modelId="{2FA575FB-BB6B-4F80-A7FA-0F31B2960BB0}" type="pres">
      <dgm:prSet presAssocID="{FF7FFD62-43EA-4A35-BD66-3918E6BD3906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F7649FB-7E77-4FD9-B4F9-3D68C2F1BC23}" type="presOf" srcId="{FF7FFD62-43EA-4A35-BD66-3918E6BD3906}" destId="{443F4CCD-9E57-4022-9787-4BC94D231493}" srcOrd="1" destOrd="0" presId="urn:microsoft.com/office/officeart/2005/8/layout/list1"/>
    <dgm:cxn modelId="{8FE31612-0D6D-44EB-95AD-B2667143C1A6}" type="presOf" srcId="{A1338008-FBAB-4E7B-8E8D-95FC19FD9E6A}" destId="{E226F7E7-5316-4D3A-B09D-5D9680B1C2CE}" srcOrd="0" destOrd="0" presId="urn:microsoft.com/office/officeart/2005/8/layout/list1"/>
    <dgm:cxn modelId="{96A80F60-1704-4B8D-B154-9450984D6693}" type="presOf" srcId="{1F8B6236-18F4-4592-8ED1-BB1292CC2194}" destId="{6EA1FF7F-9B09-48E2-8641-07123D7ACA8D}" srcOrd="0" destOrd="0" presId="urn:microsoft.com/office/officeart/2005/8/layout/list1"/>
    <dgm:cxn modelId="{DBE98DFE-7EE4-45D9-9881-9FE50C3F8643}" type="presOf" srcId="{02592BB2-ED74-4F45-B28B-03EABD1DA51E}" destId="{2C7EDF07-3466-4038-A400-4C9D04682387}" srcOrd="0" destOrd="0" presId="urn:microsoft.com/office/officeart/2005/8/layout/list1"/>
    <dgm:cxn modelId="{EBA64A74-B99E-4B1B-B97B-F157A4CB784E}" type="presOf" srcId="{FF7FFD62-43EA-4A35-BD66-3918E6BD3906}" destId="{A9D1647F-EE6F-4FB0-9EC1-0DBF1900C1FD}" srcOrd="0" destOrd="0" presId="urn:microsoft.com/office/officeart/2005/8/layout/list1"/>
    <dgm:cxn modelId="{2A9BF55F-77FC-4CF8-A3E7-AA22777E1B33}" type="presOf" srcId="{02592BB2-ED74-4F45-B28B-03EABD1DA51E}" destId="{5C3A905E-C619-48E6-8648-08591E4C1B4F}" srcOrd="1" destOrd="0" presId="urn:microsoft.com/office/officeart/2005/8/layout/list1"/>
    <dgm:cxn modelId="{75CE3D6B-D6CB-4B63-BCD6-F5222CC9E8F6}" type="presOf" srcId="{1F8B6236-18F4-4592-8ED1-BB1292CC2194}" destId="{0056E056-CB2E-41D7-B290-64F5B4259008}" srcOrd="1" destOrd="0" presId="urn:microsoft.com/office/officeart/2005/8/layout/list1"/>
    <dgm:cxn modelId="{3D68B29E-115E-48FB-AE96-E698E3AECFD2}" srcId="{A1338008-FBAB-4E7B-8E8D-95FC19FD9E6A}" destId="{FF7FFD62-43EA-4A35-BD66-3918E6BD3906}" srcOrd="2" destOrd="0" parTransId="{F5EFE637-31C5-40B7-A6DE-B212B6B42431}" sibTransId="{5997F4B1-783C-4FAB-8F8C-70416572CDA1}"/>
    <dgm:cxn modelId="{6B28A50B-B0BC-4DA9-8C78-D1A93BAFA274}" srcId="{A1338008-FBAB-4E7B-8E8D-95FC19FD9E6A}" destId="{02592BB2-ED74-4F45-B28B-03EABD1DA51E}" srcOrd="1" destOrd="0" parTransId="{5120414A-94C5-4BE5-BE6C-E78A8F7DDA76}" sibTransId="{97C1EAE7-7550-44DD-B8DD-24BDC0DEBFB2}"/>
    <dgm:cxn modelId="{E381430F-BF51-4DBF-8BE6-47C371AB3AF0}" srcId="{A1338008-FBAB-4E7B-8E8D-95FC19FD9E6A}" destId="{1F8B6236-18F4-4592-8ED1-BB1292CC2194}" srcOrd="0" destOrd="0" parTransId="{AAEC7C89-42DD-4D0D-A805-4D94E3A83C0B}" sibTransId="{2B988AFA-F2D7-4234-B749-D78071BAF088}"/>
    <dgm:cxn modelId="{22D55816-5CFC-4E98-BE00-ADB4C5BE3C5A}" type="presParOf" srcId="{E226F7E7-5316-4D3A-B09D-5D9680B1C2CE}" destId="{08903D0A-999F-4BDB-A52D-B544EEF18A0F}" srcOrd="0" destOrd="0" presId="urn:microsoft.com/office/officeart/2005/8/layout/list1"/>
    <dgm:cxn modelId="{1C190A0B-C892-4375-866F-732B8F25133A}" type="presParOf" srcId="{08903D0A-999F-4BDB-A52D-B544EEF18A0F}" destId="{6EA1FF7F-9B09-48E2-8641-07123D7ACA8D}" srcOrd="0" destOrd="0" presId="urn:microsoft.com/office/officeart/2005/8/layout/list1"/>
    <dgm:cxn modelId="{B0AFEA36-6638-49F1-8933-109228E17C81}" type="presParOf" srcId="{08903D0A-999F-4BDB-A52D-B544EEF18A0F}" destId="{0056E056-CB2E-41D7-B290-64F5B4259008}" srcOrd="1" destOrd="0" presId="urn:microsoft.com/office/officeart/2005/8/layout/list1"/>
    <dgm:cxn modelId="{017ECCA6-8660-4BC0-A14F-1CB2D14AE478}" type="presParOf" srcId="{E226F7E7-5316-4D3A-B09D-5D9680B1C2CE}" destId="{8C678161-836E-4C5D-A279-A8D9784865A0}" srcOrd="1" destOrd="0" presId="urn:microsoft.com/office/officeart/2005/8/layout/list1"/>
    <dgm:cxn modelId="{512073BE-1173-416D-A042-6B6B662A8587}" type="presParOf" srcId="{E226F7E7-5316-4D3A-B09D-5D9680B1C2CE}" destId="{9ADEB667-D8F6-4756-8103-5D00FA651A3E}" srcOrd="2" destOrd="0" presId="urn:microsoft.com/office/officeart/2005/8/layout/list1"/>
    <dgm:cxn modelId="{40BA822D-5083-4FE7-8A95-915579979A9A}" type="presParOf" srcId="{E226F7E7-5316-4D3A-B09D-5D9680B1C2CE}" destId="{3D6D3E87-4AC2-4764-8B51-8E6F863C1AF3}" srcOrd="3" destOrd="0" presId="urn:microsoft.com/office/officeart/2005/8/layout/list1"/>
    <dgm:cxn modelId="{892A51A1-E501-483E-B663-A3A2BE852CAA}" type="presParOf" srcId="{E226F7E7-5316-4D3A-B09D-5D9680B1C2CE}" destId="{03BAE7EA-C3AC-4927-B265-CE38593EE8B2}" srcOrd="4" destOrd="0" presId="urn:microsoft.com/office/officeart/2005/8/layout/list1"/>
    <dgm:cxn modelId="{A1503E47-085E-4E74-B882-33C2FF033670}" type="presParOf" srcId="{03BAE7EA-C3AC-4927-B265-CE38593EE8B2}" destId="{2C7EDF07-3466-4038-A400-4C9D04682387}" srcOrd="0" destOrd="0" presId="urn:microsoft.com/office/officeart/2005/8/layout/list1"/>
    <dgm:cxn modelId="{26D45555-CCEF-4384-84CA-964FD959D3D8}" type="presParOf" srcId="{03BAE7EA-C3AC-4927-B265-CE38593EE8B2}" destId="{5C3A905E-C619-48E6-8648-08591E4C1B4F}" srcOrd="1" destOrd="0" presId="urn:microsoft.com/office/officeart/2005/8/layout/list1"/>
    <dgm:cxn modelId="{9AD54434-8B51-48D3-9135-C4A7AA8110CB}" type="presParOf" srcId="{E226F7E7-5316-4D3A-B09D-5D9680B1C2CE}" destId="{FCBC382E-9482-4277-9BC1-8DDDF210CB04}" srcOrd="5" destOrd="0" presId="urn:microsoft.com/office/officeart/2005/8/layout/list1"/>
    <dgm:cxn modelId="{5D008243-EB7C-4878-9008-909593372240}" type="presParOf" srcId="{E226F7E7-5316-4D3A-B09D-5D9680B1C2CE}" destId="{21E7F0FE-4068-4F04-8641-1C6C8729792F}" srcOrd="6" destOrd="0" presId="urn:microsoft.com/office/officeart/2005/8/layout/list1"/>
    <dgm:cxn modelId="{54ABA6B8-BFD8-4D46-8B97-2E697BCCC486}" type="presParOf" srcId="{E226F7E7-5316-4D3A-B09D-5D9680B1C2CE}" destId="{78C83DA0-6B7B-458C-899D-C6587806A329}" srcOrd="7" destOrd="0" presId="urn:microsoft.com/office/officeart/2005/8/layout/list1"/>
    <dgm:cxn modelId="{9D9513D8-F323-4A82-90D2-F21A2BC2D9A7}" type="presParOf" srcId="{E226F7E7-5316-4D3A-B09D-5D9680B1C2CE}" destId="{7AAC0CFC-00CA-4FF3-A1D8-8F441A85F6D3}" srcOrd="8" destOrd="0" presId="urn:microsoft.com/office/officeart/2005/8/layout/list1"/>
    <dgm:cxn modelId="{E3CA3A96-7D04-44C7-BC3B-91B1BCD8E9F4}" type="presParOf" srcId="{7AAC0CFC-00CA-4FF3-A1D8-8F441A85F6D3}" destId="{A9D1647F-EE6F-4FB0-9EC1-0DBF1900C1FD}" srcOrd="0" destOrd="0" presId="urn:microsoft.com/office/officeart/2005/8/layout/list1"/>
    <dgm:cxn modelId="{91A7CD7F-3FB2-4129-BBED-92130C0033B0}" type="presParOf" srcId="{7AAC0CFC-00CA-4FF3-A1D8-8F441A85F6D3}" destId="{443F4CCD-9E57-4022-9787-4BC94D231493}" srcOrd="1" destOrd="0" presId="urn:microsoft.com/office/officeart/2005/8/layout/list1"/>
    <dgm:cxn modelId="{3DACB79B-76C5-4E77-9CC8-4A6FDB8AB044}" type="presParOf" srcId="{E226F7E7-5316-4D3A-B09D-5D9680B1C2CE}" destId="{D5076343-17AA-4A8E-A649-83557C4191F9}" srcOrd="9" destOrd="0" presId="urn:microsoft.com/office/officeart/2005/8/layout/list1"/>
    <dgm:cxn modelId="{64FFACE2-BC22-48F9-9CA3-BA4D7BA90B32}" type="presParOf" srcId="{E226F7E7-5316-4D3A-B09D-5D9680B1C2CE}" destId="{2FA575FB-BB6B-4F80-A7FA-0F31B2960BB0}" srcOrd="10" destOrd="0" presId="urn:microsoft.com/office/officeart/2005/8/layout/list1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DEB667-D8F6-4756-8103-5D00FA651A3E}">
      <dsp:nvSpPr>
        <dsp:cNvPr id="0" name=""/>
        <dsp:cNvSpPr/>
      </dsp:nvSpPr>
      <dsp:spPr>
        <a:xfrm>
          <a:off x="0" y="46401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56E056-CB2E-41D7-B290-64F5B4259008}">
      <dsp:nvSpPr>
        <dsp:cNvPr id="0" name=""/>
        <dsp:cNvSpPr/>
      </dsp:nvSpPr>
      <dsp:spPr>
        <a:xfrm>
          <a:off x="119042" y="388925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100</a:t>
          </a:r>
          <a:r>
            <a:rPr lang="el-GR" sz="3100" kern="1200" dirty="0" smtClean="0">
              <a:latin typeface="Corbel"/>
            </a:rPr>
            <a:t>Ω</a:t>
          </a:r>
          <a:r>
            <a:rPr lang="cs-CZ" sz="3100" kern="1200" dirty="0" smtClean="0"/>
            <a:t> </a:t>
          </a:r>
          <a:endParaRPr lang="cs-CZ" sz="3100" kern="1200" dirty="0"/>
        </a:p>
      </dsp:txBody>
      <dsp:txXfrm>
        <a:off x="163714" y="433597"/>
        <a:ext cx="4177856" cy="825776"/>
      </dsp:txXfrm>
    </dsp:sp>
    <dsp:sp modelId="{21E7F0FE-4068-4F04-8641-1C6C8729792F}">
      <dsp:nvSpPr>
        <dsp:cNvPr id="0" name=""/>
        <dsp:cNvSpPr/>
      </dsp:nvSpPr>
      <dsp:spPr>
        <a:xfrm>
          <a:off x="0" y="187017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3A905E-C619-48E6-8648-08591E4C1B4F}">
      <dsp:nvSpPr>
        <dsp:cNvPr id="0" name=""/>
        <dsp:cNvSpPr/>
      </dsp:nvSpPr>
      <dsp:spPr>
        <a:xfrm>
          <a:off x="47603" y="1746245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50</a:t>
          </a:r>
          <a:r>
            <a:rPr lang="el-GR" sz="3100" kern="1200" dirty="0" smtClean="0">
              <a:latin typeface="Corbel"/>
            </a:rPr>
            <a:t>Ω</a:t>
          </a:r>
          <a:endParaRPr lang="cs-CZ" sz="3100" kern="1200" dirty="0"/>
        </a:p>
      </dsp:txBody>
      <dsp:txXfrm>
        <a:off x="92275" y="1790917"/>
        <a:ext cx="4177856" cy="825776"/>
      </dsp:txXfrm>
    </dsp:sp>
    <dsp:sp modelId="{2FA575FB-BB6B-4F80-A7FA-0F31B2960BB0}">
      <dsp:nvSpPr>
        <dsp:cNvPr id="0" name=""/>
        <dsp:cNvSpPr/>
      </dsp:nvSpPr>
      <dsp:spPr>
        <a:xfrm>
          <a:off x="0" y="3276340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3F4CCD-9E57-4022-9787-4BC94D231493}">
      <dsp:nvSpPr>
        <dsp:cNvPr id="0" name=""/>
        <dsp:cNvSpPr/>
      </dsp:nvSpPr>
      <dsp:spPr>
        <a:xfrm>
          <a:off x="71439" y="3143272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200</a:t>
          </a:r>
          <a:r>
            <a:rPr lang="el-GR" sz="3100" kern="1200" dirty="0" smtClean="0">
              <a:latin typeface="Corbel"/>
            </a:rPr>
            <a:t>Ω</a:t>
          </a:r>
          <a:endParaRPr lang="cs-CZ" sz="3100" kern="1200" dirty="0"/>
        </a:p>
      </dsp:txBody>
      <dsp:txXfrm>
        <a:off x="116111" y="3187944"/>
        <a:ext cx="4177856" cy="8257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DEB667-D8F6-4756-8103-5D00FA651A3E}">
      <dsp:nvSpPr>
        <dsp:cNvPr id="0" name=""/>
        <dsp:cNvSpPr/>
      </dsp:nvSpPr>
      <dsp:spPr>
        <a:xfrm>
          <a:off x="0" y="46401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56E056-CB2E-41D7-B290-64F5B4259008}">
      <dsp:nvSpPr>
        <dsp:cNvPr id="0" name=""/>
        <dsp:cNvSpPr/>
      </dsp:nvSpPr>
      <dsp:spPr>
        <a:xfrm>
          <a:off x="119042" y="388925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100</a:t>
          </a:r>
          <a:r>
            <a:rPr lang="el-GR" sz="3100" kern="1200" dirty="0" smtClean="0">
              <a:latin typeface="Corbel"/>
            </a:rPr>
            <a:t>Ω</a:t>
          </a:r>
          <a:r>
            <a:rPr lang="cs-CZ" sz="3100" kern="1200" dirty="0" smtClean="0"/>
            <a:t> </a:t>
          </a:r>
          <a:endParaRPr lang="cs-CZ" sz="3100" kern="1200" dirty="0"/>
        </a:p>
      </dsp:txBody>
      <dsp:txXfrm>
        <a:off x="163714" y="433597"/>
        <a:ext cx="4177856" cy="825776"/>
      </dsp:txXfrm>
    </dsp:sp>
    <dsp:sp modelId="{21E7F0FE-4068-4F04-8641-1C6C8729792F}">
      <dsp:nvSpPr>
        <dsp:cNvPr id="0" name=""/>
        <dsp:cNvSpPr/>
      </dsp:nvSpPr>
      <dsp:spPr>
        <a:xfrm>
          <a:off x="0" y="187017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3A905E-C619-48E6-8648-08591E4C1B4F}">
      <dsp:nvSpPr>
        <dsp:cNvPr id="0" name=""/>
        <dsp:cNvSpPr/>
      </dsp:nvSpPr>
      <dsp:spPr>
        <a:xfrm>
          <a:off x="47603" y="1746245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50</a:t>
          </a:r>
          <a:r>
            <a:rPr lang="el-GR" sz="3100" kern="1200" dirty="0" smtClean="0">
              <a:latin typeface="Corbel"/>
            </a:rPr>
            <a:t>Ω</a:t>
          </a:r>
          <a:endParaRPr lang="cs-CZ" sz="3100" kern="1200" dirty="0"/>
        </a:p>
      </dsp:txBody>
      <dsp:txXfrm>
        <a:off x="92275" y="1790917"/>
        <a:ext cx="4177856" cy="825776"/>
      </dsp:txXfrm>
    </dsp:sp>
    <dsp:sp modelId="{2FA575FB-BB6B-4F80-A7FA-0F31B2960BB0}">
      <dsp:nvSpPr>
        <dsp:cNvPr id="0" name=""/>
        <dsp:cNvSpPr/>
      </dsp:nvSpPr>
      <dsp:spPr>
        <a:xfrm>
          <a:off x="0" y="3276340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3F4CCD-9E57-4022-9787-4BC94D231493}">
      <dsp:nvSpPr>
        <dsp:cNvPr id="0" name=""/>
        <dsp:cNvSpPr/>
      </dsp:nvSpPr>
      <dsp:spPr>
        <a:xfrm>
          <a:off x="71439" y="3143272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200</a:t>
          </a:r>
          <a:r>
            <a:rPr lang="el-GR" sz="3100" kern="1200" dirty="0" smtClean="0">
              <a:latin typeface="Corbel"/>
            </a:rPr>
            <a:t>Ω</a:t>
          </a:r>
          <a:endParaRPr lang="cs-CZ" sz="3100" kern="1200" dirty="0"/>
        </a:p>
      </dsp:txBody>
      <dsp:txXfrm>
        <a:off x="116111" y="3187944"/>
        <a:ext cx="4177856" cy="8257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EC31AD-139A-47FA-9BC2-7892213277C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271D4C-9567-4C31-83AB-2742293A65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0601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17C7-482C-4A71-A0E3-92F406F2776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87E0-0CA9-48B3-A017-A645F5593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17C7-482C-4A71-A0E3-92F406F2776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87E0-0CA9-48B3-A017-A645F5593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17C7-482C-4A71-A0E3-92F406F2776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87E0-0CA9-48B3-A017-A645F5593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17C7-482C-4A71-A0E3-92F406F2776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87E0-0CA9-48B3-A017-A645F5593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17C7-482C-4A71-A0E3-92F406F2776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87E0-0CA9-48B3-A017-A645F5593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17C7-482C-4A71-A0E3-92F406F2776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87E0-0CA9-48B3-A017-A645F5593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17C7-482C-4A71-A0E3-92F406F2776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87E0-0CA9-48B3-A017-A645F5593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17C7-482C-4A71-A0E3-92F406F2776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87E0-0CA9-48B3-A017-A645F5593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17C7-482C-4A71-A0E3-92F406F2776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87E0-0CA9-48B3-A017-A645F5593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17C7-482C-4A71-A0E3-92F406F2776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87E0-0CA9-48B3-A017-A645F5593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17C7-482C-4A71-A0E3-92F406F2776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87E0-0CA9-48B3-A017-A645F5593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9717C7-482C-4A71-A0E3-92F406F2776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0C87E0-0CA9-48B3-A017-A645F5593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diagramLayout" Target="../diagrams/layout1.xml"/><Relationship Id="rId7" Type="http://schemas.openxmlformats.org/officeDocument/2006/relationships/audio" Target="../media/audio1.wav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5" Type="http://schemas.openxmlformats.org/officeDocument/2006/relationships/diagramColors" Target="../diagrams/colors1.xml"/><Relationship Id="rId10" Type="http://schemas.microsoft.com/office/2007/relationships/diagramDrawing" Target="../diagrams/drawing1.xml"/><Relationship Id="rId4" Type="http://schemas.openxmlformats.org/officeDocument/2006/relationships/diagramQuickStyle" Target="../diagrams/quickStyle1.xml"/><Relationship Id="rId9" Type="http://schemas.openxmlformats.org/officeDocument/2006/relationships/audio" Target="../media/audio2.wav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diagramLayout" Target="../diagrams/layout2.xml"/><Relationship Id="rId7" Type="http://schemas.openxmlformats.org/officeDocument/2006/relationships/slide" Target="slide1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microsoft.com/office/2007/relationships/diagramDrawing" Target="../diagrams/drawing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12762023"/>
              </p:ext>
            </p:extLst>
          </p:nvPr>
        </p:nvGraphicFramePr>
        <p:xfrm>
          <a:off x="428596" y="4214818"/>
          <a:ext cx="8429685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09895"/>
                <a:gridCol w="2809895"/>
                <a:gridCol w="2809895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472B13"/>
                          </a:solidFill>
                        </a:rPr>
                        <a:t>DUM</a:t>
                      </a:r>
                      <a:r>
                        <a:rPr lang="cs-CZ" sz="2000" b="1" dirty="0" smtClean="0">
                          <a:solidFill>
                            <a:srgbClr val="472B13"/>
                          </a:solidFill>
                        </a:rPr>
                        <a:t>:</a:t>
                      </a:r>
                      <a:r>
                        <a:rPr lang="cs-CZ" sz="2000" dirty="0" smtClean="0">
                          <a:solidFill>
                            <a:srgbClr val="472B13"/>
                          </a:solidFill>
                        </a:rPr>
                        <a:t>VY_32_INOVACE_IX_1_9  Zapojení za sebou a vedle sebe</a:t>
                      </a:r>
                      <a:endParaRPr lang="cs-CZ" sz="2000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472B13"/>
                          </a:solidFill>
                        </a:rPr>
                        <a:t>Šablona číslo</a:t>
                      </a:r>
                      <a:r>
                        <a:rPr lang="cs-CZ" sz="2000" b="1" dirty="0" smtClean="0">
                          <a:solidFill>
                            <a:srgbClr val="472B13"/>
                          </a:solidFill>
                        </a:rPr>
                        <a:t>: </a:t>
                      </a:r>
                      <a:r>
                        <a:rPr lang="cs-CZ" sz="2000" b="1" baseline="0" dirty="0" smtClean="0">
                          <a:solidFill>
                            <a:srgbClr val="472B13"/>
                          </a:solidFill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rgbClr val="472B13"/>
                          </a:solidFill>
                        </a:rPr>
                        <a:t>IX</a:t>
                      </a:r>
                      <a:endParaRPr lang="cs-CZ" sz="2000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472B13"/>
                          </a:solidFill>
                        </a:rPr>
                        <a:t>Sada číslo</a:t>
                      </a:r>
                      <a:r>
                        <a:rPr lang="cs-CZ" sz="2000" b="1" dirty="0" smtClean="0">
                          <a:solidFill>
                            <a:srgbClr val="472B13"/>
                          </a:solidFill>
                        </a:rPr>
                        <a:t>: I</a:t>
                      </a:r>
                      <a:endParaRPr lang="cs-CZ" sz="2000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472B13"/>
                          </a:solidFill>
                        </a:rPr>
                        <a:t>Pořadové číslo DUM: 9</a:t>
                      </a:r>
                      <a:endParaRPr lang="cs-CZ" sz="2000" b="1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472B13"/>
                          </a:solidFill>
                        </a:rPr>
                        <a:t>Autor:</a:t>
                      </a:r>
                      <a:r>
                        <a:rPr lang="cs-CZ" sz="2000" b="1" dirty="0" smtClean="0">
                          <a:solidFill>
                            <a:srgbClr val="472B13"/>
                          </a:solidFill>
                        </a:rPr>
                        <a:t>			</a:t>
                      </a:r>
                      <a:r>
                        <a:rPr lang="cs-CZ" sz="2000" b="0" dirty="0" smtClean="0">
                          <a:solidFill>
                            <a:srgbClr val="472B13"/>
                          </a:solidFill>
                        </a:rPr>
                        <a:t>Mgr. Milan Žižka</a:t>
                      </a:r>
                    </a:p>
                    <a:p>
                      <a:endParaRPr lang="cs-CZ" sz="2000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481104479"/>
              </p:ext>
            </p:extLst>
          </p:nvPr>
        </p:nvGraphicFramePr>
        <p:xfrm>
          <a:off x="357158" y="2071678"/>
          <a:ext cx="8358246" cy="1798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43404"/>
                <a:gridCol w="421484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školy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FE7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Základní škola Jičín, Husova 170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2000" dirty="0" smtClean="0">
                          <a:solidFill>
                            <a:schemeClr val="tx1"/>
                          </a:solidFill>
                        </a:rPr>
                      </a:b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FE7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FE7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CZ.1.07/1.4.00/21.2862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FE7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a název klíčové aktivity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FE7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3.2 Inovace a zkvalitnění výuky prostřednictvím ICT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FE73"/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5"/>
            <a:ext cx="8358246" cy="2286015"/>
          </a:xfrm>
          <a:solidFill>
            <a:schemeClr val="tx1"/>
          </a:solidFill>
        </p:spPr>
        <p:txBody>
          <a:bodyPr anchor="t">
            <a:normAutofit fontScale="90000"/>
          </a:bodyPr>
          <a:lstStyle/>
          <a:p>
            <a:pPr algn="l"/>
            <a:r>
              <a:rPr lang="cs-CZ" sz="3200" dirty="0" smtClean="0">
                <a:solidFill>
                  <a:schemeClr val="bg1"/>
                </a:solidFill>
              </a:rPr>
              <a:t>Anotace:</a:t>
            </a:r>
            <a:r>
              <a:rPr lang="cs-CZ" sz="3200" dirty="0" smtClean="0">
                <a:solidFill>
                  <a:srgbClr val="008000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PowerPointová</a:t>
            </a:r>
            <a:r>
              <a:rPr lang="cs-CZ" sz="3200" dirty="0" smtClean="0">
                <a:solidFill>
                  <a:schemeClr val="bg1"/>
                </a:solidFill>
              </a:rPr>
              <a:t> prezentace  určená </a:t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>k prohlubování znalostí elektrických obvodů se spotřebiči zapojenými za sebou, vedle sebe </a:t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>a kombinace těchto zapojení, k upevňování dovedností jejich řešení.</a:t>
            </a:r>
            <a:endParaRPr lang="cs-CZ" sz="3200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558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Druh učebního materiálu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Výukový</a:t>
                      </a:r>
                      <a:endParaRPr lang="cs-CZ" sz="2000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Typická věková skupina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13 – 14 let</a:t>
                      </a:r>
                      <a:endParaRPr lang="cs-CZ" sz="2000" dirty="0"/>
                    </a:p>
                  </a:txBody>
                  <a:tcPr/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Klíčová slova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Zapojení spotřebičů za sebou a vedle sebe, elektrický proud, elektrický odpor, elektrické napětí.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357166"/>
            <a:ext cx="8429684" cy="1470025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Zapojení za sebou a vedle sebe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>
          <a:xfrm>
            <a:off x="357158" y="2214554"/>
            <a:ext cx="8429716" cy="1857388"/>
          </a:xfrm>
          <a:solidFill>
            <a:srgbClr val="00FE73"/>
          </a:solidFill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Spotřebiče do obvodu můžeme zapojit za sebou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 vedle sebe.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" name="Obrázek 5" descr="oz 008.jpg"/>
          <p:cNvPicPr>
            <a:picLocks noChangeAspect="1"/>
          </p:cNvPicPr>
          <p:nvPr/>
        </p:nvPicPr>
        <p:blipFill>
          <a:blip r:embed="rId2" cstate="print"/>
          <a:srcRect l="13281" r="11718" b="11458"/>
          <a:stretch>
            <a:fillRect/>
          </a:stretch>
        </p:blipFill>
        <p:spPr>
          <a:xfrm>
            <a:off x="6300192" y="4509120"/>
            <a:ext cx="2264724" cy="2005226"/>
          </a:xfrm>
          <a:prstGeom prst="rect">
            <a:avLst/>
          </a:prstGeom>
        </p:spPr>
      </p:pic>
      <p:pic>
        <p:nvPicPr>
          <p:cNvPr id="7" name="Obrázek 6" descr="oz 001.jpg"/>
          <p:cNvPicPr>
            <a:picLocks noChangeAspect="1"/>
          </p:cNvPicPr>
          <p:nvPr/>
        </p:nvPicPr>
        <p:blipFill>
          <a:blip r:embed="rId3" cstate="print"/>
          <a:srcRect l="3659"/>
          <a:stretch>
            <a:fillRect/>
          </a:stretch>
        </p:blipFill>
        <p:spPr>
          <a:xfrm>
            <a:off x="395536" y="4437112"/>
            <a:ext cx="2664296" cy="20162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mph" presetSubtype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7" dur="indefinit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mph" presetSubtype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7" dur="indefinit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9" dur="indefinit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857364"/>
            <a:ext cx="8143932" cy="954107"/>
          </a:xfrm>
          <a:prstGeom prst="rect">
            <a:avLst/>
          </a:prstGeom>
          <a:solidFill>
            <a:srgbClr val="00FE73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/>
              <a:t>Nakresli elektrický obvod, ve kterém jsou zapojeny dva spotřebiče sériově (za sebou).</a:t>
            </a:r>
            <a:endParaRPr lang="cs-CZ" sz="2800" dirty="0"/>
          </a:p>
        </p:txBody>
      </p:sp>
      <p:grpSp>
        <p:nvGrpSpPr>
          <p:cNvPr id="3" name="Skupina 56"/>
          <p:cNvGrpSpPr/>
          <p:nvPr/>
        </p:nvGrpSpPr>
        <p:grpSpPr>
          <a:xfrm>
            <a:off x="1714480" y="2928934"/>
            <a:ext cx="4573652" cy="2570973"/>
            <a:chOff x="2428859" y="2428868"/>
            <a:chExt cx="4573652" cy="2570973"/>
          </a:xfrm>
        </p:grpSpPr>
        <p:sp>
          <p:nvSpPr>
            <p:cNvPr id="4" name="Prstenec 3"/>
            <p:cNvSpPr/>
            <p:nvPr/>
          </p:nvSpPr>
          <p:spPr>
            <a:xfrm>
              <a:off x="3449823" y="4483753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5" name="Přímá spojovací čára 4"/>
            <p:cNvCxnSpPr/>
            <p:nvPr/>
          </p:nvCxnSpPr>
          <p:spPr>
            <a:xfrm>
              <a:off x="2928925" y="4500569"/>
              <a:ext cx="583144" cy="45953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5000627" y="4572007"/>
              <a:ext cx="2000265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2428859" y="4557299"/>
              <a:ext cx="510449" cy="163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3522749" y="4557303"/>
              <a:ext cx="1120688" cy="1470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4572000" y="3071810"/>
              <a:ext cx="78581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2428860" y="3071810"/>
              <a:ext cx="1071570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5400000" flipH="1" flipV="1">
              <a:off x="1695096" y="3820280"/>
              <a:ext cx="1469148" cy="162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6251603" y="3821099"/>
              <a:ext cx="1500198" cy="161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>
              <a:off x="4572793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>
              <a:off x="4429917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4357685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>
              <a:off x="4715669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>
              <a:off x="4572793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20"/>
            <p:cNvCxnSpPr/>
            <p:nvPr/>
          </p:nvCxnSpPr>
          <p:spPr>
            <a:xfrm rot="5400000">
              <a:off x="4429917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4287041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5000627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>
              <a:off x="6429388" y="3071810"/>
              <a:ext cx="571504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Obdélník 30"/>
            <p:cNvSpPr/>
            <p:nvPr/>
          </p:nvSpPr>
          <p:spPr>
            <a:xfrm>
              <a:off x="3500429" y="2928933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5357818" y="2928934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3643306" y="2500306"/>
              <a:ext cx="7143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₂</a:t>
              </a:r>
              <a:endParaRPr lang="cs-CZ" sz="2400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5500694" y="2428868"/>
              <a:ext cx="7143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₁</a:t>
              </a:r>
              <a:endParaRPr lang="cs-CZ" sz="2400" dirty="0"/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4572000" y="4643446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</a:t>
            </a:r>
            <a:endParaRPr lang="cs-CZ" sz="24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929322" y="4214818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4" name="Popisek se šipkou dolů 33"/>
          <p:cNvSpPr/>
          <p:nvPr/>
        </p:nvSpPr>
        <p:spPr>
          <a:xfrm>
            <a:off x="214282" y="214290"/>
            <a:ext cx="1643074" cy="914400"/>
          </a:xfrm>
          <a:prstGeom prst="downArrowCallout">
            <a:avLst/>
          </a:prstGeom>
          <a:solidFill>
            <a:srgbClr val="00FE7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6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750" y="1142984"/>
            <a:ext cx="8143932" cy="523220"/>
          </a:xfrm>
          <a:prstGeom prst="rect">
            <a:avLst/>
          </a:prstGeom>
          <a:solidFill>
            <a:srgbClr val="00FE73"/>
          </a:solidFill>
        </p:spPr>
        <p:txBody>
          <a:bodyPr wrap="square" rtlCol="0">
            <a:spAutoFit/>
          </a:bodyPr>
          <a:lstStyle/>
          <a:p>
            <a:pPr>
              <a:tabLst>
                <a:tab pos="895350" algn="l"/>
              </a:tabLst>
            </a:pPr>
            <a:r>
              <a:rPr lang="cs-CZ" sz="2800" dirty="0" smtClean="0"/>
              <a:t>Co platí v sériovém obvodu pro napětí, proud a odpor?</a:t>
            </a:r>
            <a:endParaRPr lang="cs-CZ" sz="2800" dirty="0"/>
          </a:p>
        </p:txBody>
      </p:sp>
      <p:grpSp>
        <p:nvGrpSpPr>
          <p:cNvPr id="3" name="Skupina 56"/>
          <p:cNvGrpSpPr/>
          <p:nvPr/>
        </p:nvGrpSpPr>
        <p:grpSpPr>
          <a:xfrm>
            <a:off x="2428860" y="1714488"/>
            <a:ext cx="2857520" cy="1714513"/>
            <a:chOff x="2428859" y="2317085"/>
            <a:chExt cx="4573652" cy="2682756"/>
          </a:xfrm>
        </p:grpSpPr>
        <p:sp>
          <p:nvSpPr>
            <p:cNvPr id="4" name="Prstenec 3"/>
            <p:cNvSpPr/>
            <p:nvPr/>
          </p:nvSpPr>
          <p:spPr>
            <a:xfrm>
              <a:off x="3449823" y="4483753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5" name="Přímá spojovací čára 4"/>
            <p:cNvCxnSpPr/>
            <p:nvPr/>
          </p:nvCxnSpPr>
          <p:spPr>
            <a:xfrm>
              <a:off x="2928925" y="4500569"/>
              <a:ext cx="583144" cy="45953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5000627" y="4572007"/>
              <a:ext cx="2000265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2428859" y="4557299"/>
              <a:ext cx="510449" cy="163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3522749" y="4557303"/>
              <a:ext cx="1120688" cy="1470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4572000" y="3071810"/>
              <a:ext cx="78581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2428860" y="3071810"/>
              <a:ext cx="1071570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5400000" flipH="1" flipV="1">
              <a:off x="1695096" y="3820280"/>
              <a:ext cx="1469148" cy="162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6251603" y="3821099"/>
              <a:ext cx="1500198" cy="161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>
              <a:off x="4572793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>
              <a:off x="4429917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4357685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>
              <a:off x="4715669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>
              <a:off x="4572793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20"/>
            <p:cNvCxnSpPr/>
            <p:nvPr/>
          </p:nvCxnSpPr>
          <p:spPr>
            <a:xfrm rot="5400000">
              <a:off x="4429917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4287041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5000627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>
              <a:off x="6429388" y="3071810"/>
              <a:ext cx="571504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Obdélník 30"/>
            <p:cNvSpPr/>
            <p:nvPr/>
          </p:nvSpPr>
          <p:spPr>
            <a:xfrm>
              <a:off x="3500429" y="2928933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5357818" y="2928934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3572272" y="2317085"/>
              <a:ext cx="7143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₂</a:t>
              </a:r>
              <a:endParaRPr lang="cs-CZ" sz="2400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5516074" y="2317085"/>
              <a:ext cx="7143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₁</a:t>
              </a:r>
              <a:endParaRPr lang="cs-CZ" sz="2400" dirty="0"/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3357554" y="2714620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</a:t>
            </a:r>
            <a:endParaRPr lang="cs-CZ" sz="2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39749" y="3571876"/>
            <a:ext cx="7993063" cy="70788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Proud je při zapojení v sérii všude stejný. Stejný proud protéká jedním </a:t>
            </a:r>
          </a:p>
          <a:p>
            <a:r>
              <a:rPr lang="cs-CZ" sz="2000" dirty="0" smtClean="0"/>
              <a:t>a pak druhým rezistorem. </a:t>
            </a:r>
            <a:endParaRPr lang="cs-CZ" sz="20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929190" y="2500306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539749" y="4500570"/>
            <a:ext cx="7993063" cy="70788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dirty="0" smtClean="0"/>
              <a:t>Napětí, které je na zdroji, se v tomto zapojení dělí na jednotlivé rezistory </a:t>
            </a:r>
          </a:p>
          <a:p>
            <a:r>
              <a:rPr lang="cs-CZ" sz="2000" dirty="0" smtClean="0"/>
              <a:t>v poměru velikosti jejich odporů: U = </a:t>
            </a:r>
            <a:r>
              <a:rPr lang="cs-CZ" sz="2000" dirty="0" err="1" smtClean="0"/>
              <a:t>U</a:t>
            </a:r>
            <a:r>
              <a:rPr lang="cs-CZ" sz="2000" dirty="0" smtClean="0">
                <a:latin typeface="Corbel"/>
              </a:rPr>
              <a:t>₁ + </a:t>
            </a:r>
            <a:r>
              <a:rPr lang="cs-CZ" sz="2000" dirty="0" err="1" smtClean="0">
                <a:latin typeface="Corbel"/>
              </a:rPr>
              <a:t>U</a:t>
            </a:r>
            <a:r>
              <a:rPr lang="cs-CZ" sz="2000" dirty="0" smtClean="0">
                <a:latin typeface="Corbel"/>
              </a:rPr>
              <a:t>₂+ ….+</a:t>
            </a:r>
            <a:r>
              <a:rPr lang="cs-CZ" sz="2000" dirty="0" err="1" smtClean="0">
                <a:latin typeface="Corbel"/>
              </a:rPr>
              <a:t>U</a:t>
            </a:r>
            <a:r>
              <a:rPr lang="cs-CZ" sz="1600" dirty="0" err="1" smtClean="0">
                <a:latin typeface="Corbel"/>
              </a:rPr>
              <a:t>n</a:t>
            </a:r>
            <a:r>
              <a:rPr lang="cs-CZ" sz="1600" dirty="0" smtClean="0">
                <a:latin typeface="Corbel"/>
              </a:rPr>
              <a:t>.</a:t>
            </a:r>
            <a:endParaRPr lang="cs-CZ" sz="1600" dirty="0"/>
          </a:p>
        </p:txBody>
      </p:sp>
      <p:sp>
        <p:nvSpPr>
          <p:cNvPr id="33" name="Obdélník 32"/>
          <p:cNvSpPr/>
          <p:nvPr/>
        </p:nvSpPr>
        <p:spPr>
          <a:xfrm>
            <a:off x="539750" y="5572140"/>
            <a:ext cx="8001056" cy="67710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dirty="0" smtClean="0"/>
              <a:t>Odpor obvodu je součtem odporů jednotlivých rezistorů: R = </a:t>
            </a:r>
            <a:r>
              <a:rPr lang="cs-CZ" sz="2000" dirty="0" err="1" smtClean="0"/>
              <a:t>R</a:t>
            </a:r>
            <a:r>
              <a:rPr lang="cs-CZ" sz="2000" dirty="0" smtClean="0">
                <a:latin typeface="Corbel"/>
              </a:rPr>
              <a:t>₁ + </a:t>
            </a:r>
            <a:r>
              <a:rPr lang="cs-CZ" sz="2000" dirty="0" err="1" smtClean="0">
                <a:latin typeface="Corbel"/>
              </a:rPr>
              <a:t>R</a:t>
            </a:r>
            <a:r>
              <a:rPr lang="cs-CZ" sz="2000" dirty="0" smtClean="0">
                <a:latin typeface="Corbel"/>
              </a:rPr>
              <a:t>₂+…+</a:t>
            </a:r>
            <a:r>
              <a:rPr lang="cs-CZ" sz="2000" dirty="0" err="1" smtClean="0">
                <a:latin typeface="Corbel"/>
              </a:rPr>
              <a:t>R</a:t>
            </a:r>
            <a:r>
              <a:rPr lang="cs-CZ" sz="1600" dirty="0" err="1" smtClean="0">
                <a:latin typeface="Corbel"/>
              </a:rPr>
              <a:t>n</a:t>
            </a:r>
            <a:r>
              <a:rPr lang="cs-CZ" sz="1600" dirty="0" smtClean="0">
                <a:latin typeface="Corbel"/>
              </a:rPr>
              <a:t>.</a:t>
            </a:r>
            <a:endParaRPr lang="cs-CZ" sz="1600" dirty="0" smtClean="0"/>
          </a:p>
          <a:p>
            <a:r>
              <a:rPr lang="cs-CZ" dirty="0" smtClean="0"/>
              <a:t> </a:t>
            </a:r>
          </a:p>
        </p:txBody>
      </p:sp>
      <p:sp>
        <p:nvSpPr>
          <p:cNvPr id="34" name="Popisek se šipkou dolů 33"/>
          <p:cNvSpPr/>
          <p:nvPr/>
        </p:nvSpPr>
        <p:spPr>
          <a:xfrm>
            <a:off x="285720" y="142852"/>
            <a:ext cx="1643074" cy="914400"/>
          </a:xfrm>
          <a:prstGeom prst="downArrowCallout">
            <a:avLst/>
          </a:prstGeom>
          <a:solidFill>
            <a:srgbClr val="00FE7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 animBg="1"/>
      <p:bldP spid="32" grpId="0" animBg="1"/>
      <p:bldP spid="3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1071546"/>
            <a:ext cx="8072494" cy="523220"/>
          </a:xfrm>
          <a:prstGeom prst="rect">
            <a:avLst/>
          </a:prstGeom>
          <a:solidFill>
            <a:srgbClr val="00FE73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/>
              <a:t>Nakresli zapojení spotřebičů vedle sebe.</a:t>
            </a:r>
            <a:endParaRPr lang="cs-CZ" sz="2800" dirty="0"/>
          </a:p>
        </p:txBody>
      </p:sp>
      <p:grpSp>
        <p:nvGrpSpPr>
          <p:cNvPr id="3" name="Skupina 64"/>
          <p:cNvGrpSpPr/>
          <p:nvPr/>
        </p:nvGrpSpPr>
        <p:grpSpPr>
          <a:xfrm>
            <a:off x="2428860" y="1857364"/>
            <a:ext cx="4071969" cy="3142477"/>
            <a:chOff x="2428859" y="1857364"/>
            <a:chExt cx="4071969" cy="3142477"/>
          </a:xfrm>
        </p:grpSpPr>
        <p:sp>
          <p:nvSpPr>
            <p:cNvPr id="4" name="Prstenec 3"/>
            <p:cNvSpPr/>
            <p:nvPr/>
          </p:nvSpPr>
          <p:spPr>
            <a:xfrm>
              <a:off x="3449823" y="4483753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5" name="Přímá spojovací čára 4"/>
            <p:cNvCxnSpPr/>
            <p:nvPr/>
          </p:nvCxnSpPr>
          <p:spPr>
            <a:xfrm>
              <a:off x="2928925" y="4500569"/>
              <a:ext cx="583144" cy="45953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5000627" y="4572007"/>
              <a:ext cx="150019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2428859" y="4557299"/>
              <a:ext cx="510449" cy="163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3522749" y="4557303"/>
              <a:ext cx="1120688" cy="1470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>
              <a:stCxn id="24" idx="7"/>
            </p:cNvCxnSpPr>
            <p:nvPr/>
          </p:nvCxnSpPr>
          <p:spPr>
            <a:xfrm rot="5400000" flipH="1" flipV="1">
              <a:off x="5704546" y="1928802"/>
              <a:ext cx="10462" cy="158209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2428860" y="2714620"/>
              <a:ext cx="714380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5400000" flipH="1" flipV="1">
              <a:off x="1500977" y="3642505"/>
              <a:ext cx="1857388" cy="161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5572133" y="3643313"/>
              <a:ext cx="1857388" cy="2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>
              <a:off x="4572793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>
              <a:off x="4429917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4357685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>
              <a:off x="4715669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>
              <a:off x="4572793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20"/>
            <p:cNvCxnSpPr/>
            <p:nvPr/>
          </p:nvCxnSpPr>
          <p:spPr>
            <a:xfrm rot="5400000">
              <a:off x="4429917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4287041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5000627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Prstenec 22"/>
            <p:cNvSpPr/>
            <p:nvPr/>
          </p:nvSpPr>
          <p:spPr>
            <a:xfrm>
              <a:off x="3143240" y="2714620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4" name="Prstenec 23"/>
            <p:cNvSpPr/>
            <p:nvPr/>
          </p:nvSpPr>
          <p:spPr>
            <a:xfrm>
              <a:off x="4857752" y="2714620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6" name="Přímá spojovací čára 25"/>
            <p:cNvCxnSpPr/>
            <p:nvPr/>
          </p:nvCxnSpPr>
          <p:spPr>
            <a:xfrm rot="5400000" flipH="1" flipV="1">
              <a:off x="2786048" y="2357431"/>
              <a:ext cx="715176" cy="794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rot="16200000" flipV="1">
              <a:off x="4572000" y="2357430"/>
              <a:ext cx="714382" cy="2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2" name="Skupina 47"/>
            <p:cNvGrpSpPr/>
            <p:nvPr/>
          </p:nvGrpSpPr>
          <p:grpSpPr>
            <a:xfrm>
              <a:off x="3143240" y="1857364"/>
              <a:ext cx="1785951" cy="285752"/>
              <a:chOff x="3143239" y="1714488"/>
              <a:chExt cx="1785951" cy="285752"/>
            </a:xfrm>
          </p:grpSpPr>
          <p:cxnSp>
            <p:nvCxnSpPr>
              <p:cNvPr id="21" name="Přímá spojovací čára 20"/>
              <p:cNvCxnSpPr>
                <a:stCxn id="35" idx="3"/>
              </p:cNvCxnSpPr>
              <p:nvPr/>
            </p:nvCxnSpPr>
            <p:spPr>
              <a:xfrm>
                <a:off x="4572000" y="1857364"/>
                <a:ext cx="357190" cy="1588"/>
              </a:xfrm>
              <a:prstGeom prst="line">
                <a:avLst/>
              </a:prstGeom>
              <a:ln w="38100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24"/>
              <p:cNvCxnSpPr>
                <a:endCxn id="35" idx="1"/>
              </p:cNvCxnSpPr>
              <p:nvPr/>
            </p:nvCxnSpPr>
            <p:spPr>
              <a:xfrm>
                <a:off x="3143239" y="1857363"/>
                <a:ext cx="357191" cy="1"/>
              </a:xfrm>
              <a:prstGeom prst="line">
                <a:avLst/>
              </a:prstGeom>
              <a:ln w="38100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5" name="Obdélník 34"/>
              <p:cNvSpPr/>
              <p:nvPr/>
            </p:nvSpPr>
            <p:spPr>
              <a:xfrm>
                <a:off x="3500430" y="1714488"/>
                <a:ext cx="1071570" cy="28575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8" name="Skupina 46"/>
            <p:cNvGrpSpPr/>
            <p:nvPr/>
          </p:nvGrpSpPr>
          <p:grpSpPr>
            <a:xfrm>
              <a:off x="3143240" y="3286124"/>
              <a:ext cx="1785950" cy="285752"/>
              <a:chOff x="3214678" y="2928934"/>
              <a:chExt cx="1785950" cy="285752"/>
            </a:xfrm>
          </p:grpSpPr>
          <p:cxnSp>
            <p:nvCxnSpPr>
              <p:cNvPr id="30" name="Přímá spojovací čára 29"/>
              <p:cNvCxnSpPr/>
              <p:nvPr/>
            </p:nvCxnSpPr>
            <p:spPr>
              <a:xfrm>
                <a:off x="3214678" y="3071810"/>
                <a:ext cx="285752" cy="1588"/>
              </a:xfrm>
              <a:prstGeom prst="line">
                <a:avLst/>
              </a:prstGeom>
              <a:ln w="38100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" name="Obdélník 30"/>
              <p:cNvSpPr/>
              <p:nvPr/>
            </p:nvSpPr>
            <p:spPr>
              <a:xfrm>
                <a:off x="3500430" y="2928934"/>
                <a:ext cx="1071570" cy="28575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7" name="Přímá spojovací čára 36"/>
              <p:cNvCxnSpPr/>
              <p:nvPr/>
            </p:nvCxnSpPr>
            <p:spPr>
              <a:xfrm>
                <a:off x="4572000" y="3071810"/>
                <a:ext cx="428628" cy="1588"/>
              </a:xfrm>
              <a:prstGeom prst="line">
                <a:avLst/>
              </a:prstGeom>
              <a:ln w="38100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8" name="Přímá spojovací čára 37"/>
            <p:cNvCxnSpPr/>
            <p:nvPr/>
          </p:nvCxnSpPr>
          <p:spPr>
            <a:xfrm rot="5400000">
              <a:off x="2821768" y="3107529"/>
              <a:ext cx="653404" cy="10462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čára 40"/>
            <p:cNvCxnSpPr/>
            <p:nvPr/>
          </p:nvCxnSpPr>
          <p:spPr>
            <a:xfrm rot="5400000">
              <a:off x="4572794" y="3071016"/>
              <a:ext cx="714380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Popisek se šipkou dolů 41"/>
          <p:cNvSpPr/>
          <p:nvPr/>
        </p:nvSpPr>
        <p:spPr>
          <a:xfrm>
            <a:off x="357158" y="142852"/>
            <a:ext cx="1643074" cy="914400"/>
          </a:xfrm>
          <a:prstGeom prst="downArrowCallout">
            <a:avLst/>
          </a:prstGeom>
          <a:solidFill>
            <a:srgbClr val="00FE7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786182" y="1428736"/>
            <a:ext cx="4463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</a:t>
            </a:r>
            <a:r>
              <a:rPr lang="cs-CZ" sz="2400" dirty="0" smtClean="0">
                <a:latin typeface="Corbel"/>
              </a:rPr>
              <a:t>₁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714744" y="2857496"/>
            <a:ext cx="446329" cy="2950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</a:t>
            </a:r>
            <a:r>
              <a:rPr lang="cs-CZ" sz="2400" dirty="0" smtClean="0">
                <a:latin typeface="Corbel"/>
              </a:rPr>
              <a:t>₂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4546" y="142852"/>
            <a:ext cx="6572296" cy="954107"/>
          </a:xfrm>
          <a:prstGeom prst="rect">
            <a:avLst/>
          </a:prstGeom>
          <a:solidFill>
            <a:srgbClr val="00FE73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platí pro napětí, proud a odpor </a:t>
            </a:r>
          </a:p>
          <a:p>
            <a:r>
              <a:rPr lang="cs-CZ" sz="2800" dirty="0" smtClean="0"/>
              <a:t>v zapojení spotřebičů vedle sebe?</a:t>
            </a:r>
            <a:endParaRPr lang="cs-CZ" sz="28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214282" y="3214686"/>
            <a:ext cx="8678893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všech rezistorech (spotřebičích) je stejné napětí jako na zdroji. </a:t>
            </a:r>
          </a:p>
          <a:p>
            <a:r>
              <a:rPr lang="cs-CZ" sz="2400" dirty="0" smtClean="0"/>
              <a:t>U je konstantní.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14281" y="4143380"/>
            <a:ext cx="8678893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proud platí, že součet proudů ve větvích se rovná proudu </a:t>
            </a:r>
          </a:p>
          <a:p>
            <a:r>
              <a:rPr lang="cs-CZ" sz="2400" dirty="0" smtClean="0"/>
              <a:t>v nerozvětvené části. 	I = </a:t>
            </a:r>
            <a:r>
              <a:rPr lang="cs-CZ" sz="2400" dirty="0" err="1" smtClean="0"/>
              <a:t>I</a:t>
            </a:r>
            <a:r>
              <a:rPr lang="cs-CZ" sz="2400" dirty="0" smtClean="0">
                <a:latin typeface="Corbel"/>
              </a:rPr>
              <a:t>₁+ </a:t>
            </a:r>
            <a:r>
              <a:rPr lang="cs-CZ" sz="2400" dirty="0" err="1" smtClean="0">
                <a:latin typeface="Corbel"/>
              </a:rPr>
              <a:t>I</a:t>
            </a:r>
            <a:r>
              <a:rPr lang="cs-CZ" sz="2400" dirty="0" smtClean="0">
                <a:latin typeface="Corbel"/>
              </a:rPr>
              <a:t>₂+ …+I</a:t>
            </a:r>
            <a:r>
              <a:rPr lang="cs-CZ" sz="1600" dirty="0" smtClean="0">
                <a:latin typeface="Corbel"/>
              </a:rPr>
              <a:t>n</a:t>
            </a:r>
            <a:endParaRPr lang="cs-CZ" sz="1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14281" y="5072074"/>
            <a:ext cx="8678893" cy="156966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Odpor obvodu vypočítáme tak, že sečteme převrácené hodnoty odporů a dostaneme převrácenou hodnotu výsledného odporu.</a:t>
            </a:r>
          </a:p>
          <a:p>
            <a:r>
              <a:rPr lang="cs-CZ" sz="2400" dirty="0" smtClean="0"/>
              <a:t> </a:t>
            </a:r>
          </a:p>
          <a:p>
            <a:endParaRPr lang="cs-CZ" sz="2400" dirty="0"/>
          </a:p>
        </p:txBody>
      </p:sp>
      <p:sp>
        <p:nvSpPr>
          <p:cNvPr id="43" name="Popisek se šipkou dolů 42"/>
          <p:cNvSpPr/>
          <p:nvPr/>
        </p:nvSpPr>
        <p:spPr>
          <a:xfrm>
            <a:off x="285720" y="214290"/>
            <a:ext cx="1714512" cy="1285884"/>
          </a:xfrm>
          <a:prstGeom prst="downArrowCallout">
            <a:avLst>
              <a:gd name="adj1" fmla="val 25000"/>
              <a:gd name="adj2" fmla="val 0"/>
              <a:gd name="adj3" fmla="val 25000"/>
              <a:gd name="adj4" fmla="val 64977"/>
            </a:avLst>
          </a:prstGeom>
          <a:solidFill>
            <a:srgbClr val="00FE7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endParaRPr lang="cs-CZ" sz="2800" b="1" dirty="0">
              <a:solidFill>
                <a:schemeClr val="tx1"/>
              </a:solidFill>
            </a:endParaRPr>
          </a:p>
        </p:txBody>
      </p:sp>
      <p:graphicFrame>
        <p:nvGraphicFramePr>
          <p:cNvPr id="44" name="Objekt 43"/>
          <p:cNvGraphicFramePr>
            <a:graphicFrameLocks noChangeAspect="1"/>
          </p:cNvGraphicFramePr>
          <p:nvPr/>
        </p:nvGraphicFramePr>
        <p:xfrm>
          <a:off x="4527550" y="3308350"/>
          <a:ext cx="88900" cy="241300"/>
        </p:xfrm>
        <a:graphic>
          <a:graphicData uri="http://schemas.openxmlformats.org/presentationml/2006/ole">
            <p:oleObj spid="_x0000_s2060" name="Rovnice" r:id="rId3" imgW="88784" imgH="240986" progId="Equation.3">
              <p:embed/>
            </p:oleObj>
          </a:graphicData>
        </a:graphic>
      </p:graphicFrame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071802" y="5929330"/>
            <a:ext cx="2695575" cy="733425"/>
          </a:xfrm>
          <a:prstGeom prst="rect">
            <a:avLst/>
          </a:prstGeom>
          <a:noFill/>
        </p:spPr>
      </p:pic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1190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pSp>
        <p:nvGrpSpPr>
          <p:cNvPr id="49" name="Skupina 48"/>
          <p:cNvGrpSpPr/>
          <p:nvPr/>
        </p:nvGrpSpPr>
        <p:grpSpPr>
          <a:xfrm>
            <a:off x="2571736" y="1071546"/>
            <a:ext cx="2500330" cy="2143140"/>
            <a:chOff x="2571736" y="1071546"/>
            <a:chExt cx="2500330" cy="2143140"/>
          </a:xfrm>
        </p:grpSpPr>
        <p:sp>
          <p:nvSpPr>
            <p:cNvPr id="4" name="Prstenec 3"/>
            <p:cNvSpPr/>
            <p:nvPr/>
          </p:nvSpPr>
          <p:spPr>
            <a:xfrm>
              <a:off x="3198643" y="2862719"/>
              <a:ext cx="44779" cy="50153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5" name="Přímá spojovací čára 4"/>
            <p:cNvCxnSpPr/>
            <p:nvPr/>
          </p:nvCxnSpPr>
          <p:spPr>
            <a:xfrm>
              <a:off x="2878794" y="2874187"/>
              <a:ext cx="358071" cy="31340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4150891" y="2922907"/>
              <a:ext cx="921174" cy="1083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2571736" y="2912876"/>
              <a:ext cx="313433" cy="111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3243422" y="2912879"/>
              <a:ext cx="688141" cy="1002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>
              <a:stCxn id="24" idx="7"/>
            </p:cNvCxnSpPr>
            <p:nvPr/>
          </p:nvCxnSpPr>
          <p:spPr>
            <a:xfrm rot="5400000" flipH="1" flipV="1">
              <a:off x="4582766" y="1174023"/>
              <a:ext cx="7135" cy="971463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2571737" y="1656187"/>
              <a:ext cx="438654" cy="1083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5400000" flipH="1" flipV="1">
              <a:off x="1938874" y="2289051"/>
              <a:ext cx="1266721" cy="994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4438705" y="2289547"/>
              <a:ext cx="1266721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>
              <a:off x="3873622" y="2921878"/>
              <a:ext cx="292320" cy="975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>
              <a:off x="3771354" y="2922393"/>
              <a:ext cx="584099" cy="488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3756102" y="2922907"/>
              <a:ext cx="175462" cy="1083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>
              <a:off x="3961353" y="2921878"/>
              <a:ext cx="292320" cy="975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>
              <a:off x="3859085" y="2922393"/>
              <a:ext cx="584099" cy="488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20"/>
            <p:cNvCxnSpPr/>
            <p:nvPr/>
          </p:nvCxnSpPr>
          <p:spPr>
            <a:xfrm rot="5400000">
              <a:off x="3785891" y="2921878"/>
              <a:ext cx="292320" cy="975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3683623" y="2922393"/>
              <a:ext cx="584099" cy="488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4150891" y="2922907"/>
              <a:ext cx="175462" cy="1083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Prstenec 22"/>
            <p:cNvSpPr/>
            <p:nvPr/>
          </p:nvSpPr>
          <p:spPr>
            <a:xfrm>
              <a:off x="3010391" y="1656187"/>
              <a:ext cx="43865" cy="48720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4" name="Prstenec 23"/>
            <p:cNvSpPr/>
            <p:nvPr/>
          </p:nvSpPr>
          <p:spPr>
            <a:xfrm>
              <a:off x="4063160" y="1656187"/>
              <a:ext cx="43865" cy="48720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6" name="Přímá spojovací čára 25"/>
            <p:cNvCxnSpPr/>
            <p:nvPr/>
          </p:nvCxnSpPr>
          <p:spPr>
            <a:xfrm rot="5400000" flipH="1" flipV="1">
              <a:off x="2766762" y="1412614"/>
              <a:ext cx="487743" cy="4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rot="16200000" flipV="1">
              <a:off x="3863426" y="1412586"/>
              <a:ext cx="487202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2" name="Skupina 47"/>
            <p:cNvGrpSpPr/>
            <p:nvPr/>
          </p:nvGrpSpPr>
          <p:grpSpPr>
            <a:xfrm>
              <a:off x="3010391" y="1071546"/>
              <a:ext cx="1096636" cy="194880"/>
              <a:chOff x="3143239" y="1714488"/>
              <a:chExt cx="1785951" cy="285752"/>
            </a:xfrm>
          </p:grpSpPr>
          <p:cxnSp>
            <p:nvCxnSpPr>
              <p:cNvPr id="21" name="Přímá spojovací čára 20"/>
              <p:cNvCxnSpPr>
                <a:stCxn id="35" idx="3"/>
              </p:cNvCxnSpPr>
              <p:nvPr/>
            </p:nvCxnSpPr>
            <p:spPr>
              <a:xfrm>
                <a:off x="4572000" y="1857364"/>
                <a:ext cx="357190" cy="1588"/>
              </a:xfrm>
              <a:prstGeom prst="line">
                <a:avLst/>
              </a:prstGeom>
              <a:ln w="38100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24"/>
              <p:cNvCxnSpPr>
                <a:endCxn id="35" idx="1"/>
              </p:cNvCxnSpPr>
              <p:nvPr/>
            </p:nvCxnSpPr>
            <p:spPr>
              <a:xfrm>
                <a:off x="3143239" y="1857363"/>
                <a:ext cx="357191" cy="1"/>
              </a:xfrm>
              <a:prstGeom prst="line">
                <a:avLst/>
              </a:prstGeom>
              <a:ln w="38100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5" name="Obdélník 34"/>
              <p:cNvSpPr/>
              <p:nvPr/>
            </p:nvSpPr>
            <p:spPr>
              <a:xfrm>
                <a:off x="3500430" y="1714488"/>
                <a:ext cx="1071570" cy="28575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8" name="Skupina 46"/>
            <p:cNvGrpSpPr/>
            <p:nvPr/>
          </p:nvGrpSpPr>
          <p:grpSpPr>
            <a:xfrm>
              <a:off x="3010391" y="2045947"/>
              <a:ext cx="1096635" cy="194880"/>
              <a:chOff x="3214678" y="2928934"/>
              <a:chExt cx="1785950" cy="285752"/>
            </a:xfrm>
          </p:grpSpPr>
          <p:cxnSp>
            <p:nvCxnSpPr>
              <p:cNvPr id="30" name="Přímá spojovací čára 29"/>
              <p:cNvCxnSpPr/>
              <p:nvPr/>
            </p:nvCxnSpPr>
            <p:spPr>
              <a:xfrm>
                <a:off x="3214678" y="3071810"/>
                <a:ext cx="285752" cy="1588"/>
              </a:xfrm>
              <a:prstGeom prst="line">
                <a:avLst/>
              </a:prstGeom>
              <a:ln w="38100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" name="Obdélník 30"/>
              <p:cNvSpPr/>
              <p:nvPr/>
            </p:nvSpPr>
            <p:spPr>
              <a:xfrm>
                <a:off x="3500430" y="2928934"/>
                <a:ext cx="1071570" cy="28575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7" name="Přímá spojovací čára 36"/>
              <p:cNvCxnSpPr/>
              <p:nvPr/>
            </p:nvCxnSpPr>
            <p:spPr>
              <a:xfrm>
                <a:off x="4572000" y="3071810"/>
                <a:ext cx="428628" cy="1588"/>
              </a:xfrm>
              <a:prstGeom prst="line">
                <a:avLst/>
              </a:prstGeom>
              <a:ln w="38100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8" name="Přímá spojovací čára 37"/>
            <p:cNvCxnSpPr/>
            <p:nvPr/>
          </p:nvCxnSpPr>
          <p:spPr>
            <a:xfrm rot="5400000">
              <a:off x="2790794" y="1924502"/>
              <a:ext cx="445615" cy="6424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čára 40"/>
            <p:cNvCxnSpPr/>
            <p:nvPr/>
          </p:nvCxnSpPr>
          <p:spPr>
            <a:xfrm rot="5400000">
              <a:off x="3863913" y="1899299"/>
              <a:ext cx="487200" cy="97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TextovéPole 44"/>
            <p:cNvSpPr txBox="1"/>
            <p:nvPr/>
          </p:nvSpPr>
          <p:spPr>
            <a:xfrm>
              <a:off x="3286116" y="2214554"/>
              <a:ext cx="446329" cy="2950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₂</a:t>
              </a:r>
              <a:endParaRPr lang="cs-CZ" sz="2400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3286116" y="1142984"/>
              <a:ext cx="44632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₁</a:t>
              </a:r>
              <a:endParaRPr lang="cs-CZ" sz="2400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428868"/>
              <a:ext cx="64294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U</a:t>
              </a:r>
              <a:endParaRPr lang="cs-CZ" sz="2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" grpId="0" uiExpand="1" build="allAtOnce" animBg="1"/>
      <p:bldP spid="39" grpId="0" animBg="1"/>
      <p:bldP spid="4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šipkou dolů 1"/>
          <p:cNvSpPr/>
          <p:nvPr/>
        </p:nvSpPr>
        <p:spPr>
          <a:xfrm>
            <a:off x="214282" y="214290"/>
            <a:ext cx="1643074" cy="914400"/>
          </a:xfrm>
          <a:prstGeom prst="downArrowCallout">
            <a:avLst/>
          </a:prstGeom>
          <a:solidFill>
            <a:srgbClr val="00FE7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endParaRPr lang="cs-CZ" sz="2800" b="1" dirty="0">
              <a:solidFill>
                <a:schemeClr val="tx1"/>
              </a:solidFill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1428728" y="250030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14282" y="1643050"/>
            <a:ext cx="8715436" cy="830997"/>
          </a:xfrm>
          <a:prstGeom prst="rect">
            <a:avLst/>
          </a:prstGeom>
          <a:solidFill>
            <a:srgbClr val="00FE73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 Dva stejné rezistory každý o odporu 100 </a:t>
            </a:r>
            <a:r>
              <a:rPr lang="el-GR" sz="2400" b="1" dirty="0" smtClean="0">
                <a:latin typeface="Corbel"/>
              </a:rPr>
              <a:t>Ω</a:t>
            </a:r>
            <a:r>
              <a:rPr lang="cs-CZ" sz="2400" b="1" dirty="0" smtClean="0">
                <a:latin typeface="Corbel"/>
              </a:rPr>
              <a:t> jsou spojeny sériově. Výsledný odpor je:</a:t>
            </a:r>
            <a:endParaRPr lang="cs-CZ" sz="2400" b="1" dirty="0"/>
          </a:p>
        </p:txBody>
      </p:sp>
      <p:sp>
        <p:nvSpPr>
          <p:cNvPr id="5" name="Tlačítko akce: Dopředu nebo Další 4">
            <a:hlinkClick r:id="rId6" action="ppaction://hlinksldjump" highlightClick="1">
              <a:snd r:embed="rId7" name="push.wav"/>
            </a:hlinkClick>
          </p:cNvPr>
          <p:cNvSpPr/>
          <p:nvPr/>
        </p:nvSpPr>
        <p:spPr>
          <a:xfrm>
            <a:off x="6215074" y="28574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6" action="ppaction://hlinksldjump" highlightClick="1">
              <a:snd r:embed="rId7" name="push.wav"/>
            </a:hlinkClick>
          </p:cNvPr>
          <p:cNvSpPr/>
          <p:nvPr/>
        </p:nvSpPr>
        <p:spPr>
          <a:xfrm>
            <a:off x="6215074" y="428625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rId8" action="ppaction://hlinksldjump" highlightClick="1">
              <a:snd r:embed="rId9" name="applause.wav"/>
            </a:hlinkClick>
          </p:cNvPr>
          <p:cNvSpPr/>
          <p:nvPr/>
        </p:nvSpPr>
        <p:spPr>
          <a:xfrm>
            <a:off x="6357950" y="5643578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14282" y="1142984"/>
            <a:ext cx="8501122" cy="36933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šipku u správné odpovědi.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0" y="1200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2844" y="357166"/>
            <a:ext cx="8572560" cy="707886"/>
          </a:xfrm>
          <a:prstGeom prst="rect">
            <a:avLst/>
          </a:prstGeom>
          <a:solidFill>
            <a:srgbClr val="00FE73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V rozvětveném obvodu jsou dva </a:t>
            </a:r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stejné </a:t>
            </a:r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rezistory zapojeny </a:t>
            </a:r>
            <a:r>
              <a:rPr lang="cs-CZ" sz="2000" b="1" u="sng" dirty="0" smtClean="0">
                <a:latin typeface="Cambria Math" pitchFamily="18" charset="0"/>
                <a:ea typeface="Cambria Math" pitchFamily="18" charset="0"/>
              </a:rPr>
              <a:t>sériově</a:t>
            </a:r>
            <a:r>
              <a:rPr lang="cs-CZ" sz="2000" b="1" dirty="0" smtClean="0">
                <a:latin typeface="Cambria Math" pitchFamily="18" charset="0"/>
                <a:ea typeface="Cambria Math" pitchFamily="18" charset="0"/>
              </a:rPr>
              <a:t>,</a:t>
            </a:r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 každý má odpor 100</a:t>
            </a:r>
            <a:r>
              <a:rPr lang="el-GR" sz="2000" dirty="0" smtClean="0">
                <a:solidFill>
                  <a:schemeClr val="accent1">
                    <a:lumMod val="25000"/>
                  </a:schemeClr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el-GR" sz="2000" dirty="0" smtClean="0">
                <a:latin typeface="Cambria Math" pitchFamily="18" charset="0"/>
                <a:ea typeface="Cambria Math" pitchFamily="18" charset="0"/>
              </a:rPr>
              <a:t>Ω</a:t>
            </a:r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. Jaký je odpor obvodu?</a:t>
            </a:r>
            <a:endParaRPr lang="cs-CZ" sz="20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6301" y="2459504"/>
            <a:ext cx="878687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 R</a:t>
            </a:r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₁ = 100</a:t>
            </a:r>
            <a:r>
              <a:rPr lang="el-GR" sz="2000" dirty="0" smtClean="0">
                <a:latin typeface="Cambria Math" pitchFamily="18" charset="0"/>
                <a:ea typeface="Cambria Math" pitchFamily="18" charset="0"/>
              </a:rPr>
              <a:t> Ω</a:t>
            </a:r>
            <a:endParaRPr lang="cs-CZ" sz="2000" dirty="0" smtClean="0">
              <a:latin typeface="Cambria Math" pitchFamily="18" charset="0"/>
              <a:ea typeface="Cambria Math" pitchFamily="18" charset="0"/>
            </a:endParaRPr>
          </a:p>
          <a:p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 R₂ = 100</a:t>
            </a:r>
            <a:r>
              <a:rPr lang="el-GR" sz="2000" dirty="0" smtClean="0">
                <a:latin typeface="Cambria Math" pitchFamily="18" charset="0"/>
                <a:ea typeface="Cambria Math" pitchFamily="18" charset="0"/>
              </a:rPr>
              <a:t> Ω</a:t>
            </a:r>
            <a:endParaRPr lang="cs-CZ" sz="2000" dirty="0" smtClean="0">
              <a:latin typeface="Cambria Math" pitchFamily="18" charset="0"/>
              <a:ea typeface="Cambria Math" pitchFamily="18" charset="0"/>
            </a:endParaRPr>
          </a:p>
          <a:p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000" u="sng" dirty="0" smtClean="0">
                <a:latin typeface="Cambria Math" pitchFamily="18" charset="0"/>
                <a:ea typeface="Cambria Math" pitchFamily="18" charset="0"/>
              </a:rPr>
              <a:t>R = ?        .</a:t>
            </a:r>
            <a:r>
              <a:rPr lang="cs-CZ" sz="2000" dirty="0" smtClean="0"/>
              <a:t> </a:t>
            </a:r>
          </a:p>
          <a:p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R = </a:t>
            </a:r>
            <a:r>
              <a:rPr lang="cs-CZ" sz="2000" dirty="0" err="1" smtClean="0">
                <a:latin typeface="Cambria Math" pitchFamily="18" charset="0"/>
                <a:ea typeface="Cambria Math" pitchFamily="18" charset="0"/>
              </a:rPr>
              <a:t>R</a:t>
            </a:r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₁ + </a:t>
            </a:r>
            <a:r>
              <a:rPr lang="cs-CZ" sz="2000" dirty="0" err="1" smtClean="0">
                <a:latin typeface="Cambria Math" pitchFamily="18" charset="0"/>
                <a:ea typeface="Cambria Math" pitchFamily="18" charset="0"/>
              </a:rPr>
              <a:t>R</a:t>
            </a:r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₂</a:t>
            </a:r>
          </a:p>
          <a:p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R = 100 + </a:t>
            </a:r>
            <a:r>
              <a:rPr lang="cs-CZ" sz="2000" dirty="0" err="1" smtClean="0">
                <a:latin typeface="Cambria Math" pitchFamily="18" charset="0"/>
                <a:ea typeface="Cambria Math" pitchFamily="18" charset="0"/>
              </a:rPr>
              <a:t>100</a:t>
            </a:r>
            <a:endParaRPr lang="cs-CZ" sz="2000" dirty="0" smtClean="0">
              <a:latin typeface="Cambria Math" pitchFamily="18" charset="0"/>
              <a:ea typeface="Cambria Math" pitchFamily="18" charset="0"/>
            </a:endParaRPr>
          </a:p>
          <a:p>
            <a:r>
              <a:rPr lang="cs-CZ" sz="2000" u="sng" dirty="0" smtClean="0">
                <a:latin typeface="Cambria Math" pitchFamily="18" charset="0"/>
                <a:ea typeface="Cambria Math" pitchFamily="18" charset="0"/>
              </a:rPr>
              <a:t>R = 200</a:t>
            </a:r>
            <a:r>
              <a:rPr lang="el-GR" sz="2000" u="sng" dirty="0" smtClean="0">
                <a:latin typeface="Cambria Math" pitchFamily="18" charset="0"/>
                <a:ea typeface="Cambria Math" pitchFamily="18" charset="0"/>
              </a:rPr>
              <a:t> Ω</a:t>
            </a:r>
            <a:r>
              <a:rPr lang="cs-CZ" sz="2000" dirty="0" smtClean="0">
                <a:ea typeface="Cambria Math" pitchFamily="18" charset="0"/>
              </a:rPr>
              <a:t>	</a:t>
            </a:r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	</a:t>
            </a:r>
            <a:r>
              <a:rPr lang="cs-CZ" sz="2000" u="sng" dirty="0" smtClean="0">
                <a:latin typeface="Cambria Math" pitchFamily="18" charset="0"/>
                <a:ea typeface="Cambria Math" pitchFamily="18" charset="0"/>
              </a:rPr>
              <a:t>Odpor </a:t>
            </a:r>
            <a:r>
              <a:rPr lang="cs-CZ" sz="2000" b="1" u="sng" dirty="0" smtClean="0">
                <a:latin typeface="Cambria Math" pitchFamily="18" charset="0"/>
                <a:ea typeface="Cambria Math" pitchFamily="18" charset="0"/>
              </a:rPr>
              <a:t>sériově</a:t>
            </a:r>
            <a:r>
              <a:rPr lang="cs-CZ" sz="2000" u="sng" dirty="0" smtClean="0">
                <a:latin typeface="Cambria Math" pitchFamily="18" charset="0"/>
                <a:ea typeface="Cambria Math" pitchFamily="18" charset="0"/>
              </a:rPr>
              <a:t> spojených rezistorů je 200</a:t>
            </a:r>
            <a:r>
              <a:rPr lang="el-GR" sz="2000" u="sng" dirty="0" smtClean="0">
                <a:latin typeface="Cambria Math" pitchFamily="18" charset="0"/>
                <a:ea typeface="Cambria Math" pitchFamily="18" charset="0"/>
              </a:rPr>
              <a:t> Ω</a:t>
            </a:r>
            <a:r>
              <a:rPr lang="cs-CZ" sz="2000" u="sng" dirty="0" smtClean="0">
                <a:latin typeface="Cambria Math" pitchFamily="18" charset="0"/>
                <a:ea typeface="Cambria Math" pitchFamily="18" charset="0"/>
              </a:rPr>
              <a:t>.</a:t>
            </a:r>
          </a:p>
        </p:txBody>
      </p:sp>
      <p:sp>
        <p:nvSpPr>
          <p:cNvPr id="13" name="Popisek se šipkou dolů 12"/>
          <p:cNvSpPr/>
          <p:nvPr/>
        </p:nvSpPr>
        <p:spPr>
          <a:xfrm>
            <a:off x="2392317" y="1357298"/>
            <a:ext cx="6500858" cy="914400"/>
          </a:xfrm>
          <a:prstGeom prst="downArrowCallou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Odpověď na předcházející otázky nebyla správná.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43240" y="2357430"/>
            <a:ext cx="5500726" cy="83099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Odpor dvou sériově spojených rezistorů je roven  součtu odporů!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3" grpId="1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šipkou dolů 1"/>
          <p:cNvSpPr/>
          <p:nvPr/>
        </p:nvSpPr>
        <p:spPr>
          <a:xfrm>
            <a:off x="214282" y="142852"/>
            <a:ext cx="6786610" cy="914400"/>
          </a:xfrm>
          <a:prstGeom prst="downArrowCallout">
            <a:avLst/>
          </a:prstGeom>
          <a:solidFill>
            <a:srgbClr val="00FE7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Správně, pokračuj další úlohou.		?</a:t>
            </a:r>
            <a:endParaRPr lang="cs-CZ" sz="2800" b="1" dirty="0">
              <a:solidFill>
                <a:schemeClr val="tx1"/>
              </a:solidFill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1428728" y="250030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42844" y="1643050"/>
            <a:ext cx="8429684" cy="830997"/>
          </a:xfrm>
          <a:prstGeom prst="rect">
            <a:avLst/>
          </a:prstGeom>
          <a:solidFill>
            <a:srgbClr val="00FE73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2. Dva stejné rezistory, každý o odporu 100 </a:t>
            </a:r>
            <a:r>
              <a:rPr lang="el-GR" sz="2400" b="1" dirty="0" smtClean="0">
                <a:latin typeface="Corbel"/>
              </a:rPr>
              <a:t>Ω</a:t>
            </a:r>
            <a:r>
              <a:rPr lang="cs-CZ" sz="2400" b="1" dirty="0" smtClean="0">
                <a:latin typeface="Corbel"/>
              </a:rPr>
              <a:t>, jsou spojeny paralelně. Výsledný odpor je:</a:t>
            </a:r>
            <a:endParaRPr lang="cs-CZ" sz="2400" b="1" dirty="0"/>
          </a:p>
        </p:txBody>
      </p:sp>
      <p:sp>
        <p:nvSpPr>
          <p:cNvPr id="5" name="Tlačítko akce: Dopředu nebo Další 4">
            <a:hlinkClick r:id="" action="ppaction://hlinkshowjump?jump=nextslide" highlightClick="1">
              <a:snd r:embed="rId6" name="push.wav"/>
            </a:hlinkClick>
          </p:cNvPr>
          <p:cNvSpPr/>
          <p:nvPr/>
        </p:nvSpPr>
        <p:spPr>
          <a:xfrm>
            <a:off x="6215074" y="28574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7" action="ppaction://hlinksldjump" highlightClick="1">
              <a:snd r:embed="rId8" name="applause.wav"/>
            </a:hlinkClick>
          </p:cNvPr>
          <p:cNvSpPr/>
          <p:nvPr/>
        </p:nvSpPr>
        <p:spPr>
          <a:xfrm>
            <a:off x="6215074" y="428625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>
              <a:snd r:embed="rId6" name="push.wav"/>
            </a:hlinkClick>
          </p:cNvPr>
          <p:cNvSpPr/>
          <p:nvPr/>
        </p:nvSpPr>
        <p:spPr>
          <a:xfrm>
            <a:off x="6357950" y="5643578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14282" y="1071546"/>
            <a:ext cx="8501122" cy="36933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šipku u správné odpovědi.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142852"/>
            <a:ext cx="8572560" cy="707886"/>
          </a:xfrm>
          <a:prstGeom prst="rect">
            <a:avLst/>
          </a:prstGeom>
          <a:solidFill>
            <a:srgbClr val="00FE73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V rozvětveném obvodu jsou dva stejné rezistory zapojeny </a:t>
            </a:r>
            <a:r>
              <a:rPr lang="cs-CZ" sz="2000" b="1" u="sng" dirty="0" smtClean="0">
                <a:latin typeface="Cambria Math" pitchFamily="18" charset="0"/>
                <a:ea typeface="Cambria Math" pitchFamily="18" charset="0"/>
              </a:rPr>
              <a:t>paralelně</a:t>
            </a:r>
            <a:r>
              <a:rPr lang="cs-CZ" sz="2000" u="sng" dirty="0" smtClean="0">
                <a:latin typeface="Cambria Math" pitchFamily="18" charset="0"/>
                <a:ea typeface="Cambria Math" pitchFamily="18" charset="0"/>
              </a:rPr>
              <a:t>,</a:t>
            </a:r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 každý má odpor 100</a:t>
            </a:r>
            <a:r>
              <a:rPr lang="el-GR" sz="2000" dirty="0" smtClean="0">
                <a:solidFill>
                  <a:schemeClr val="accent1">
                    <a:lumMod val="25000"/>
                  </a:schemeClr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el-GR" sz="2000" dirty="0" smtClean="0">
                <a:latin typeface="Cambria Math" pitchFamily="18" charset="0"/>
                <a:ea typeface="Cambria Math" pitchFamily="18" charset="0"/>
              </a:rPr>
              <a:t>Ω</a:t>
            </a:r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. Jaký je odpor obvodu?</a:t>
            </a:r>
            <a:endParaRPr lang="cs-CZ" sz="20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2844" y="1000108"/>
            <a:ext cx="7929618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25000"/>
                  </a:schemeClr>
                </a:solidFill>
              </a:rPr>
              <a:t> </a:t>
            </a:r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R₁ = 100</a:t>
            </a:r>
            <a:r>
              <a:rPr lang="el-GR" sz="2000" dirty="0" smtClean="0">
                <a:latin typeface="Cambria Math" pitchFamily="18" charset="0"/>
                <a:ea typeface="Cambria Math" pitchFamily="18" charset="0"/>
              </a:rPr>
              <a:t> Ω</a:t>
            </a:r>
            <a:endParaRPr lang="cs-CZ" sz="2000" dirty="0" smtClean="0">
              <a:latin typeface="Cambria Math" pitchFamily="18" charset="0"/>
              <a:ea typeface="Cambria Math" pitchFamily="18" charset="0"/>
            </a:endParaRPr>
          </a:p>
          <a:p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 R₂ = 100</a:t>
            </a:r>
            <a:r>
              <a:rPr lang="el-GR" sz="2000" dirty="0" smtClean="0">
                <a:latin typeface="Cambria Math" pitchFamily="18" charset="0"/>
                <a:ea typeface="Cambria Math" pitchFamily="18" charset="0"/>
              </a:rPr>
              <a:t> Ω</a:t>
            </a:r>
            <a:endParaRPr lang="cs-CZ" sz="2000" dirty="0" smtClean="0">
              <a:latin typeface="Cambria Math" pitchFamily="18" charset="0"/>
              <a:ea typeface="Cambria Math" pitchFamily="18" charset="0"/>
            </a:endParaRPr>
          </a:p>
          <a:p>
            <a:r>
              <a:rPr lang="cs-CZ" sz="2000" dirty="0" smtClean="0"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000" u="sng" dirty="0" smtClean="0">
                <a:latin typeface="Cambria Math" pitchFamily="18" charset="0"/>
                <a:ea typeface="Cambria Math" pitchFamily="18" charset="0"/>
              </a:rPr>
              <a:t>R = ?        .</a:t>
            </a:r>
          </a:p>
          <a:p>
            <a:endParaRPr lang="cs-CZ" sz="2000" u="sng" dirty="0" smtClean="0">
              <a:latin typeface="Cambria Math" pitchFamily="18" charset="0"/>
              <a:ea typeface="Cambria Math" pitchFamily="18" charset="0"/>
            </a:endParaRPr>
          </a:p>
          <a:p>
            <a:endParaRPr lang="cs-CZ" sz="2000" u="sng" dirty="0" smtClean="0">
              <a:latin typeface="Cambria Math" pitchFamily="18" charset="0"/>
              <a:ea typeface="Cambria Math" pitchFamily="18" charset="0"/>
            </a:endParaRPr>
          </a:p>
          <a:p>
            <a:endParaRPr lang="cs-CZ" sz="2000" u="sng" dirty="0" smtClean="0">
              <a:latin typeface="Cambria Math" pitchFamily="18" charset="0"/>
              <a:ea typeface="Cambria Math" pitchFamily="18" charset="0"/>
            </a:endParaRPr>
          </a:p>
          <a:p>
            <a:r>
              <a:rPr lang="cs-CZ" sz="2000" u="sng" dirty="0" smtClean="0">
                <a:latin typeface="Cambria Math" pitchFamily="18" charset="0"/>
                <a:ea typeface="Cambria Math" pitchFamily="18" charset="0"/>
              </a:rPr>
              <a:t>R = 50</a:t>
            </a:r>
            <a:r>
              <a:rPr lang="el-GR" sz="2000" u="sng" dirty="0" smtClean="0">
                <a:latin typeface="Cambria Math" pitchFamily="18" charset="0"/>
                <a:ea typeface="Cambria Math" pitchFamily="18" charset="0"/>
              </a:rPr>
              <a:t> Ω</a:t>
            </a:r>
            <a:endParaRPr lang="cs-CZ" sz="2000" u="sng" dirty="0" smtClean="0">
              <a:latin typeface="Cambria Math" pitchFamily="18" charset="0"/>
              <a:ea typeface="Cambria Math" pitchFamily="18" charset="0"/>
            </a:endParaRPr>
          </a:p>
          <a:p>
            <a:r>
              <a:rPr lang="cs-CZ" sz="2000" u="sng" dirty="0" smtClean="0">
                <a:latin typeface="Cambria Math" pitchFamily="18" charset="0"/>
                <a:ea typeface="Cambria Math" pitchFamily="18" charset="0"/>
              </a:rPr>
              <a:t>Odpor </a:t>
            </a:r>
            <a:r>
              <a:rPr lang="cs-CZ" sz="2000" b="1" u="sng" dirty="0" smtClean="0">
                <a:latin typeface="Cambria Math" pitchFamily="18" charset="0"/>
                <a:ea typeface="Cambria Math" pitchFamily="18" charset="0"/>
              </a:rPr>
              <a:t>paralelního </a:t>
            </a:r>
            <a:r>
              <a:rPr lang="cs-CZ" sz="2000" u="sng" dirty="0" smtClean="0">
                <a:latin typeface="Cambria Math" pitchFamily="18" charset="0"/>
                <a:ea typeface="Cambria Math" pitchFamily="18" charset="0"/>
              </a:rPr>
              <a:t>spojení je 50</a:t>
            </a:r>
            <a:r>
              <a:rPr lang="el-GR" sz="2000" u="sng" dirty="0" smtClean="0">
                <a:latin typeface="Cambria Math" pitchFamily="18" charset="0"/>
                <a:ea typeface="Cambria Math" pitchFamily="18" charset="0"/>
              </a:rPr>
              <a:t> Ω</a:t>
            </a:r>
            <a:r>
              <a:rPr lang="cs-CZ" sz="2400" u="sng" dirty="0" smtClean="0">
                <a:latin typeface="Cambria Math" pitchFamily="18" charset="0"/>
                <a:ea typeface="Cambria Math" pitchFamily="18" charset="0"/>
              </a:rPr>
              <a:t>.</a:t>
            </a:r>
            <a:endParaRPr lang="cs-CZ" sz="2400" u="sng" dirty="0" smtClean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5720" y="2000240"/>
            <a:ext cx="1546320" cy="823700"/>
          </a:xfrm>
          <a:prstGeom prst="rect">
            <a:avLst/>
          </a:prstGeom>
          <a:noFill/>
        </p:spPr>
      </p:pic>
      <p:pic>
        <p:nvPicPr>
          <p:cNvPr id="5" name="Obrázek 4"/>
          <p:cNvPicPr/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85984" y="2000240"/>
            <a:ext cx="1423490" cy="782756"/>
          </a:xfrm>
          <a:prstGeom prst="rect">
            <a:avLst/>
          </a:prstGeom>
          <a:noFill/>
        </p:spPr>
      </p:pic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0" y="1200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00496" y="2000240"/>
            <a:ext cx="4714908" cy="120032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Odpor dvou stejných rezistorů  paralelně spojených je vždy roven polovině odporu každého!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Popisek se šipkou dolů 11"/>
          <p:cNvSpPr/>
          <p:nvPr/>
        </p:nvSpPr>
        <p:spPr>
          <a:xfrm>
            <a:off x="2285984" y="1000108"/>
            <a:ext cx="6715172" cy="914400"/>
          </a:xfrm>
          <a:prstGeom prst="downArrowCallou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Odpověď na předcházející otázky nebyla správná.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9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357166"/>
            <a:ext cx="7772400" cy="1470025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Složitější zapojení spotřebičů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>
          <a:xfrm>
            <a:off x="142844" y="2214554"/>
            <a:ext cx="8858312" cy="4429156"/>
          </a:xfrm>
          <a:solidFill>
            <a:srgbClr val="00FE73"/>
          </a:solidFill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Spotřebiče do obvodu můžeme zapojit za sebou, vedle sebe nebo tato zapojení kombinovat.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3" name="Skupina 4"/>
          <p:cNvGrpSpPr/>
          <p:nvPr/>
        </p:nvGrpSpPr>
        <p:grpSpPr>
          <a:xfrm>
            <a:off x="3143240" y="4357694"/>
            <a:ext cx="2644826" cy="2357430"/>
            <a:chOff x="2428859" y="1357298"/>
            <a:chExt cx="4073586" cy="3642543"/>
          </a:xfrm>
        </p:grpSpPr>
        <p:sp>
          <p:nvSpPr>
            <p:cNvPr id="6" name="Prstenec 5"/>
            <p:cNvSpPr/>
            <p:nvPr/>
          </p:nvSpPr>
          <p:spPr>
            <a:xfrm>
              <a:off x="3449823" y="4483753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7" name="Přímá spojovací čára 6"/>
            <p:cNvCxnSpPr/>
            <p:nvPr/>
          </p:nvCxnSpPr>
          <p:spPr>
            <a:xfrm>
              <a:off x="2928925" y="4500569"/>
              <a:ext cx="583144" cy="45953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>
              <a:off x="5000627" y="4572007"/>
              <a:ext cx="150019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rot="10800000">
              <a:off x="2428859" y="4557299"/>
              <a:ext cx="510449" cy="163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10800000">
              <a:off x="3522749" y="4557303"/>
              <a:ext cx="1120688" cy="1470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>
              <a:stCxn id="29" idx="3"/>
            </p:cNvCxnSpPr>
            <p:nvPr/>
          </p:nvCxnSpPr>
          <p:spPr>
            <a:xfrm>
              <a:off x="4571999" y="3071809"/>
              <a:ext cx="1928827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>
              <a:endCxn id="29" idx="1"/>
            </p:cNvCxnSpPr>
            <p:nvPr/>
          </p:nvCxnSpPr>
          <p:spPr>
            <a:xfrm>
              <a:off x="2428859" y="3071809"/>
              <a:ext cx="1071570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695096" y="3820280"/>
              <a:ext cx="1469148" cy="162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751537" y="3821099"/>
              <a:ext cx="1500198" cy="161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5400000">
              <a:off x="4572793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>
              <a:off x="4429917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4357685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5400000">
              <a:off x="4715669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4572793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20"/>
            <p:cNvCxnSpPr/>
            <p:nvPr/>
          </p:nvCxnSpPr>
          <p:spPr>
            <a:xfrm rot="5400000">
              <a:off x="4429917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>
              <a:off x="4287041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>
              <a:off x="5000627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>
              <a:stCxn id="30" idx="3"/>
            </p:cNvCxnSpPr>
            <p:nvPr/>
          </p:nvCxnSpPr>
          <p:spPr>
            <a:xfrm>
              <a:off x="4572000" y="1857364"/>
              <a:ext cx="357190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Prstenec 23"/>
            <p:cNvSpPr/>
            <p:nvPr/>
          </p:nvSpPr>
          <p:spPr>
            <a:xfrm>
              <a:off x="3143239" y="3000371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5" name="Prstenec 24"/>
            <p:cNvSpPr/>
            <p:nvPr/>
          </p:nvSpPr>
          <p:spPr>
            <a:xfrm>
              <a:off x="4929189" y="3000371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6" name="Přímá spojovací čára 25"/>
            <p:cNvCxnSpPr>
              <a:endCxn id="30" idx="1"/>
            </p:cNvCxnSpPr>
            <p:nvPr/>
          </p:nvCxnSpPr>
          <p:spPr>
            <a:xfrm>
              <a:off x="3143239" y="1857363"/>
              <a:ext cx="357191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rot="5400000" flipH="1" flipV="1">
              <a:off x="2536810" y="2463792"/>
              <a:ext cx="121285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>
              <a:stCxn id="25" idx="3"/>
            </p:cNvCxnSpPr>
            <p:nvPr/>
          </p:nvCxnSpPr>
          <p:spPr>
            <a:xfrm rot="5400000" flipH="1">
              <a:off x="4332428" y="2454124"/>
              <a:ext cx="1203984" cy="10462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Obdélník 28"/>
            <p:cNvSpPr/>
            <p:nvPr/>
          </p:nvSpPr>
          <p:spPr>
            <a:xfrm>
              <a:off x="3500429" y="2928933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3500430" y="1714488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3500430" y="1357298"/>
              <a:ext cx="500066" cy="5380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3500430" y="2500305"/>
              <a:ext cx="571504" cy="5380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grpSp>
        <p:nvGrpSpPr>
          <p:cNvPr id="5" name="Skupina 33"/>
          <p:cNvGrpSpPr/>
          <p:nvPr/>
        </p:nvGrpSpPr>
        <p:grpSpPr>
          <a:xfrm>
            <a:off x="285720" y="3857628"/>
            <a:ext cx="2857520" cy="1143008"/>
            <a:chOff x="2428859" y="2928933"/>
            <a:chExt cx="4573652" cy="2070908"/>
          </a:xfrm>
        </p:grpSpPr>
        <p:sp>
          <p:nvSpPr>
            <p:cNvPr id="35" name="Prstenec 34"/>
            <p:cNvSpPr/>
            <p:nvPr/>
          </p:nvSpPr>
          <p:spPr>
            <a:xfrm>
              <a:off x="3449823" y="4483753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36" name="Přímá spojovací čára 35"/>
            <p:cNvCxnSpPr/>
            <p:nvPr/>
          </p:nvCxnSpPr>
          <p:spPr>
            <a:xfrm>
              <a:off x="2928925" y="4500569"/>
              <a:ext cx="583144" cy="45953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>
              <a:off x="5000627" y="4572007"/>
              <a:ext cx="2000265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ovací čára 37"/>
            <p:cNvCxnSpPr/>
            <p:nvPr/>
          </p:nvCxnSpPr>
          <p:spPr>
            <a:xfrm rot="10800000">
              <a:off x="2428859" y="4557299"/>
              <a:ext cx="510449" cy="163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ovací čára 38"/>
            <p:cNvCxnSpPr/>
            <p:nvPr/>
          </p:nvCxnSpPr>
          <p:spPr>
            <a:xfrm rot="10800000">
              <a:off x="3522749" y="4557303"/>
              <a:ext cx="1120688" cy="1470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>
              <a:off x="4572000" y="3071810"/>
              <a:ext cx="78581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čára 40"/>
            <p:cNvCxnSpPr/>
            <p:nvPr/>
          </p:nvCxnSpPr>
          <p:spPr>
            <a:xfrm>
              <a:off x="2428860" y="3071810"/>
              <a:ext cx="1071570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čára 41"/>
            <p:cNvCxnSpPr/>
            <p:nvPr/>
          </p:nvCxnSpPr>
          <p:spPr>
            <a:xfrm rot="5400000" flipH="1" flipV="1">
              <a:off x="1695096" y="3820280"/>
              <a:ext cx="1469148" cy="162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/>
            <p:nvPr/>
          </p:nvCxnSpPr>
          <p:spPr>
            <a:xfrm rot="5400000" flipH="1" flipV="1">
              <a:off x="6251603" y="3821099"/>
              <a:ext cx="1500198" cy="161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rot="5400000">
              <a:off x="4572793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44"/>
            <p:cNvCxnSpPr/>
            <p:nvPr/>
          </p:nvCxnSpPr>
          <p:spPr>
            <a:xfrm rot="5400000">
              <a:off x="4429917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>
              <a:off x="4357685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 rot="5400000">
              <a:off x="4715669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ovací čára 47"/>
            <p:cNvCxnSpPr/>
            <p:nvPr/>
          </p:nvCxnSpPr>
          <p:spPr>
            <a:xfrm rot="5400000">
              <a:off x="4572793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20"/>
            <p:cNvCxnSpPr/>
            <p:nvPr/>
          </p:nvCxnSpPr>
          <p:spPr>
            <a:xfrm rot="5400000">
              <a:off x="4429917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/>
            <p:nvPr/>
          </p:nvCxnSpPr>
          <p:spPr>
            <a:xfrm rot="5400000">
              <a:off x="4287041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ovací čára 50"/>
            <p:cNvCxnSpPr/>
            <p:nvPr/>
          </p:nvCxnSpPr>
          <p:spPr>
            <a:xfrm>
              <a:off x="5000627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ovací čára 51"/>
            <p:cNvCxnSpPr/>
            <p:nvPr/>
          </p:nvCxnSpPr>
          <p:spPr>
            <a:xfrm>
              <a:off x="6429388" y="3071810"/>
              <a:ext cx="571504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bdélník 52"/>
            <p:cNvSpPr/>
            <p:nvPr/>
          </p:nvSpPr>
          <p:spPr>
            <a:xfrm>
              <a:off x="3500429" y="2928933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5357818" y="2928934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" name="Skupina 54"/>
          <p:cNvGrpSpPr/>
          <p:nvPr/>
        </p:nvGrpSpPr>
        <p:grpSpPr>
          <a:xfrm>
            <a:off x="6000760" y="3500438"/>
            <a:ext cx="2643206" cy="2343365"/>
            <a:chOff x="285720" y="3085899"/>
            <a:chExt cx="4715025" cy="3414938"/>
          </a:xfrm>
        </p:grpSpPr>
        <p:sp>
          <p:nvSpPr>
            <p:cNvPr id="56" name="Prstenec 55"/>
            <p:cNvSpPr/>
            <p:nvPr/>
          </p:nvSpPr>
          <p:spPr>
            <a:xfrm>
              <a:off x="1378301" y="5964391"/>
              <a:ext cx="78042" cy="76440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57" name="Přímá spojovací čára 56"/>
            <p:cNvCxnSpPr/>
            <p:nvPr/>
          </p:nvCxnSpPr>
          <p:spPr>
            <a:xfrm>
              <a:off x="820864" y="5981870"/>
              <a:ext cx="624050" cy="47766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ovací čára 57"/>
            <p:cNvCxnSpPr/>
            <p:nvPr/>
          </p:nvCxnSpPr>
          <p:spPr>
            <a:xfrm>
              <a:off x="3037890" y="6056125"/>
              <a:ext cx="1962738" cy="1608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ovací čára 58"/>
            <p:cNvCxnSpPr/>
            <p:nvPr/>
          </p:nvCxnSpPr>
          <p:spPr>
            <a:xfrm rot="10800000">
              <a:off x="285720" y="6040837"/>
              <a:ext cx="546256" cy="1700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ovací čára 59"/>
            <p:cNvCxnSpPr/>
            <p:nvPr/>
          </p:nvCxnSpPr>
          <p:spPr>
            <a:xfrm rot="10800000">
              <a:off x="1456344" y="6040841"/>
              <a:ext cx="1199302" cy="15286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ovací čára 60"/>
            <p:cNvCxnSpPr>
              <a:stCxn id="79" idx="3"/>
            </p:cNvCxnSpPr>
            <p:nvPr/>
          </p:nvCxnSpPr>
          <p:spPr>
            <a:xfrm>
              <a:off x="2579195" y="4496756"/>
              <a:ext cx="706921" cy="3814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>
              <a:endCxn id="79" idx="1"/>
            </p:cNvCxnSpPr>
            <p:nvPr/>
          </p:nvCxnSpPr>
          <p:spPr>
            <a:xfrm flipV="1">
              <a:off x="285720" y="4496756"/>
              <a:ext cx="1146738" cy="3814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ovací čára 62"/>
            <p:cNvCxnSpPr/>
            <p:nvPr/>
          </p:nvCxnSpPr>
          <p:spPr>
            <a:xfrm rot="16200000" flipV="1">
              <a:off x="-483565" y="5269855"/>
              <a:ext cx="1538572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ovací čára 63"/>
            <p:cNvCxnSpPr/>
            <p:nvPr/>
          </p:nvCxnSpPr>
          <p:spPr>
            <a:xfrm rot="5400000" flipH="1" flipV="1">
              <a:off x="4222908" y="5278290"/>
              <a:ext cx="1555557" cy="116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ovací čára 64"/>
            <p:cNvCxnSpPr/>
            <p:nvPr/>
          </p:nvCxnSpPr>
          <p:spPr>
            <a:xfrm rot="5400000">
              <a:off x="2586627" y="6054452"/>
              <a:ext cx="445534" cy="1699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ovací čára 65"/>
            <p:cNvCxnSpPr/>
            <p:nvPr/>
          </p:nvCxnSpPr>
          <p:spPr>
            <a:xfrm rot="5400000">
              <a:off x="2440298" y="6055290"/>
              <a:ext cx="890242" cy="851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ovací čára 66"/>
            <p:cNvCxnSpPr/>
            <p:nvPr/>
          </p:nvCxnSpPr>
          <p:spPr>
            <a:xfrm>
              <a:off x="2349848" y="6056125"/>
              <a:ext cx="305797" cy="1651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ovací čára 67"/>
            <p:cNvCxnSpPr/>
            <p:nvPr/>
          </p:nvCxnSpPr>
          <p:spPr>
            <a:xfrm rot="5400000">
              <a:off x="2739526" y="6054452"/>
              <a:ext cx="445534" cy="1699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ovací čára 68"/>
            <p:cNvCxnSpPr/>
            <p:nvPr/>
          </p:nvCxnSpPr>
          <p:spPr>
            <a:xfrm rot="5400000">
              <a:off x="2593196" y="6055290"/>
              <a:ext cx="890242" cy="851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ovací čára 20"/>
            <p:cNvCxnSpPr/>
            <p:nvPr/>
          </p:nvCxnSpPr>
          <p:spPr>
            <a:xfrm rot="5400000">
              <a:off x="2433729" y="6054452"/>
              <a:ext cx="445534" cy="1699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Přímá spojovací čára 70"/>
            <p:cNvCxnSpPr/>
            <p:nvPr/>
          </p:nvCxnSpPr>
          <p:spPr>
            <a:xfrm rot="5400000">
              <a:off x="2287400" y="6055290"/>
              <a:ext cx="890242" cy="851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ovací čára 71"/>
            <p:cNvCxnSpPr/>
            <p:nvPr/>
          </p:nvCxnSpPr>
          <p:spPr>
            <a:xfrm>
              <a:off x="3037892" y="6056125"/>
              <a:ext cx="305797" cy="1651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ovací čára 72"/>
            <p:cNvCxnSpPr>
              <a:stCxn id="80" idx="3"/>
            </p:cNvCxnSpPr>
            <p:nvPr/>
          </p:nvCxnSpPr>
          <p:spPr>
            <a:xfrm>
              <a:off x="2579197" y="3234411"/>
              <a:ext cx="382249" cy="164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Prstenec 73"/>
            <p:cNvSpPr/>
            <p:nvPr/>
          </p:nvSpPr>
          <p:spPr>
            <a:xfrm>
              <a:off x="1050214" y="4422500"/>
              <a:ext cx="76449" cy="74256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5" name="Prstenec 74"/>
            <p:cNvSpPr/>
            <p:nvPr/>
          </p:nvSpPr>
          <p:spPr>
            <a:xfrm>
              <a:off x="2961445" y="4422500"/>
              <a:ext cx="76449" cy="74256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76" name="Přímá spojovací čára 75"/>
            <p:cNvCxnSpPr>
              <a:endCxn id="80" idx="1"/>
            </p:cNvCxnSpPr>
            <p:nvPr/>
          </p:nvCxnSpPr>
          <p:spPr>
            <a:xfrm>
              <a:off x="1050216" y="3234409"/>
              <a:ext cx="382244" cy="2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ovací čára 76"/>
            <p:cNvCxnSpPr/>
            <p:nvPr/>
          </p:nvCxnSpPr>
          <p:spPr>
            <a:xfrm rot="5400000" flipH="1" flipV="1">
              <a:off x="419866" y="3864733"/>
              <a:ext cx="1260696" cy="1700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ovací čára 77"/>
            <p:cNvCxnSpPr>
              <a:stCxn id="75" idx="3"/>
            </p:cNvCxnSpPr>
            <p:nvPr/>
          </p:nvCxnSpPr>
          <p:spPr>
            <a:xfrm rot="5400000" flipH="1">
              <a:off x="2341306" y="3854546"/>
              <a:ext cx="1251472" cy="1119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9" name="Obdélník 78"/>
            <p:cNvSpPr/>
            <p:nvPr/>
          </p:nvSpPr>
          <p:spPr>
            <a:xfrm>
              <a:off x="1432458" y="4348244"/>
              <a:ext cx="1146737" cy="297023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Obdélník 79"/>
            <p:cNvSpPr/>
            <p:nvPr/>
          </p:nvSpPr>
          <p:spPr>
            <a:xfrm>
              <a:off x="1432460" y="3085899"/>
              <a:ext cx="1146737" cy="297023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1432460" y="3902710"/>
              <a:ext cx="61159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82" name="Obdélník 81"/>
            <p:cNvSpPr/>
            <p:nvPr/>
          </p:nvSpPr>
          <p:spPr>
            <a:xfrm>
              <a:off x="3286116" y="4357694"/>
              <a:ext cx="1146737" cy="297023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3" name="Přímá spojovací čára 82"/>
            <p:cNvCxnSpPr/>
            <p:nvPr/>
          </p:nvCxnSpPr>
          <p:spPr>
            <a:xfrm>
              <a:off x="4429124" y="4500570"/>
              <a:ext cx="571504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z 018.jpg"/>
          <p:cNvPicPr>
            <a:picLocks noChangeAspect="1"/>
          </p:cNvPicPr>
          <p:nvPr/>
        </p:nvPicPr>
        <p:blipFill>
          <a:blip r:embed="rId2" cstate="print"/>
          <a:srcRect l="5468" r="13281" b="9375"/>
          <a:stretch>
            <a:fillRect/>
          </a:stretch>
        </p:blipFill>
        <p:spPr>
          <a:xfrm>
            <a:off x="1928794" y="1714488"/>
            <a:ext cx="5072098" cy="4242989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42844" y="142852"/>
            <a:ext cx="6643766" cy="857255"/>
          </a:xfrm>
          <a:prstGeom prst="rect">
            <a:avLst/>
          </a:prstGeom>
          <a:solidFill>
            <a:schemeClr val="tx1"/>
          </a:solidFill>
        </p:spPr>
        <p:txBody>
          <a:bodyPr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Paralelní zapojení tří rezistorů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357950" y="785794"/>
            <a:ext cx="2286810" cy="2357454"/>
            <a:chOff x="4786314" y="785794"/>
            <a:chExt cx="3858446" cy="4359306"/>
          </a:xfrm>
        </p:grpSpPr>
        <p:grpSp>
          <p:nvGrpSpPr>
            <p:cNvPr id="3" name="Skupina 35"/>
            <p:cNvGrpSpPr/>
            <p:nvPr/>
          </p:nvGrpSpPr>
          <p:grpSpPr>
            <a:xfrm>
              <a:off x="4786314" y="2143116"/>
              <a:ext cx="3858446" cy="3001984"/>
              <a:chOff x="3786182" y="2071678"/>
              <a:chExt cx="3858446" cy="3001984"/>
            </a:xfrm>
          </p:grpSpPr>
          <p:cxnSp>
            <p:nvCxnSpPr>
              <p:cNvPr id="12" name="Přímá spojovací čára 2"/>
              <p:cNvCxnSpPr/>
              <p:nvPr/>
            </p:nvCxnSpPr>
            <p:spPr>
              <a:xfrm>
                <a:off x="6286512" y="2214530"/>
                <a:ext cx="135732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3"/>
              <p:cNvCxnSpPr/>
              <p:nvPr/>
            </p:nvCxnSpPr>
            <p:spPr>
              <a:xfrm>
                <a:off x="3786182" y="2214554"/>
                <a:ext cx="114300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4"/>
              <p:cNvCxnSpPr/>
              <p:nvPr/>
            </p:nvCxnSpPr>
            <p:spPr>
              <a:xfrm rot="5400000" flipH="1" flipV="1">
                <a:off x="3073390" y="2927346"/>
                <a:ext cx="142717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5"/>
              <p:cNvCxnSpPr/>
              <p:nvPr/>
            </p:nvCxnSpPr>
            <p:spPr>
              <a:xfrm rot="5400000" flipH="1" flipV="1">
                <a:off x="6930248" y="2928116"/>
                <a:ext cx="142717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6" name="Skupina 34"/>
              <p:cNvGrpSpPr/>
              <p:nvPr/>
            </p:nvGrpSpPr>
            <p:grpSpPr>
              <a:xfrm>
                <a:off x="4786314" y="4714860"/>
                <a:ext cx="500066" cy="357190"/>
                <a:chOff x="500034" y="2357430"/>
                <a:chExt cx="500066" cy="357190"/>
              </a:xfrm>
            </p:grpSpPr>
            <p:sp>
              <p:nvSpPr>
                <p:cNvPr id="35" name="Prstenec 23"/>
                <p:cNvSpPr/>
                <p:nvPr/>
              </p:nvSpPr>
              <p:spPr>
                <a:xfrm>
                  <a:off x="928662" y="2643182"/>
                  <a:ext cx="71438" cy="71438"/>
                </a:xfrm>
                <a:prstGeom prst="donut">
                  <a:avLst>
                    <a:gd name="adj" fmla="val 5541"/>
                  </a:avLst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cxnSp>
              <p:nvCxnSpPr>
                <p:cNvPr id="36" name="Přímá spojovací čára 24"/>
                <p:cNvCxnSpPr/>
                <p:nvPr/>
              </p:nvCxnSpPr>
              <p:spPr>
                <a:xfrm>
                  <a:off x="500034" y="2357430"/>
                  <a:ext cx="489604" cy="34672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7" name="Přímá spojovací čára 16"/>
              <p:cNvCxnSpPr/>
              <p:nvPr/>
            </p:nvCxnSpPr>
            <p:spPr>
              <a:xfrm>
                <a:off x="6643702" y="5072050"/>
                <a:ext cx="100013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10800000">
                <a:off x="3786182" y="5072074"/>
                <a:ext cx="928662" cy="1564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rot="10800000">
                <a:off x="5214942" y="5072074"/>
                <a:ext cx="78581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>
                <a:off x="6286512" y="3643290"/>
                <a:ext cx="135732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20"/>
              <p:cNvCxnSpPr/>
              <p:nvPr/>
            </p:nvCxnSpPr>
            <p:spPr>
              <a:xfrm>
                <a:off x="3786182" y="3643314"/>
                <a:ext cx="114300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 flipH="1" flipV="1">
                <a:off x="3073390" y="4356106"/>
                <a:ext cx="142717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 rot="5400000" flipH="1" flipV="1">
                <a:off x="6930248" y="4356876"/>
                <a:ext cx="142717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4" name="Skupina 65"/>
              <p:cNvGrpSpPr/>
              <p:nvPr/>
            </p:nvGrpSpPr>
            <p:grpSpPr>
              <a:xfrm>
                <a:off x="4572000" y="2071678"/>
                <a:ext cx="2071702" cy="285752"/>
                <a:chOff x="3214678" y="4000504"/>
                <a:chExt cx="2071702" cy="285752"/>
              </a:xfrm>
            </p:grpSpPr>
            <p:sp>
              <p:nvSpPr>
                <p:cNvPr id="32" name="Obdélník 31"/>
                <p:cNvSpPr/>
                <p:nvPr/>
              </p:nvSpPr>
              <p:spPr>
                <a:xfrm>
                  <a:off x="3571868" y="4000504"/>
                  <a:ext cx="1071570" cy="285752"/>
                </a:xfrm>
                <a:prstGeom prst="rect">
                  <a:avLst/>
                </a:prstGeom>
                <a:solidFill>
                  <a:schemeClr val="bg1"/>
                </a:solidFill>
                <a:ln w="381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33" name="Přímá spojovací čára 32"/>
                <p:cNvCxnSpPr>
                  <a:stCxn id="32" idx="1"/>
                </p:cNvCxnSpPr>
                <p:nvPr/>
              </p:nvCxnSpPr>
              <p:spPr>
                <a:xfrm rot="10800000">
                  <a:off x="3214678" y="4143380"/>
                  <a:ext cx="357190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Přímá spojovací čára 33"/>
                <p:cNvCxnSpPr>
                  <a:endCxn id="32" idx="3"/>
                </p:cNvCxnSpPr>
                <p:nvPr/>
              </p:nvCxnSpPr>
              <p:spPr>
                <a:xfrm rot="10800000">
                  <a:off x="4643438" y="4143380"/>
                  <a:ext cx="642942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5" name="Skupina 69"/>
              <p:cNvGrpSpPr/>
              <p:nvPr/>
            </p:nvGrpSpPr>
            <p:grpSpPr>
              <a:xfrm>
                <a:off x="4500562" y="3500438"/>
                <a:ext cx="2071702" cy="285752"/>
                <a:chOff x="3214678" y="4000504"/>
                <a:chExt cx="2071702" cy="285752"/>
              </a:xfrm>
            </p:grpSpPr>
            <p:sp>
              <p:nvSpPr>
                <p:cNvPr id="29" name="Obdélník 28"/>
                <p:cNvSpPr/>
                <p:nvPr/>
              </p:nvSpPr>
              <p:spPr>
                <a:xfrm>
                  <a:off x="3714744" y="4000504"/>
                  <a:ext cx="1071570" cy="285752"/>
                </a:xfrm>
                <a:prstGeom prst="rect">
                  <a:avLst/>
                </a:prstGeom>
                <a:solidFill>
                  <a:schemeClr val="bg1"/>
                </a:solidFill>
                <a:ln w="381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30" name="Přímá spojovací čára 29"/>
                <p:cNvCxnSpPr/>
                <p:nvPr/>
              </p:nvCxnSpPr>
              <p:spPr>
                <a:xfrm rot="10800000">
                  <a:off x="3214678" y="4143380"/>
                  <a:ext cx="500066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1" name="Přímá spojovací čára 30"/>
                <p:cNvCxnSpPr/>
                <p:nvPr/>
              </p:nvCxnSpPr>
              <p:spPr>
                <a:xfrm rot="10800000">
                  <a:off x="4786314" y="4143380"/>
                  <a:ext cx="500066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4" name="Skupina 62"/>
            <p:cNvGrpSpPr/>
            <p:nvPr/>
          </p:nvGrpSpPr>
          <p:grpSpPr>
            <a:xfrm>
              <a:off x="4786314" y="785794"/>
              <a:ext cx="3858446" cy="1570818"/>
              <a:chOff x="642910" y="2143116"/>
              <a:chExt cx="3858446" cy="1570818"/>
            </a:xfrm>
          </p:grpSpPr>
          <p:cxnSp>
            <p:nvCxnSpPr>
              <p:cNvPr id="5" name="Přímá spojovací čára 4"/>
              <p:cNvCxnSpPr/>
              <p:nvPr/>
            </p:nvCxnSpPr>
            <p:spPr>
              <a:xfrm>
                <a:off x="3143240" y="2285968"/>
                <a:ext cx="135732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ovací čára 5"/>
              <p:cNvCxnSpPr/>
              <p:nvPr/>
            </p:nvCxnSpPr>
            <p:spPr>
              <a:xfrm>
                <a:off x="642910" y="2285992"/>
                <a:ext cx="114300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ovací čára 6"/>
              <p:cNvCxnSpPr/>
              <p:nvPr/>
            </p:nvCxnSpPr>
            <p:spPr>
              <a:xfrm rot="5400000" flipH="1" flipV="1">
                <a:off x="-69882" y="2998784"/>
                <a:ext cx="142717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7"/>
              <p:cNvCxnSpPr/>
              <p:nvPr/>
            </p:nvCxnSpPr>
            <p:spPr>
              <a:xfrm rot="5400000" flipH="1" flipV="1">
                <a:off x="3786976" y="2999554"/>
                <a:ext cx="142717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Obdélník 8"/>
              <p:cNvSpPr/>
              <p:nvPr/>
            </p:nvSpPr>
            <p:spPr>
              <a:xfrm>
                <a:off x="1785918" y="2143116"/>
                <a:ext cx="1071570" cy="28575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" name="Přímá spojovací čára 9"/>
              <p:cNvCxnSpPr>
                <a:stCxn id="9" idx="1"/>
              </p:cNvCxnSpPr>
              <p:nvPr/>
            </p:nvCxnSpPr>
            <p:spPr>
              <a:xfrm rot="10800000">
                <a:off x="1428728" y="2285992"/>
                <a:ext cx="357190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>
                <a:endCxn id="9" idx="3"/>
              </p:cNvCxnSpPr>
              <p:nvPr/>
            </p:nvCxnSpPr>
            <p:spPr>
              <a:xfrm rot="10800000">
                <a:off x="2857488" y="2285992"/>
                <a:ext cx="64294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7" name="Skupina 36"/>
          <p:cNvGrpSpPr/>
          <p:nvPr/>
        </p:nvGrpSpPr>
        <p:grpSpPr>
          <a:xfrm>
            <a:off x="7500958" y="3071810"/>
            <a:ext cx="714380" cy="73026"/>
            <a:chOff x="1285852" y="6000768"/>
            <a:chExt cx="714380" cy="73026"/>
          </a:xfrm>
        </p:grpSpPr>
        <p:sp>
          <p:nvSpPr>
            <p:cNvPr id="38" name="Prstenec 37"/>
            <p:cNvSpPr/>
            <p:nvPr/>
          </p:nvSpPr>
          <p:spPr>
            <a:xfrm>
              <a:off x="1785918" y="6000768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9" name="Prstenec 38"/>
            <p:cNvSpPr/>
            <p:nvPr/>
          </p:nvSpPr>
          <p:spPr>
            <a:xfrm>
              <a:off x="1500166" y="6000768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0" name="Přímá spojovací čára 39"/>
            <p:cNvCxnSpPr>
              <a:stCxn id="38" idx="5"/>
            </p:cNvCxnSpPr>
            <p:nvPr/>
          </p:nvCxnSpPr>
          <p:spPr>
            <a:xfrm rot="16200000" flipH="1">
              <a:off x="1918332" y="5990306"/>
              <a:ext cx="10462" cy="15333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čára 40"/>
            <p:cNvCxnSpPr/>
            <p:nvPr/>
          </p:nvCxnSpPr>
          <p:spPr>
            <a:xfrm rot="10800000">
              <a:off x="1285852" y="6072206"/>
              <a:ext cx="21428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" name="TextovéPole 50"/>
          <p:cNvSpPr txBox="1"/>
          <p:nvPr/>
        </p:nvSpPr>
        <p:spPr>
          <a:xfrm>
            <a:off x="6858016" y="357166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dirty="0" smtClean="0">
                <a:latin typeface="Corbel"/>
              </a:rPr>
              <a:t>₁ = </a:t>
            </a:r>
            <a:r>
              <a:rPr lang="cs-CZ" dirty="0" smtClean="0"/>
              <a:t>50</a:t>
            </a:r>
            <a:r>
              <a:rPr lang="el-GR" dirty="0" smtClean="0"/>
              <a:t> Ω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858016" y="1071546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dirty="0" smtClean="0">
                <a:latin typeface="Corbel"/>
              </a:rPr>
              <a:t>₂ =</a:t>
            </a:r>
            <a:r>
              <a:rPr lang="cs-CZ" dirty="0" smtClean="0"/>
              <a:t> 100</a:t>
            </a:r>
            <a:r>
              <a:rPr lang="el-GR" dirty="0" smtClean="0"/>
              <a:t> Ω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858016" y="1785926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dirty="0" smtClean="0">
                <a:latin typeface="Corbel"/>
              </a:rPr>
              <a:t>₃ =</a:t>
            </a:r>
            <a:r>
              <a:rPr lang="cs-CZ" dirty="0" smtClean="0"/>
              <a:t> 100</a:t>
            </a:r>
            <a:r>
              <a:rPr lang="el-GR" dirty="0" smtClean="0"/>
              <a:t> Ω</a:t>
            </a:r>
            <a:endParaRPr lang="cs-CZ" dirty="0"/>
          </a:p>
        </p:txBody>
      </p:sp>
      <p:sp>
        <p:nvSpPr>
          <p:cNvPr id="55" name="Popisek se šipkou dolů 54"/>
          <p:cNvSpPr/>
          <p:nvPr/>
        </p:nvSpPr>
        <p:spPr>
          <a:xfrm>
            <a:off x="285720" y="142852"/>
            <a:ext cx="1643074" cy="914400"/>
          </a:xfrm>
          <a:prstGeom prst="downArrowCallout">
            <a:avLst/>
          </a:prstGeom>
          <a:solidFill>
            <a:srgbClr val="00FE7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85720" y="1000108"/>
            <a:ext cx="5929354" cy="1200329"/>
          </a:xfrm>
          <a:prstGeom prst="rect">
            <a:avLst/>
          </a:prstGeom>
          <a:solidFill>
            <a:srgbClr val="00FE73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</a:rPr>
              <a:t>Tři rezistory jsou spojeny paralelně. První má odpor 50 </a:t>
            </a:r>
            <a:r>
              <a:rPr lang="el-GR" sz="2400" dirty="0" smtClean="0">
                <a:latin typeface="+mj-lt"/>
              </a:rPr>
              <a:t>Ω</a:t>
            </a:r>
            <a:r>
              <a:rPr lang="cs-CZ" sz="2400" dirty="0" smtClean="0">
                <a:latin typeface="+mj-lt"/>
              </a:rPr>
              <a:t>, druhý 100</a:t>
            </a:r>
            <a:r>
              <a:rPr lang="el-GR" sz="2400" dirty="0" smtClean="0">
                <a:latin typeface="+mj-lt"/>
              </a:rPr>
              <a:t> Ω</a:t>
            </a:r>
            <a:r>
              <a:rPr lang="cs-CZ" sz="2400" dirty="0" smtClean="0">
                <a:latin typeface="+mj-lt"/>
              </a:rPr>
              <a:t> a třetí 100</a:t>
            </a:r>
            <a:r>
              <a:rPr lang="el-GR" sz="2400" dirty="0" smtClean="0">
                <a:latin typeface="+mj-lt"/>
              </a:rPr>
              <a:t> Ω</a:t>
            </a:r>
            <a:r>
              <a:rPr lang="cs-CZ" sz="2400" dirty="0" smtClean="0">
                <a:latin typeface="+mj-lt"/>
              </a:rPr>
              <a:t>. Vypočítejte výsledný odpor obvodu. </a:t>
            </a:r>
            <a:endParaRPr lang="cs-CZ" sz="2400" dirty="0">
              <a:latin typeface="+mj-lt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57158" y="2143116"/>
            <a:ext cx="57150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Řešení:</a:t>
            </a:r>
          </a:p>
          <a:p>
            <a:r>
              <a:rPr lang="cs-CZ" sz="2000" dirty="0" smtClean="0"/>
              <a:t>U takového příkladu je výhodné použít nahrazení  druhého a třetího rezistoru jedním rezistorem R</a:t>
            </a:r>
            <a:r>
              <a:rPr lang="cs-CZ" sz="2000" dirty="0" smtClean="0">
                <a:latin typeface="Corbel"/>
              </a:rPr>
              <a:t>‘ </a:t>
            </a:r>
            <a:r>
              <a:rPr lang="cs-CZ" sz="2000" dirty="0" smtClean="0"/>
              <a:t>se stejným účinkem na obvod. Dostaneme obvod  </a:t>
            </a:r>
          </a:p>
          <a:p>
            <a:r>
              <a:rPr lang="cs-CZ" sz="2000" dirty="0" smtClean="0"/>
              <a:t>s odpory </a:t>
            </a:r>
            <a:r>
              <a:rPr lang="cs-CZ" sz="2000" dirty="0" smtClean="0"/>
              <a:t>R</a:t>
            </a:r>
            <a:r>
              <a:rPr lang="cs-CZ" sz="2000" dirty="0" smtClean="0">
                <a:latin typeface="Corbel"/>
              </a:rPr>
              <a:t>₁ a</a:t>
            </a:r>
            <a:r>
              <a:rPr lang="cs-CZ" sz="2000" dirty="0" smtClean="0"/>
              <a:t> R</a:t>
            </a:r>
            <a:r>
              <a:rPr lang="cs-CZ" sz="2000" dirty="0" smtClean="0">
                <a:latin typeface="Corbel"/>
              </a:rPr>
              <a:t>‘ spojenými paralelně (viz druhý obvod).</a:t>
            </a:r>
          </a:p>
        </p:txBody>
      </p:sp>
      <p:grpSp>
        <p:nvGrpSpPr>
          <p:cNvPr id="80" name="Skupina 79"/>
          <p:cNvGrpSpPr/>
          <p:nvPr/>
        </p:nvGrpSpPr>
        <p:grpSpPr>
          <a:xfrm>
            <a:off x="6072198" y="3857628"/>
            <a:ext cx="2358248" cy="2501918"/>
            <a:chOff x="6072198" y="3857628"/>
            <a:chExt cx="2358248" cy="2501918"/>
          </a:xfrm>
        </p:grpSpPr>
        <p:grpSp>
          <p:nvGrpSpPr>
            <p:cNvPr id="79" name="Skupina 78"/>
            <p:cNvGrpSpPr/>
            <p:nvPr/>
          </p:nvGrpSpPr>
          <p:grpSpPr>
            <a:xfrm>
              <a:off x="6072198" y="4286256"/>
              <a:ext cx="2358248" cy="2073290"/>
              <a:chOff x="6072198" y="4286256"/>
              <a:chExt cx="2358248" cy="2073290"/>
            </a:xfrm>
          </p:grpSpPr>
          <p:grpSp>
            <p:nvGrpSpPr>
              <p:cNvPr id="47" name="Skupina 46"/>
              <p:cNvGrpSpPr/>
              <p:nvPr/>
            </p:nvGrpSpPr>
            <p:grpSpPr>
              <a:xfrm>
                <a:off x="6072198" y="4286256"/>
                <a:ext cx="2358248" cy="2071703"/>
                <a:chOff x="3786182" y="2071678"/>
                <a:chExt cx="3858446" cy="3013703"/>
              </a:xfrm>
            </p:grpSpPr>
            <p:cxnSp>
              <p:nvCxnSpPr>
                <p:cNvPr id="48" name="Přímá spojovací čára 47"/>
                <p:cNvCxnSpPr/>
                <p:nvPr/>
              </p:nvCxnSpPr>
              <p:spPr>
                <a:xfrm>
                  <a:off x="6286512" y="2214530"/>
                  <a:ext cx="1357322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Přímá spojovací čára 48"/>
                <p:cNvCxnSpPr/>
                <p:nvPr/>
              </p:nvCxnSpPr>
              <p:spPr>
                <a:xfrm>
                  <a:off x="3786182" y="2214554"/>
                  <a:ext cx="1143008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Přímá spojovací čára 55"/>
                <p:cNvCxnSpPr/>
                <p:nvPr/>
              </p:nvCxnSpPr>
              <p:spPr>
                <a:xfrm rot="5400000" flipH="1" flipV="1">
                  <a:off x="3073390" y="2927346"/>
                  <a:ext cx="1427172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Přímá spojovací čára 56"/>
                <p:cNvCxnSpPr/>
                <p:nvPr/>
              </p:nvCxnSpPr>
              <p:spPr>
                <a:xfrm rot="5400000" flipH="1" flipV="1">
                  <a:off x="6930248" y="2928116"/>
                  <a:ext cx="1427172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58" name="Skupina 34"/>
                <p:cNvGrpSpPr/>
                <p:nvPr/>
              </p:nvGrpSpPr>
              <p:grpSpPr>
                <a:xfrm>
                  <a:off x="4786314" y="4714860"/>
                  <a:ext cx="500066" cy="357190"/>
                  <a:chOff x="500034" y="2357430"/>
                  <a:chExt cx="500066" cy="357190"/>
                </a:xfrm>
              </p:grpSpPr>
              <p:sp>
                <p:nvSpPr>
                  <p:cNvPr id="77" name="Prstenec 76"/>
                  <p:cNvSpPr/>
                  <p:nvPr/>
                </p:nvSpPr>
                <p:spPr>
                  <a:xfrm>
                    <a:off x="928662" y="2643182"/>
                    <a:ext cx="71438" cy="71438"/>
                  </a:xfrm>
                  <a:prstGeom prst="donut">
                    <a:avLst>
                      <a:gd name="adj" fmla="val 5541"/>
                    </a:avLst>
                  </a:prstGeom>
                  <a:solidFill>
                    <a:schemeClr val="tx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tx1"/>
                      </a:solidFill>
                    </a:endParaRPr>
                  </a:p>
                </p:txBody>
              </p:sp>
              <p:cxnSp>
                <p:nvCxnSpPr>
                  <p:cNvPr id="78" name="Přímá spojovací čára 77"/>
                  <p:cNvCxnSpPr/>
                  <p:nvPr/>
                </p:nvCxnSpPr>
                <p:spPr>
                  <a:xfrm>
                    <a:off x="500034" y="2357430"/>
                    <a:ext cx="489604" cy="346728"/>
                  </a:xfrm>
                  <a:prstGeom prst="line">
                    <a:avLst/>
                  </a:prstGeom>
                  <a:ln w="381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59" name="Přímá spojovací čára 58"/>
                <p:cNvCxnSpPr/>
                <p:nvPr/>
              </p:nvCxnSpPr>
              <p:spPr>
                <a:xfrm flipV="1">
                  <a:off x="6942029" y="5073641"/>
                  <a:ext cx="701805" cy="11739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Přímá spojovací čára 59"/>
                <p:cNvCxnSpPr/>
                <p:nvPr/>
              </p:nvCxnSpPr>
              <p:spPr>
                <a:xfrm rot="10800000">
                  <a:off x="3786182" y="5072074"/>
                  <a:ext cx="928662" cy="1564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Přímá spojovací čára 60"/>
                <p:cNvCxnSpPr/>
                <p:nvPr/>
              </p:nvCxnSpPr>
              <p:spPr>
                <a:xfrm rot="10800000">
                  <a:off x="5214943" y="5072075"/>
                  <a:ext cx="1259554" cy="13306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Přímá spojovací čára 61"/>
                <p:cNvCxnSpPr/>
                <p:nvPr/>
              </p:nvCxnSpPr>
              <p:spPr>
                <a:xfrm>
                  <a:off x="6286512" y="3643290"/>
                  <a:ext cx="1357322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Přímá spojovací čára 62"/>
                <p:cNvCxnSpPr/>
                <p:nvPr/>
              </p:nvCxnSpPr>
              <p:spPr>
                <a:xfrm>
                  <a:off x="3786182" y="3643314"/>
                  <a:ext cx="1143008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4" name="Přímá spojovací čára 63"/>
                <p:cNvCxnSpPr/>
                <p:nvPr/>
              </p:nvCxnSpPr>
              <p:spPr>
                <a:xfrm rot="5400000" flipH="1" flipV="1">
                  <a:off x="3073390" y="4356106"/>
                  <a:ext cx="1427172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Přímá spojovací čára 64"/>
                <p:cNvCxnSpPr/>
                <p:nvPr/>
              </p:nvCxnSpPr>
              <p:spPr>
                <a:xfrm rot="5400000" flipH="1" flipV="1">
                  <a:off x="6930248" y="4356876"/>
                  <a:ext cx="1427172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66" name="Skupina 65"/>
                <p:cNvGrpSpPr/>
                <p:nvPr/>
              </p:nvGrpSpPr>
              <p:grpSpPr>
                <a:xfrm>
                  <a:off x="4572000" y="2071678"/>
                  <a:ext cx="2071702" cy="285752"/>
                  <a:chOff x="3214678" y="4000504"/>
                  <a:chExt cx="2071702" cy="285752"/>
                </a:xfrm>
              </p:grpSpPr>
              <p:sp>
                <p:nvSpPr>
                  <p:cNvPr id="74" name="Obdélník 73"/>
                  <p:cNvSpPr/>
                  <p:nvPr/>
                </p:nvSpPr>
                <p:spPr>
                  <a:xfrm>
                    <a:off x="3571868" y="4000504"/>
                    <a:ext cx="1071570" cy="285752"/>
                  </a:xfrm>
                  <a:prstGeom prst="rect">
                    <a:avLst/>
                  </a:prstGeom>
                  <a:solidFill>
                    <a:schemeClr val="bg1"/>
                  </a:solidFill>
                  <a:ln w="38100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cxnSp>
                <p:nvCxnSpPr>
                  <p:cNvPr id="75" name="Přímá spojovací čára 74"/>
                  <p:cNvCxnSpPr>
                    <a:stCxn id="74" idx="1"/>
                  </p:cNvCxnSpPr>
                  <p:nvPr/>
                </p:nvCxnSpPr>
                <p:spPr>
                  <a:xfrm rot="10800000">
                    <a:off x="3214678" y="4143380"/>
                    <a:ext cx="357190" cy="1588"/>
                  </a:xfrm>
                  <a:prstGeom prst="line">
                    <a:avLst/>
                  </a:prstGeom>
                  <a:ln w="381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6" name="Přímá spojovací čára 75"/>
                  <p:cNvCxnSpPr>
                    <a:endCxn id="74" idx="3"/>
                  </p:cNvCxnSpPr>
                  <p:nvPr/>
                </p:nvCxnSpPr>
                <p:spPr>
                  <a:xfrm rot="10800000">
                    <a:off x="4643438" y="4143380"/>
                    <a:ext cx="642942" cy="1588"/>
                  </a:xfrm>
                  <a:prstGeom prst="line">
                    <a:avLst/>
                  </a:prstGeom>
                  <a:ln w="381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67" name="Skupina 69"/>
                <p:cNvGrpSpPr/>
                <p:nvPr/>
              </p:nvGrpSpPr>
              <p:grpSpPr>
                <a:xfrm>
                  <a:off x="4500562" y="3500438"/>
                  <a:ext cx="2071702" cy="285752"/>
                  <a:chOff x="3214678" y="4000504"/>
                  <a:chExt cx="2071702" cy="285752"/>
                </a:xfrm>
              </p:grpSpPr>
              <p:sp>
                <p:nvSpPr>
                  <p:cNvPr id="71" name="Obdélník 17"/>
                  <p:cNvSpPr/>
                  <p:nvPr/>
                </p:nvSpPr>
                <p:spPr>
                  <a:xfrm>
                    <a:off x="3714744" y="4000504"/>
                    <a:ext cx="1071570" cy="285752"/>
                  </a:xfrm>
                  <a:prstGeom prst="rect">
                    <a:avLst/>
                  </a:prstGeom>
                  <a:solidFill>
                    <a:schemeClr val="bg1"/>
                  </a:solidFill>
                  <a:ln w="38100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cxnSp>
                <p:nvCxnSpPr>
                  <p:cNvPr id="72" name="Přímá spojovací čára 71"/>
                  <p:cNvCxnSpPr/>
                  <p:nvPr/>
                </p:nvCxnSpPr>
                <p:spPr>
                  <a:xfrm rot="10800000">
                    <a:off x="3214678" y="4143380"/>
                    <a:ext cx="500066" cy="1588"/>
                  </a:xfrm>
                  <a:prstGeom prst="line">
                    <a:avLst/>
                  </a:prstGeom>
                  <a:ln w="381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3" name="Přímá spojovací čára 72"/>
                  <p:cNvCxnSpPr/>
                  <p:nvPr/>
                </p:nvCxnSpPr>
                <p:spPr>
                  <a:xfrm rot="10800000">
                    <a:off x="4786314" y="4143380"/>
                    <a:ext cx="500066" cy="1588"/>
                  </a:xfrm>
                  <a:prstGeom prst="line">
                    <a:avLst/>
                  </a:prstGeom>
                  <a:ln w="381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82" name="Skupina 81"/>
              <p:cNvGrpSpPr/>
              <p:nvPr/>
            </p:nvGrpSpPr>
            <p:grpSpPr>
              <a:xfrm>
                <a:off x="7500958" y="6286520"/>
                <a:ext cx="714380" cy="73026"/>
                <a:chOff x="1285852" y="6000768"/>
                <a:chExt cx="714380" cy="73026"/>
              </a:xfrm>
            </p:grpSpPr>
            <p:sp>
              <p:nvSpPr>
                <p:cNvPr id="83" name="Prstenec 82"/>
                <p:cNvSpPr/>
                <p:nvPr/>
              </p:nvSpPr>
              <p:spPr>
                <a:xfrm>
                  <a:off x="1785918" y="6000768"/>
                  <a:ext cx="71438" cy="71438"/>
                </a:xfrm>
                <a:prstGeom prst="donut">
                  <a:avLst>
                    <a:gd name="adj" fmla="val 5541"/>
                  </a:avLst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84" name="Prstenec 83"/>
                <p:cNvSpPr/>
                <p:nvPr/>
              </p:nvSpPr>
              <p:spPr>
                <a:xfrm>
                  <a:off x="1500166" y="6000768"/>
                  <a:ext cx="71438" cy="71438"/>
                </a:xfrm>
                <a:prstGeom prst="donut">
                  <a:avLst>
                    <a:gd name="adj" fmla="val 5541"/>
                  </a:avLst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cxnSp>
              <p:nvCxnSpPr>
                <p:cNvPr id="85" name="Přímá spojovací čára 84"/>
                <p:cNvCxnSpPr>
                  <a:stCxn id="83" idx="5"/>
                </p:cNvCxnSpPr>
                <p:nvPr/>
              </p:nvCxnSpPr>
              <p:spPr>
                <a:xfrm rot="16200000" flipH="1">
                  <a:off x="1918332" y="5990306"/>
                  <a:ext cx="10462" cy="15333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6" name="Přímá spojovací čára 85"/>
                <p:cNvCxnSpPr/>
                <p:nvPr/>
              </p:nvCxnSpPr>
              <p:spPr>
                <a:xfrm rot="10800000">
                  <a:off x="1285852" y="6072206"/>
                  <a:ext cx="214282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87" name="Obdélník 86"/>
            <p:cNvSpPr/>
            <p:nvPr/>
          </p:nvSpPr>
          <p:spPr>
            <a:xfrm>
              <a:off x="6715140" y="3857628"/>
              <a:ext cx="103265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R</a:t>
              </a:r>
              <a:r>
                <a:rPr lang="cs-CZ" dirty="0" smtClean="0">
                  <a:latin typeface="Corbel"/>
                </a:rPr>
                <a:t>₁ = </a:t>
              </a:r>
              <a:r>
                <a:rPr lang="cs-CZ" dirty="0" smtClean="0"/>
                <a:t>50</a:t>
              </a:r>
              <a:r>
                <a:rPr lang="el-GR" dirty="0" smtClean="0"/>
                <a:t> Ω</a:t>
              </a:r>
              <a:endParaRPr lang="cs-CZ" dirty="0"/>
            </a:p>
          </p:txBody>
        </p:sp>
      </p:grpSp>
      <p:sp>
        <p:nvSpPr>
          <p:cNvPr id="88" name="Obdélník 87"/>
          <p:cNvSpPr/>
          <p:nvPr/>
        </p:nvSpPr>
        <p:spPr>
          <a:xfrm>
            <a:off x="6643702" y="4786322"/>
            <a:ext cx="1059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Corbel"/>
              </a:rPr>
              <a:t> </a:t>
            </a:r>
            <a:r>
              <a:rPr lang="cs-CZ" dirty="0" smtClean="0"/>
              <a:t>R</a:t>
            </a:r>
            <a:r>
              <a:rPr lang="cs-CZ" dirty="0" smtClean="0">
                <a:latin typeface="Corbel"/>
              </a:rPr>
              <a:t>‘ = </a:t>
            </a:r>
            <a:r>
              <a:rPr lang="cs-CZ" dirty="0" smtClean="0"/>
              <a:t>50</a:t>
            </a:r>
            <a:r>
              <a:rPr lang="el-GR" dirty="0" smtClean="0"/>
              <a:t> Ω</a:t>
            </a:r>
            <a:endParaRPr lang="cs-CZ" dirty="0"/>
          </a:p>
        </p:txBody>
      </p:sp>
      <p:sp>
        <p:nvSpPr>
          <p:cNvPr id="89" name="Obdélník 88"/>
          <p:cNvSpPr/>
          <p:nvPr/>
        </p:nvSpPr>
        <p:spPr>
          <a:xfrm>
            <a:off x="357158" y="4000504"/>
            <a:ext cx="5500726" cy="101566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FE73"/>
            </a:solidFill>
          </a:ln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Corbel"/>
              </a:rPr>
              <a:t>(Výsledný odpor dvou stejných paralelně spojených rezistorů má hodnotu odporu rovnou polovině odporu každého tedy</a:t>
            </a:r>
            <a:r>
              <a:rPr lang="cs-CZ" sz="2000" dirty="0" smtClean="0"/>
              <a:t> R</a:t>
            </a:r>
            <a:r>
              <a:rPr lang="cs-CZ" sz="2000" dirty="0" smtClean="0">
                <a:latin typeface="Corbel"/>
              </a:rPr>
              <a:t>‘ = </a:t>
            </a:r>
            <a:r>
              <a:rPr lang="cs-CZ" sz="2000" dirty="0" smtClean="0"/>
              <a:t>50</a:t>
            </a:r>
            <a:r>
              <a:rPr lang="el-GR" sz="2000" dirty="0" smtClean="0"/>
              <a:t> Ω</a:t>
            </a:r>
            <a:r>
              <a:rPr lang="cs-CZ" sz="2000" dirty="0" smtClean="0"/>
              <a:t>.</a:t>
            </a:r>
            <a:r>
              <a:rPr lang="cs-CZ" sz="2000" dirty="0" smtClean="0">
                <a:latin typeface="Corbel"/>
              </a:rPr>
              <a:t> )</a:t>
            </a:r>
            <a:endParaRPr lang="cs-CZ" sz="20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357158" y="5000636"/>
            <a:ext cx="550072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Opět máme dva stejné rezistory spojené paralelně, každý má odpor 50</a:t>
            </a:r>
            <a:r>
              <a:rPr lang="el-GR" sz="2000" dirty="0" smtClean="0"/>
              <a:t> Ω</a:t>
            </a:r>
            <a:r>
              <a:rPr lang="cs-CZ" sz="2000" dirty="0" smtClean="0"/>
              <a:t>.</a:t>
            </a:r>
          </a:p>
          <a:p>
            <a:r>
              <a:rPr lang="cs-CZ" sz="2000" u="sng" dirty="0" smtClean="0"/>
              <a:t>Výsledný odpor celého obvodu je 25</a:t>
            </a:r>
            <a:r>
              <a:rPr lang="el-GR" sz="2000" u="sng" dirty="0" smtClean="0"/>
              <a:t> Ω</a:t>
            </a:r>
            <a:r>
              <a:rPr lang="cs-CZ" u="sng" dirty="0" smtClean="0"/>
              <a:t>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428596" y="6215082"/>
            <a:ext cx="5357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Lze také počítat ze vztahu: </a:t>
            </a:r>
            <a:endParaRPr lang="cs-CZ" dirty="0"/>
          </a:p>
        </p:txBody>
      </p:sp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21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14744" y="6072206"/>
            <a:ext cx="1714512" cy="6052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07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07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88" grpId="0"/>
      <p:bldP spid="89" grpId="0" animBg="1"/>
      <p:bldP spid="90" grpId="0"/>
      <p:bldP spid="9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215074" y="785794"/>
            <a:ext cx="2429686" cy="2714644"/>
            <a:chOff x="4786314" y="785794"/>
            <a:chExt cx="3858446" cy="4359306"/>
          </a:xfrm>
        </p:grpSpPr>
        <p:grpSp>
          <p:nvGrpSpPr>
            <p:cNvPr id="3" name="Skupina 35"/>
            <p:cNvGrpSpPr/>
            <p:nvPr/>
          </p:nvGrpSpPr>
          <p:grpSpPr>
            <a:xfrm>
              <a:off x="4786314" y="2143116"/>
              <a:ext cx="3858446" cy="3001984"/>
              <a:chOff x="3786182" y="2071678"/>
              <a:chExt cx="3858446" cy="3001984"/>
            </a:xfrm>
          </p:grpSpPr>
          <p:cxnSp>
            <p:nvCxnSpPr>
              <p:cNvPr id="12" name="Přímá spojovací čára 2"/>
              <p:cNvCxnSpPr/>
              <p:nvPr/>
            </p:nvCxnSpPr>
            <p:spPr>
              <a:xfrm>
                <a:off x="6286512" y="2214530"/>
                <a:ext cx="135732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3"/>
              <p:cNvCxnSpPr/>
              <p:nvPr/>
            </p:nvCxnSpPr>
            <p:spPr>
              <a:xfrm>
                <a:off x="3786182" y="2214554"/>
                <a:ext cx="114300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4"/>
              <p:cNvCxnSpPr/>
              <p:nvPr/>
            </p:nvCxnSpPr>
            <p:spPr>
              <a:xfrm rot="5400000" flipH="1" flipV="1">
                <a:off x="3073390" y="2927346"/>
                <a:ext cx="142717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5"/>
              <p:cNvCxnSpPr/>
              <p:nvPr/>
            </p:nvCxnSpPr>
            <p:spPr>
              <a:xfrm rot="5400000" flipH="1" flipV="1">
                <a:off x="6930248" y="2928116"/>
                <a:ext cx="142717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4" name="Skupina 34"/>
              <p:cNvGrpSpPr/>
              <p:nvPr/>
            </p:nvGrpSpPr>
            <p:grpSpPr>
              <a:xfrm>
                <a:off x="4786314" y="4714860"/>
                <a:ext cx="500066" cy="357190"/>
                <a:chOff x="500034" y="2357430"/>
                <a:chExt cx="500066" cy="357190"/>
              </a:xfrm>
            </p:grpSpPr>
            <p:sp>
              <p:nvSpPr>
                <p:cNvPr id="35" name="Prstenec 23"/>
                <p:cNvSpPr/>
                <p:nvPr/>
              </p:nvSpPr>
              <p:spPr>
                <a:xfrm>
                  <a:off x="928662" y="2643182"/>
                  <a:ext cx="71438" cy="71438"/>
                </a:xfrm>
                <a:prstGeom prst="donut">
                  <a:avLst>
                    <a:gd name="adj" fmla="val 5541"/>
                  </a:avLst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cxnSp>
              <p:nvCxnSpPr>
                <p:cNvPr id="36" name="Přímá spojovací čára 24"/>
                <p:cNvCxnSpPr/>
                <p:nvPr/>
              </p:nvCxnSpPr>
              <p:spPr>
                <a:xfrm>
                  <a:off x="500034" y="2357430"/>
                  <a:ext cx="489604" cy="34672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7" name="Přímá spojovací čára 16"/>
              <p:cNvCxnSpPr/>
              <p:nvPr/>
            </p:nvCxnSpPr>
            <p:spPr>
              <a:xfrm>
                <a:off x="6643702" y="5072050"/>
                <a:ext cx="100013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10800000">
                <a:off x="3786182" y="5072074"/>
                <a:ext cx="928662" cy="1564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rot="10800000">
                <a:off x="5214942" y="5072074"/>
                <a:ext cx="78581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>
                <a:off x="6286512" y="3643290"/>
                <a:ext cx="135732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20"/>
              <p:cNvCxnSpPr/>
              <p:nvPr/>
            </p:nvCxnSpPr>
            <p:spPr>
              <a:xfrm>
                <a:off x="3786182" y="3643314"/>
                <a:ext cx="114300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 flipH="1" flipV="1">
                <a:off x="3073390" y="4356106"/>
                <a:ext cx="142717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 rot="5400000" flipH="1" flipV="1">
                <a:off x="6930248" y="4356876"/>
                <a:ext cx="142717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6" name="Skupina 65"/>
              <p:cNvGrpSpPr/>
              <p:nvPr/>
            </p:nvGrpSpPr>
            <p:grpSpPr>
              <a:xfrm>
                <a:off x="4572000" y="2071678"/>
                <a:ext cx="2071702" cy="285752"/>
                <a:chOff x="3214678" y="4000504"/>
                <a:chExt cx="2071702" cy="285752"/>
              </a:xfrm>
            </p:grpSpPr>
            <p:sp>
              <p:nvSpPr>
                <p:cNvPr id="32" name="Obdélník 31"/>
                <p:cNvSpPr/>
                <p:nvPr/>
              </p:nvSpPr>
              <p:spPr>
                <a:xfrm>
                  <a:off x="3571868" y="4000504"/>
                  <a:ext cx="1071570" cy="285752"/>
                </a:xfrm>
                <a:prstGeom prst="rect">
                  <a:avLst/>
                </a:prstGeom>
                <a:solidFill>
                  <a:schemeClr val="bg1"/>
                </a:solidFill>
                <a:ln w="381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33" name="Přímá spojovací čára 32"/>
                <p:cNvCxnSpPr>
                  <a:stCxn id="32" idx="1"/>
                </p:cNvCxnSpPr>
                <p:nvPr/>
              </p:nvCxnSpPr>
              <p:spPr>
                <a:xfrm rot="10800000">
                  <a:off x="3214678" y="4143380"/>
                  <a:ext cx="357190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Přímá spojovací čára 33"/>
                <p:cNvCxnSpPr>
                  <a:endCxn id="32" idx="3"/>
                </p:cNvCxnSpPr>
                <p:nvPr/>
              </p:nvCxnSpPr>
              <p:spPr>
                <a:xfrm rot="10800000">
                  <a:off x="4643438" y="4143380"/>
                  <a:ext cx="642942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4" name="Skupina 69"/>
              <p:cNvGrpSpPr/>
              <p:nvPr/>
            </p:nvGrpSpPr>
            <p:grpSpPr>
              <a:xfrm>
                <a:off x="4500562" y="3500438"/>
                <a:ext cx="2071702" cy="285752"/>
                <a:chOff x="3214678" y="4000504"/>
                <a:chExt cx="2071702" cy="285752"/>
              </a:xfrm>
            </p:grpSpPr>
            <p:sp>
              <p:nvSpPr>
                <p:cNvPr id="29" name="Obdélník 28"/>
                <p:cNvSpPr/>
                <p:nvPr/>
              </p:nvSpPr>
              <p:spPr>
                <a:xfrm>
                  <a:off x="3714744" y="4000504"/>
                  <a:ext cx="1071570" cy="285752"/>
                </a:xfrm>
                <a:prstGeom prst="rect">
                  <a:avLst/>
                </a:prstGeom>
                <a:solidFill>
                  <a:schemeClr val="bg1"/>
                </a:solidFill>
                <a:ln w="381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30" name="Přímá spojovací čára 29"/>
                <p:cNvCxnSpPr/>
                <p:nvPr/>
              </p:nvCxnSpPr>
              <p:spPr>
                <a:xfrm rot="10800000">
                  <a:off x="3214678" y="4143380"/>
                  <a:ext cx="500066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1" name="Přímá spojovací čára 30"/>
                <p:cNvCxnSpPr/>
                <p:nvPr/>
              </p:nvCxnSpPr>
              <p:spPr>
                <a:xfrm rot="10800000">
                  <a:off x="4786314" y="4143380"/>
                  <a:ext cx="500066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25" name="Skupina 62"/>
            <p:cNvGrpSpPr/>
            <p:nvPr/>
          </p:nvGrpSpPr>
          <p:grpSpPr>
            <a:xfrm>
              <a:off x="4786314" y="785794"/>
              <a:ext cx="3858446" cy="1570818"/>
              <a:chOff x="642910" y="2143116"/>
              <a:chExt cx="3858446" cy="1570818"/>
            </a:xfrm>
          </p:grpSpPr>
          <p:cxnSp>
            <p:nvCxnSpPr>
              <p:cNvPr id="5" name="Přímá spojovací čára 4"/>
              <p:cNvCxnSpPr/>
              <p:nvPr/>
            </p:nvCxnSpPr>
            <p:spPr>
              <a:xfrm>
                <a:off x="3143240" y="2285968"/>
                <a:ext cx="135732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ovací čára 5"/>
              <p:cNvCxnSpPr/>
              <p:nvPr/>
            </p:nvCxnSpPr>
            <p:spPr>
              <a:xfrm>
                <a:off x="642910" y="2285992"/>
                <a:ext cx="114300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ovací čára 6"/>
              <p:cNvCxnSpPr/>
              <p:nvPr/>
            </p:nvCxnSpPr>
            <p:spPr>
              <a:xfrm rot="5400000" flipH="1" flipV="1">
                <a:off x="-69882" y="2998784"/>
                <a:ext cx="142717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7"/>
              <p:cNvCxnSpPr/>
              <p:nvPr/>
            </p:nvCxnSpPr>
            <p:spPr>
              <a:xfrm rot="5400000" flipH="1" flipV="1">
                <a:off x="3786976" y="2999554"/>
                <a:ext cx="142717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Obdélník 8"/>
              <p:cNvSpPr/>
              <p:nvPr/>
            </p:nvSpPr>
            <p:spPr>
              <a:xfrm>
                <a:off x="1785918" y="2143116"/>
                <a:ext cx="1071570" cy="28575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" name="Přímá spojovací čára 9"/>
              <p:cNvCxnSpPr>
                <a:stCxn id="9" idx="1"/>
              </p:cNvCxnSpPr>
              <p:nvPr/>
            </p:nvCxnSpPr>
            <p:spPr>
              <a:xfrm rot="10800000">
                <a:off x="1428728" y="2285992"/>
                <a:ext cx="357190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>
                <a:endCxn id="9" idx="3"/>
              </p:cNvCxnSpPr>
              <p:nvPr/>
            </p:nvCxnSpPr>
            <p:spPr>
              <a:xfrm rot="10800000">
                <a:off x="2857488" y="2285992"/>
                <a:ext cx="64294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6" name="Skupina 36"/>
          <p:cNvGrpSpPr/>
          <p:nvPr/>
        </p:nvGrpSpPr>
        <p:grpSpPr>
          <a:xfrm>
            <a:off x="7429520" y="3429000"/>
            <a:ext cx="714380" cy="73026"/>
            <a:chOff x="1285852" y="6000768"/>
            <a:chExt cx="714380" cy="73026"/>
          </a:xfrm>
        </p:grpSpPr>
        <p:sp>
          <p:nvSpPr>
            <p:cNvPr id="38" name="Prstenec 37"/>
            <p:cNvSpPr/>
            <p:nvPr/>
          </p:nvSpPr>
          <p:spPr>
            <a:xfrm>
              <a:off x="1785918" y="6000768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9" name="Prstenec 38"/>
            <p:cNvSpPr/>
            <p:nvPr/>
          </p:nvSpPr>
          <p:spPr>
            <a:xfrm>
              <a:off x="1500166" y="6000768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0" name="Přímá spojovací čára 39"/>
            <p:cNvCxnSpPr>
              <a:stCxn id="38" idx="5"/>
            </p:cNvCxnSpPr>
            <p:nvPr/>
          </p:nvCxnSpPr>
          <p:spPr>
            <a:xfrm rot="16200000" flipH="1">
              <a:off x="1918332" y="5990306"/>
              <a:ext cx="10462" cy="15333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čára 40"/>
            <p:cNvCxnSpPr/>
            <p:nvPr/>
          </p:nvCxnSpPr>
          <p:spPr>
            <a:xfrm rot="10800000">
              <a:off x="1285852" y="6072206"/>
              <a:ext cx="21428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0" name="TextovéPole 49"/>
          <p:cNvSpPr txBox="1"/>
          <p:nvPr/>
        </p:nvSpPr>
        <p:spPr>
          <a:xfrm>
            <a:off x="7358082" y="2928934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 = 100V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858016" y="357166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dirty="0" smtClean="0">
                <a:latin typeface="Corbel"/>
              </a:rPr>
              <a:t>₁ = </a:t>
            </a:r>
            <a:r>
              <a:rPr lang="cs-CZ" dirty="0" smtClean="0"/>
              <a:t>50</a:t>
            </a:r>
            <a:r>
              <a:rPr lang="el-GR" dirty="0" smtClean="0"/>
              <a:t> Ω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786578" y="1142984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dirty="0" smtClean="0">
                <a:latin typeface="Corbel"/>
              </a:rPr>
              <a:t>₂ =</a:t>
            </a:r>
            <a:r>
              <a:rPr lang="cs-CZ" dirty="0" smtClean="0"/>
              <a:t> 100</a:t>
            </a:r>
            <a:r>
              <a:rPr lang="el-GR" dirty="0" smtClean="0"/>
              <a:t> Ω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858016" y="200024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dirty="0" smtClean="0">
                <a:latin typeface="Corbel"/>
              </a:rPr>
              <a:t>₃ =</a:t>
            </a:r>
            <a:r>
              <a:rPr lang="cs-CZ" dirty="0" smtClean="0"/>
              <a:t> 100</a:t>
            </a:r>
            <a:r>
              <a:rPr lang="el-GR" dirty="0" smtClean="0"/>
              <a:t> Ω</a:t>
            </a:r>
            <a:endParaRPr lang="cs-CZ" dirty="0"/>
          </a:p>
        </p:txBody>
      </p:sp>
      <p:sp>
        <p:nvSpPr>
          <p:cNvPr id="55" name="Popisek se šipkou dolů 54"/>
          <p:cNvSpPr/>
          <p:nvPr/>
        </p:nvSpPr>
        <p:spPr>
          <a:xfrm>
            <a:off x="214282" y="142852"/>
            <a:ext cx="1643074" cy="914400"/>
          </a:xfrm>
          <a:prstGeom prst="downArrowCallout">
            <a:avLst/>
          </a:prstGeom>
          <a:solidFill>
            <a:srgbClr val="00FE7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42844" y="1071546"/>
            <a:ext cx="5786478" cy="1569660"/>
          </a:xfrm>
          <a:prstGeom prst="rect">
            <a:avLst/>
          </a:prstGeom>
          <a:solidFill>
            <a:srgbClr val="00FE73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</a:rPr>
              <a:t>Tři rezistory jsou spojeny paralelně. První má odpor 50 </a:t>
            </a:r>
            <a:r>
              <a:rPr lang="el-GR" sz="2400" dirty="0" smtClean="0">
                <a:latin typeface="+mj-lt"/>
              </a:rPr>
              <a:t>Ω</a:t>
            </a:r>
            <a:r>
              <a:rPr lang="cs-CZ" sz="2400" dirty="0" smtClean="0">
                <a:latin typeface="+mj-lt"/>
              </a:rPr>
              <a:t>, druhý 100</a:t>
            </a:r>
            <a:r>
              <a:rPr lang="el-GR" sz="2400" dirty="0" smtClean="0">
                <a:latin typeface="+mj-lt"/>
              </a:rPr>
              <a:t> Ω</a:t>
            </a:r>
            <a:r>
              <a:rPr lang="cs-CZ" sz="2400" dirty="0" smtClean="0">
                <a:latin typeface="+mj-lt"/>
              </a:rPr>
              <a:t> a třetí 100</a:t>
            </a:r>
            <a:r>
              <a:rPr lang="el-GR" sz="2400" dirty="0" smtClean="0">
                <a:latin typeface="+mj-lt"/>
              </a:rPr>
              <a:t> Ω</a:t>
            </a:r>
            <a:r>
              <a:rPr lang="cs-CZ" sz="2400" dirty="0" smtClean="0">
                <a:latin typeface="+mj-lt"/>
              </a:rPr>
              <a:t>. Napětí zdroje je 100 V. Vypočítejte proudy    ve větvích a proud v nerozvětvené části. </a:t>
            </a:r>
            <a:endParaRPr lang="cs-CZ" sz="2400" dirty="0">
              <a:latin typeface="+mj-lt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42844" y="2857497"/>
            <a:ext cx="578647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Proud v 1. větvi vypočítáme z Ohmova zákona:</a:t>
            </a:r>
          </a:p>
          <a:p>
            <a:r>
              <a:rPr lang="cs-CZ" sz="2000" dirty="0" smtClean="0"/>
              <a:t>I₁ = U : R₁        (Dělíme napětí odporem 1</a:t>
            </a:r>
            <a:r>
              <a:rPr lang="cs-CZ" sz="2000" dirty="0" smtClean="0"/>
              <a:t>. rezistoru</a:t>
            </a:r>
            <a:r>
              <a:rPr lang="cs-CZ" sz="2000" dirty="0" smtClean="0"/>
              <a:t>.)</a:t>
            </a:r>
          </a:p>
          <a:p>
            <a:r>
              <a:rPr lang="cs-CZ" sz="2000" dirty="0" smtClean="0"/>
              <a:t>I₁ =100 : 50	</a:t>
            </a:r>
          </a:p>
          <a:p>
            <a:r>
              <a:rPr lang="cs-CZ" sz="2000" u="sng" dirty="0" smtClean="0"/>
              <a:t>I₁ = 2 A</a:t>
            </a:r>
          </a:p>
          <a:p>
            <a:r>
              <a:rPr lang="cs-CZ" sz="2000" dirty="0" smtClean="0"/>
              <a:t>Obdobně vypočítáme I₂ a I₃	 </a:t>
            </a:r>
            <a:r>
              <a:rPr lang="cs-CZ" sz="2000" u="sng" dirty="0" err="1" smtClean="0"/>
              <a:t>I</a:t>
            </a:r>
            <a:r>
              <a:rPr lang="cs-CZ" sz="2000" u="sng" dirty="0" smtClean="0"/>
              <a:t>₂ = </a:t>
            </a:r>
            <a:r>
              <a:rPr lang="cs-CZ" sz="2000" u="sng" dirty="0" err="1" smtClean="0"/>
              <a:t>I</a:t>
            </a:r>
            <a:r>
              <a:rPr lang="cs-CZ" sz="2000" u="sng" dirty="0" smtClean="0"/>
              <a:t>₃ = 1 A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214282" y="4572008"/>
            <a:ext cx="5021246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Proud v nerozvětvené části  I = </a:t>
            </a:r>
            <a:r>
              <a:rPr lang="cs-CZ" sz="2000" dirty="0" err="1" smtClean="0"/>
              <a:t>I</a:t>
            </a:r>
            <a:r>
              <a:rPr lang="cs-CZ" sz="2000" dirty="0" smtClean="0"/>
              <a:t>₁ + I ₂ + </a:t>
            </a:r>
            <a:r>
              <a:rPr lang="cs-CZ" sz="2000" dirty="0" err="1" smtClean="0"/>
              <a:t>I</a:t>
            </a:r>
            <a:r>
              <a:rPr lang="cs-CZ" sz="2000" dirty="0" smtClean="0"/>
              <a:t>₃ = </a:t>
            </a:r>
            <a:r>
              <a:rPr lang="cs-CZ" sz="2000" u="sng" dirty="0" smtClean="0"/>
              <a:t>4 A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Nebo ho můžeme vypočítat z Ohmova zákona:</a:t>
            </a:r>
          </a:p>
          <a:p>
            <a:r>
              <a:rPr lang="cs-CZ" sz="2000" dirty="0" smtClean="0"/>
              <a:t>I = U : R        (Kde R je celkový odpor.)</a:t>
            </a:r>
          </a:p>
          <a:p>
            <a:r>
              <a:rPr lang="cs-CZ" sz="2000" dirty="0" smtClean="0"/>
              <a:t>I = 100 : 25 (viz celkový odpor z minulého př.)</a:t>
            </a:r>
          </a:p>
          <a:p>
            <a:r>
              <a:rPr lang="cs-CZ" sz="2000" dirty="0" smtClean="0"/>
              <a:t>I = 4 (A)</a:t>
            </a:r>
          </a:p>
          <a:p>
            <a:r>
              <a:rPr lang="cs-CZ" sz="2000" u="sng" dirty="0" smtClean="0"/>
              <a:t>Proud v nerozvětvené části je 4 A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z 015.jpg"/>
          <p:cNvPicPr>
            <a:picLocks noChangeAspect="1"/>
          </p:cNvPicPr>
          <p:nvPr/>
        </p:nvPicPr>
        <p:blipFill>
          <a:blip r:embed="rId2" cstate="print"/>
          <a:srcRect l="3125" r="9375" b="10416"/>
          <a:stretch>
            <a:fillRect/>
          </a:stretch>
        </p:blipFill>
        <p:spPr>
          <a:xfrm>
            <a:off x="1428728" y="1285860"/>
            <a:ext cx="6215106" cy="4772295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42844" y="142852"/>
            <a:ext cx="6643766" cy="857255"/>
          </a:xfrm>
          <a:prstGeom prst="rect">
            <a:avLst/>
          </a:prstGeom>
          <a:solidFill>
            <a:schemeClr val="tx1"/>
          </a:solidFill>
        </p:spPr>
        <p:txBody>
          <a:bodyPr>
            <a:normAutofit fontScale="97500"/>
          </a:bodyPr>
          <a:lstStyle/>
          <a:p>
            <a:pPr lvl="0" algn="ctr">
              <a:spcBef>
                <a:spcPct val="0"/>
              </a:spcBef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Sériové zapojení</a:t>
            </a:r>
            <a:r>
              <a:rPr lang="cs-CZ" sz="4000" dirty="0" smtClean="0">
                <a:solidFill>
                  <a:schemeClr val="bg1"/>
                </a:solidFill>
              </a:rPr>
              <a:t> tří rezistorů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Skupina 29"/>
          <p:cNvGrpSpPr/>
          <p:nvPr/>
        </p:nvGrpSpPr>
        <p:grpSpPr>
          <a:xfrm>
            <a:off x="3571868" y="1635035"/>
            <a:ext cx="5156269" cy="1786643"/>
            <a:chOff x="916758" y="642918"/>
            <a:chExt cx="6727905" cy="2012409"/>
          </a:xfrm>
        </p:grpSpPr>
        <p:sp>
          <p:nvSpPr>
            <p:cNvPr id="3" name="Prstenec 2"/>
            <p:cNvSpPr/>
            <p:nvPr/>
          </p:nvSpPr>
          <p:spPr>
            <a:xfrm>
              <a:off x="1937722" y="2580146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1500166" y="2285990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3929058" y="2643182"/>
              <a:ext cx="371477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916758" y="2653692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rot="10800000">
              <a:off x="2010647" y="2653692"/>
              <a:ext cx="1312667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5572132" y="1285858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5400000" flipH="1" flipV="1">
              <a:off x="251514" y="1963008"/>
              <a:ext cx="1366200" cy="1190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6965588" y="1964106"/>
              <a:ext cx="1357321" cy="82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>
              <a:off x="3500430" y="1285858"/>
              <a:ext cx="57150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>
              <a:off x="928662" y="1285858"/>
              <a:ext cx="57150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Obdélník 19"/>
            <p:cNvSpPr/>
            <p:nvPr/>
          </p:nvSpPr>
          <p:spPr>
            <a:xfrm>
              <a:off x="4071934" y="1142982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1" name="Přímá spojovací čára 20"/>
            <p:cNvCxnSpPr/>
            <p:nvPr/>
          </p:nvCxnSpPr>
          <p:spPr>
            <a:xfrm rot="10800000">
              <a:off x="3571868" y="1285858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rot="10800000">
              <a:off x="5143504" y="1285858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Obdélník 16"/>
            <p:cNvSpPr/>
            <p:nvPr/>
          </p:nvSpPr>
          <p:spPr>
            <a:xfrm>
              <a:off x="1928794" y="1142982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" name="Přímá spojovací čára 17"/>
            <p:cNvCxnSpPr/>
            <p:nvPr/>
          </p:nvCxnSpPr>
          <p:spPr>
            <a:xfrm rot="10800000">
              <a:off x="1428728" y="1285858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10800000">
              <a:off x="3000364" y="1285858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Obdélník 22"/>
            <p:cNvSpPr/>
            <p:nvPr/>
          </p:nvSpPr>
          <p:spPr>
            <a:xfrm>
              <a:off x="6072198" y="1142984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4" name="Přímá spojovací čára 23"/>
            <p:cNvCxnSpPr/>
            <p:nvPr/>
          </p:nvCxnSpPr>
          <p:spPr>
            <a:xfrm rot="10800000">
              <a:off x="7143768" y="1285860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ovéPole 25"/>
            <p:cNvSpPr txBox="1"/>
            <p:nvPr/>
          </p:nvSpPr>
          <p:spPr>
            <a:xfrm>
              <a:off x="6000759" y="642918"/>
              <a:ext cx="1627289" cy="4160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</a:t>
              </a:r>
              <a:r>
                <a:rPr lang="cs-CZ" dirty="0" smtClean="0">
                  <a:latin typeface="Corbel"/>
                </a:rPr>
                <a:t>₁ = </a:t>
              </a:r>
              <a:r>
                <a:rPr lang="cs-CZ" dirty="0" smtClean="0"/>
                <a:t>100</a:t>
              </a:r>
              <a:r>
                <a:rPr lang="el-GR" dirty="0" smtClean="0"/>
                <a:t> Ω</a:t>
              </a:r>
              <a:endParaRPr lang="cs-CZ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4000496" y="642918"/>
              <a:ext cx="1576881" cy="4160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</a:t>
              </a:r>
              <a:r>
                <a:rPr lang="cs-CZ" dirty="0" smtClean="0">
                  <a:latin typeface="Corbel"/>
                </a:rPr>
                <a:t>₂ = </a:t>
              </a:r>
              <a:r>
                <a:rPr lang="cs-CZ" dirty="0" smtClean="0"/>
                <a:t>100</a:t>
              </a:r>
              <a:r>
                <a:rPr lang="el-GR" dirty="0" smtClean="0"/>
                <a:t> Ω</a:t>
              </a:r>
              <a:endParaRPr lang="cs-CZ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1755669" y="651945"/>
              <a:ext cx="1762560" cy="4160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</a:t>
              </a:r>
              <a:r>
                <a:rPr lang="cs-CZ" dirty="0" smtClean="0">
                  <a:latin typeface="Corbel"/>
                </a:rPr>
                <a:t>₃ </a:t>
              </a:r>
              <a:r>
                <a:rPr lang="cs-CZ" dirty="0" smtClean="0"/>
                <a:t>= 50</a:t>
              </a:r>
              <a:r>
                <a:rPr lang="el-GR" dirty="0" smtClean="0"/>
                <a:t> Ω</a:t>
              </a:r>
              <a:endParaRPr lang="cs-CZ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3060643" y="2019852"/>
              <a:ext cx="1523788" cy="4160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latin typeface="Corbel"/>
                </a:rPr>
                <a:t>U</a:t>
              </a:r>
              <a:r>
                <a:rPr lang="cs-CZ" dirty="0" smtClean="0">
                  <a:latin typeface="Corbel"/>
                </a:rPr>
                <a:t> =</a:t>
              </a:r>
              <a:r>
                <a:rPr lang="cs-CZ" dirty="0" smtClean="0"/>
                <a:t>100 V</a:t>
              </a:r>
              <a:endParaRPr lang="cs-CZ" dirty="0"/>
            </a:p>
          </p:txBody>
        </p:sp>
        <p:grpSp>
          <p:nvGrpSpPr>
            <p:cNvPr id="32" name="Skupina 31"/>
            <p:cNvGrpSpPr/>
            <p:nvPr/>
          </p:nvGrpSpPr>
          <p:grpSpPr>
            <a:xfrm>
              <a:off x="3286116" y="2571744"/>
              <a:ext cx="714380" cy="73026"/>
              <a:chOff x="1285852" y="6000768"/>
              <a:chExt cx="714380" cy="73026"/>
            </a:xfrm>
          </p:grpSpPr>
          <p:sp>
            <p:nvSpPr>
              <p:cNvPr id="33" name="Prstenec 32"/>
              <p:cNvSpPr/>
              <p:nvPr/>
            </p:nvSpPr>
            <p:spPr>
              <a:xfrm>
                <a:off x="1785918" y="6000768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34" name="Prstenec 33"/>
              <p:cNvSpPr/>
              <p:nvPr/>
            </p:nvSpPr>
            <p:spPr>
              <a:xfrm>
                <a:off x="1500166" y="6000768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35" name="Přímá spojovací čára 34"/>
              <p:cNvCxnSpPr>
                <a:stCxn id="33" idx="5"/>
              </p:cNvCxnSpPr>
              <p:nvPr/>
            </p:nvCxnSpPr>
            <p:spPr>
              <a:xfrm rot="16200000" flipH="1">
                <a:off x="1918332" y="5990306"/>
                <a:ext cx="10462" cy="15333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35"/>
              <p:cNvCxnSpPr/>
              <p:nvPr/>
            </p:nvCxnSpPr>
            <p:spPr>
              <a:xfrm rot="10800000">
                <a:off x="1285852" y="6072206"/>
                <a:ext cx="21428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7" name="Popisek se šipkou dolů 36"/>
          <p:cNvSpPr/>
          <p:nvPr/>
        </p:nvSpPr>
        <p:spPr>
          <a:xfrm>
            <a:off x="214282" y="142852"/>
            <a:ext cx="1643074" cy="914400"/>
          </a:xfrm>
          <a:prstGeom prst="downArrowCallout">
            <a:avLst/>
          </a:prstGeom>
          <a:solidFill>
            <a:srgbClr val="00FE7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214282" y="1000108"/>
            <a:ext cx="8643998" cy="646331"/>
          </a:xfrm>
          <a:prstGeom prst="rect">
            <a:avLst/>
          </a:prstGeom>
          <a:solidFill>
            <a:srgbClr val="00FE73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latin typeface="+mj-lt"/>
              </a:rPr>
              <a:t>Tři rezistory R₁ = 100</a:t>
            </a:r>
            <a:r>
              <a:rPr lang="el-GR" dirty="0" smtClean="0">
                <a:latin typeface="+mj-lt"/>
              </a:rPr>
              <a:t> Ω</a:t>
            </a:r>
            <a:r>
              <a:rPr lang="cs-CZ" dirty="0" smtClean="0">
                <a:latin typeface="+mj-lt"/>
              </a:rPr>
              <a:t>, R₂ = 100</a:t>
            </a:r>
            <a:r>
              <a:rPr lang="el-GR" dirty="0" smtClean="0">
                <a:latin typeface="+mj-lt"/>
              </a:rPr>
              <a:t> Ω</a:t>
            </a:r>
            <a:r>
              <a:rPr lang="cs-CZ" dirty="0" smtClean="0">
                <a:latin typeface="+mj-lt"/>
              </a:rPr>
              <a:t>, R₃ = 50</a:t>
            </a:r>
            <a:r>
              <a:rPr lang="el-GR" dirty="0" smtClean="0">
                <a:latin typeface="+mj-lt"/>
              </a:rPr>
              <a:t> Ω</a:t>
            </a:r>
            <a:r>
              <a:rPr lang="cs-CZ" dirty="0" smtClean="0">
                <a:latin typeface="+mj-lt"/>
              </a:rPr>
              <a:t> jsou zapojeny podle obrázku. Napětí zdroje je 100 V. O jaké zapojení se jedná? Vypočítejte proud procházející rezistorem R₁.</a:t>
            </a:r>
            <a:endParaRPr lang="cs-CZ" dirty="0">
              <a:latin typeface="+mj-lt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42844" y="2000240"/>
            <a:ext cx="235745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R₁ = 100</a:t>
            </a:r>
            <a:r>
              <a:rPr lang="el-GR" dirty="0" smtClean="0"/>
              <a:t> Ω</a:t>
            </a:r>
            <a:endParaRPr lang="cs-CZ" dirty="0" smtClean="0"/>
          </a:p>
          <a:p>
            <a:r>
              <a:rPr lang="cs-CZ" dirty="0" smtClean="0"/>
              <a:t>R</a:t>
            </a:r>
            <a:r>
              <a:rPr lang="cs-CZ" dirty="0" smtClean="0">
                <a:latin typeface="Corbel"/>
              </a:rPr>
              <a:t>₂ =</a:t>
            </a:r>
            <a:r>
              <a:rPr lang="cs-CZ" dirty="0" smtClean="0"/>
              <a:t> 100</a:t>
            </a:r>
            <a:r>
              <a:rPr lang="el-GR" dirty="0" smtClean="0"/>
              <a:t> Ω</a:t>
            </a:r>
            <a:endParaRPr lang="cs-CZ" dirty="0" smtClean="0"/>
          </a:p>
          <a:p>
            <a:r>
              <a:rPr lang="cs-CZ" dirty="0" smtClean="0"/>
              <a:t>R</a:t>
            </a:r>
            <a:r>
              <a:rPr lang="cs-CZ" dirty="0" smtClean="0">
                <a:latin typeface="Corbel"/>
              </a:rPr>
              <a:t>₃ =</a:t>
            </a:r>
            <a:r>
              <a:rPr lang="cs-CZ" dirty="0" smtClean="0"/>
              <a:t> 50</a:t>
            </a:r>
            <a:r>
              <a:rPr lang="el-GR" dirty="0" smtClean="0"/>
              <a:t> Ω</a:t>
            </a:r>
            <a:endParaRPr lang="cs-CZ" dirty="0" smtClean="0"/>
          </a:p>
          <a:p>
            <a:r>
              <a:rPr lang="cs-CZ" dirty="0" smtClean="0"/>
              <a:t>U = 100V</a:t>
            </a:r>
          </a:p>
          <a:p>
            <a:r>
              <a:rPr lang="cs-CZ" u="sng" dirty="0" smtClean="0"/>
              <a:t>I</a:t>
            </a:r>
            <a:r>
              <a:rPr lang="cs-CZ" u="sng" dirty="0" smtClean="0">
                <a:latin typeface="Corbel"/>
              </a:rPr>
              <a:t>₁</a:t>
            </a:r>
            <a:r>
              <a:rPr lang="cs-CZ" u="sng" dirty="0" smtClean="0"/>
              <a:t> = ?       </a:t>
            </a:r>
            <a:r>
              <a:rPr lang="cs-CZ" u="sng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142844" y="3643314"/>
            <a:ext cx="8643998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Rezistory jsou </a:t>
            </a:r>
            <a:r>
              <a:rPr lang="cs-CZ" b="1" u="sng" dirty="0" smtClean="0"/>
              <a:t>zapojeny sériově</a:t>
            </a:r>
            <a:r>
              <a:rPr lang="cs-CZ" b="1" dirty="0" smtClean="0"/>
              <a:t>.</a:t>
            </a:r>
            <a:r>
              <a:rPr lang="cs-CZ" dirty="0" smtClean="0"/>
              <a:t> </a:t>
            </a:r>
          </a:p>
          <a:p>
            <a:r>
              <a:rPr lang="cs-CZ" dirty="0" smtClean="0"/>
              <a:t>Při tomto zapojení platí, že všude teče stejný proud.</a:t>
            </a:r>
          </a:p>
          <a:p>
            <a:r>
              <a:rPr lang="cs-CZ" dirty="0" smtClean="0"/>
              <a:t> I = </a:t>
            </a:r>
            <a:r>
              <a:rPr lang="cs-CZ" dirty="0" err="1" smtClean="0"/>
              <a:t>I</a:t>
            </a:r>
            <a:r>
              <a:rPr lang="cs-CZ" dirty="0" smtClean="0">
                <a:latin typeface="Corbel"/>
              </a:rPr>
              <a:t>₁= </a:t>
            </a:r>
            <a:r>
              <a:rPr lang="cs-CZ" dirty="0" err="1" smtClean="0">
                <a:latin typeface="Corbel"/>
              </a:rPr>
              <a:t>I</a:t>
            </a:r>
            <a:r>
              <a:rPr lang="cs-CZ" dirty="0" smtClean="0">
                <a:latin typeface="Corbel"/>
              </a:rPr>
              <a:t>₂=I₃</a:t>
            </a:r>
          </a:p>
          <a:p>
            <a:r>
              <a:rPr lang="cs-CZ" dirty="0" smtClean="0">
                <a:latin typeface="Corbel"/>
              </a:rPr>
              <a:t>Proud vypočítáme: </a:t>
            </a:r>
            <a:r>
              <a:rPr lang="cs-CZ" dirty="0" smtClean="0">
                <a:latin typeface="Corbel"/>
              </a:rPr>
              <a:t>  I </a:t>
            </a:r>
            <a:r>
              <a:rPr lang="cs-CZ" dirty="0" smtClean="0">
                <a:latin typeface="Corbel"/>
              </a:rPr>
              <a:t>= U : R</a:t>
            </a:r>
          </a:p>
          <a:p>
            <a:r>
              <a:rPr lang="cs-CZ" dirty="0" smtClean="0">
                <a:latin typeface="Corbel"/>
              </a:rPr>
              <a:t>Kde celkový odpor : </a:t>
            </a:r>
            <a:r>
              <a:rPr lang="cs-CZ" dirty="0" smtClean="0"/>
              <a:t>R = R</a:t>
            </a:r>
            <a:r>
              <a:rPr lang="cs-CZ" dirty="0" smtClean="0">
                <a:latin typeface="Corbel"/>
              </a:rPr>
              <a:t>₁ + </a:t>
            </a:r>
            <a:r>
              <a:rPr lang="cs-CZ" dirty="0" err="1" smtClean="0">
                <a:latin typeface="Corbel"/>
              </a:rPr>
              <a:t>R</a:t>
            </a:r>
            <a:r>
              <a:rPr lang="cs-CZ" dirty="0" smtClean="0">
                <a:latin typeface="Corbel"/>
              </a:rPr>
              <a:t>₂+R₃      </a:t>
            </a:r>
          </a:p>
          <a:p>
            <a:r>
              <a:rPr lang="cs-CZ" dirty="0" smtClean="0">
                <a:latin typeface="Corbel"/>
              </a:rPr>
              <a:t>		 </a:t>
            </a:r>
            <a:r>
              <a:rPr lang="cs-CZ" dirty="0" smtClean="0"/>
              <a:t>R = 100 +100 + 50 = 250</a:t>
            </a:r>
            <a:r>
              <a:rPr lang="el-GR" dirty="0" smtClean="0"/>
              <a:t> Ω</a:t>
            </a:r>
            <a:endParaRPr lang="cs-CZ" dirty="0" smtClean="0"/>
          </a:p>
          <a:p>
            <a:r>
              <a:rPr lang="cs-CZ" dirty="0" smtClean="0"/>
              <a:t>Proud:		 I = 100 : 250</a:t>
            </a:r>
          </a:p>
          <a:p>
            <a:r>
              <a:rPr lang="cs-CZ" dirty="0" smtClean="0"/>
              <a:t>		 I = 0,4 A</a:t>
            </a:r>
          </a:p>
          <a:p>
            <a:r>
              <a:rPr lang="cs-CZ" b="1" u="sng" dirty="0" smtClean="0"/>
              <a:t>Proud protékající prvním rezistorem je 0,4 A.</a:t>
            </a:r>
          </a:p>
          <a:p>
            <a:r>
              <a:rPr lang="cs-CZ" sz="1400" dirty="0" smtClean="0">
                <a:latin typeface="Corbel"/>
              </a:rPr>
              <a:t>		</a:t>
            </a:r>
            <a:endParaRPr lang="cs-CZ" sz="1400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>
                <a:latin typeface="Corbel"/>
              </a:rPr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z 003.jpg"/>
          <p:cNvPicPr>
            <a:picLocks noChangeAspect="1"/>
          </p:cNvPicPr>
          <p:nvPr/>
        </p:nvPicPr>
        <p:blipFill>
          <a:blip r:embed="rId2" cstate="print"/>
          <a:srcRect r="10937" b="6250"/>
          <a:stretch>
            <a:fillRect/>
          </a:stretch>
        </p:blipFill>
        <p:spPr>
          <a:xfrm>
            <a:off x="1714480" y="1857364"/>
            <a:ext cx="6000792" cy="4737468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42844" y="142852"/>
            <a:ext cx="6643766" cy="857255"/>
          </a:xfrm>
          <a:prstGeom prst="rect">
            <a:avLst/>
          </a:prstGeom>
          <a:solidFill>
            <a:schemeClr val="tx1"/>
          </a:solidFill>
        </p:spPr>
        <p:txBody>
          <a:bodyPr>
            <a:normAutofit fontScale="7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Sériové a paralelní zapojení lze kombinovat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44" y="142852"/>
            <a:ext cx="6643766" cy="857255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Sériové a paralelní zapojení lze kombinovat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44" y="1142984"/>
            <a:ext cx="8358246" cy="928694"/>
          </a:xfrm>
          <a:solidFill>
            <a:srgbClr val="00FE73"/>
          </a:solidFill>
        </p:spPr>
        <p:txBody>
          <a:bodyPr>
            <a:normAutofit fontScale="92500"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Tři rezistory R₁ = 100</a:t>
            </a:r>
            <a:r>
              <a:rPr lang="el-GR" sz="2400" dirty="0" smtClean="0">
                <a:solidFill>
                  <a:schemeClr val="tx1"/>
                </a:solidFill>
              </a:rPr>
              <a:t> Ω</a:t>
            </a:r>
            <a:r>
              <a:rPr lang="cs-CZ" sz="2400" dirty="0" smtClean="0">
                <a:solidFill>
                  <a:schemeClr val="tx1"/>
                </a:solidFill>
              </a:rPr>
              <a:t>, R</a:t>
            </a:r>
            <a:r>
              <a:rPr lang="cs-CZ" sz="2400" dirty="0" smtClean="0">
                <a:solidFill>
                  <a:schemeClr val="tx1"/>
                </a:solidFill>
                <a:latin typeface="Corbel"/>
              </a:rPr>
              <a:t>₂ =</a:t>
            </a:r>
            <a:r>
              <a:rPr lang="cs-CZ" sz="2400" dirty="0" smtClean="0">
                <a:solidFill>
                  <a:schemeClr val="tx1"/>
                </a:solidFill>
              </a:rPr>
              <a:t> 100</a:t>
            </a:r>
            <a:r>
              <a:rPr lang="el-GR" sz="2400" dirty="0" smtClean="0">
                <a:solidFill>
                  <a:schemeClr val="tx1"/>
                </a:solidFill>
              </a:rPr>
              <a:t> Ω</a:t>
            </a:r>
            <a:r>
              <a:rPr lang="cs-CZ" sz="2400" dirty="0" smtClean="0">
                <a:solidFill>
                  <a:schemeClr val="tx1"/>
                </a:solidFill>
              </a:rPr>
              <a:t>, R</a:t>
            </a:r>
            <a:r>
              <a:rPr lang="cs-CZ" sz="2400" dirty="0" smtClean="0">
                <a:solidFill>
                  <a:schemeClr val="tx1"/>
                </a:solidFill>
                <a:latin typeface="Corbel"/>
              </a:rPr>
              <a:t>₃ =</a:t>
            </a:r>
            <a:r>
              <a:rPr lang="cs-CZ" sz="2400" dirty="0" smtClean="0">
                <a:solidFill>
                  <a:schemeClr val="tx1"/>
                </a:solidFill>
              </a:rPr>
              <a:t> 50</a:t>
            </a:r>
            <a:r>
              <a:rPr lang="el-GR" sz="2400" dirty="0" smtClean="0">
                <a:solidFill>
                  <a:schemeClr val="tx1"/>
                </a:solidFill>
              </a:rPr>
              <a:t> Ω</a:t>
            </a:r>
            <a:r>
              <a:rPr lang="cs-CZ" sz="2400" dirty="0" smtClean="0">
                <a:solidFill>
                  <a:schemeClr val="tx1"/>
                </a:solidFill>
              </a:rPr>
              <a:t> jsou zapojeny podle obrázku. Napětí zdroje je 100 V. Vypočítejte proud v nerozvětvené části.</a:t>
            </a:r>
          </a:p>
          <a:p>
            <a:pPr algn="l"/>
            <a:endParaRPr lang="cs-CZ" sz="2400" dirty="0" smtClean="0"/>
          </a:p>
          <a:p>
            <a:pPr algn="l"/>
            <a:endParaRPr lang="cs-CZ" sz="2400" dirty="0" smtClean="0"/>
          </a:p>
          <a:p>
            <a:pPr algn="l"/>
            <a:endParaRPr lang="cs-CZ" sz="2400" dirty="0"/>
          </a:p>
        </p:txBody>
      </p:sp>
      <p:grpSp>
        <p:nvGrpSpPr>
          <p:cNvPr id="4" name="Skupina 54"/>
          <p:cNvGrpSpPr/>
          <p:nvPr/>
        </p:nvGrpSpPr>
        <p:grpSpPr>
          <a:xfrm>
            <a:off x="5857884" y="2357430"/>
            <a:ext cx="3143272" cy="2547513"/>
            <a:chOff x="285720" y="3085899"/>
            <a:chExt cx="4715025" cy="2970227"/>
          </a:xfrm>
        </p:grpSpPr>
        <p:sp>
          <p:nvSpPr>
            <p:cNvPr id="5" name="Prstenec 4"/>
            <p:cNvSpPr/>
            <p:nvPr/>
          </p:nvSpPr>
          <p:spPr>
            <a:xfrm>
              <a:off x="1378301" y="5964391"/>
              <a:ext cx="78042" cy="76440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6" name="Přímá spojovací čára 5"/>
            <p:cNvCxnSpPr/>
            <p:nvPr/>
          </p:nvCxnSpPr>
          <p:spPr>
            <a:xfrm>
              <a:off x="820864" y="5981870"/>
              <a:ext cx="624050" cy="47766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flipV="1">
              <a:off x="3286190" y="6001113"/>
              <a:ext cx="1714438" cy="12200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285720" y="6040837"/>
              <a:ext cx="546256" cy="1700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rot="10800000">
              <a:off x="1464476" y="6001114"/>
              <a:ext cx="1199302" cy="15287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28" idx="3"/>
            </p:cNvCxnSpPr>
            <p:nvPr/>
          </p:nvCxnSpPr>
          <p:spPr>
            <a:xfrm>
              <a:off x="2579195" y="4496756"/>
              <a:ext cx="706921" cy="3814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>
              <a:endCxn id="28" idx="1"/>
            </p:cNvCxnSpPr>
            <p:nvPr/>
          </p:nvCxnSpPr>
          <p:spPr>
            <a:xfrm flipV="1">
              <a:off x="285720" y="4496756"/>
              <a:ext cx="1146738" cy="3814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-483565" y="5269855"/>
              <a:ext cx="1538572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4222908" y="5278290"/>
              <a:ext cx="1555557" cy="116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>
              <a:stCxn id="29" idx="3"/>
            </p:cNvCxnSpPr>
            <p:nvPr/>
          </p:nvCxnSpPr>
          <p:spPr>
            <a:xfrm>
              <a:off x="2579197" y="3234411"/>
              <a:ext cx="382249" cy="164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Prstenec 22"/>
            <p:cNvSpPr/>
            <p:nvPr/>
          </p:nvSpPr>
          <p:spPr>
            <a:xfrm>
              <a:off x="1050214" y="4422500"/>
              <a:ext cx="76449" cy="74256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4" name="Prstenec 23"/>
            <p:cNvSpPr/>
            <p:nvPr/>
          </p:nvSpPr>
          <p:spPr>
            <a:xfrm>
              <a:off x="2961445" y="4422500"/>
              <a:ext cx="76449" cy="74256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5" name="Přímá spojovací čára 24"/>
            <p:cNvCxnSpPr>
              <a:endCxn id="29" idx="1"/>
            </p:cNvCxnSpPr>
            <p:nvPr/>
          </p:nvCxnSpPr>
          <p:spPr>
            <a:xfrm>
              <a:off x="1050216" y="3234409"/>
              <a:ext cx="382244" cy="2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 rot="5400000" flipH="1" flipV="1">
              <a:off x="419866" y="3864733"/>
              <a:ext cx="1260696" cy="1700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>
              <a:stCxn id="24" idx="3"/>
            </p:cNvCxnSpPr>
            <p:nvPr/>
          </p:nvCxnSpPr>
          <p:spPr>
            <a:xfrm rot="5400000" flipH="1">
              <a:off x="2341306" y="3854546"/>
              <a:ext cx="1251472" cy="1119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Obdélník 27"/>
            <p:cNvSpPr/>
            <p:nvPr/>
          </p:nvSpPr>
          <p:spPr>
            <a:xfrm>
              <a:off x="1432458" y="4348244"/>
              <a:ext cx="1146737" cy="297023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1432460" y="3085899"/>
              <a:ext cx="1146737" cy="297023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1432460" y="3902710"/>
              <a:ext cx="61159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286116" y="4357694"/>
              <a:ext cx="1146737" cy="297023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2" name="Přímá spojovací čára 31"/>
            <p:cNvCxnSpPr/>
            <p:nvPr/>
          </p:nvCxnSpPr>
          <p:spPr>
            <a:xfrm>
              <a:off x="4429124" y="4500570"/>
              <a:ext cx="571504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3" name="Popisek se šipkou dolů 32"/>
          <p:cNvSpPr/>
          <p:nvPr/>
        </p:nvSpPr>
        <p:spPr>
          <a:xfrm>
            <a:off x="7000892" y="142852"/>
            <a:ext cx="1643074" cy="914400"/>
          </a:xfrm>
          <a:prstGeom prst="downArrowCallout">
            <a:avLst/>
          </a:prstGeom>
          <a:solidFill>
            <a:srgbClr val="00FE7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429388" y="307181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dirty="0" smtClean="0">
                <a:latin typeface="Corbel"/>
              </a:rPr>
              <a:t>₂ =</a:t>
            </a:r>
            <a:r>
              <a:rPr lang="cs-CZ" dirty="0" smtClean="0"/>
              <a:t> 100</a:t>
            </a:r>
            <a:r>
              <a:rPr lang="el-GR" dirty="0" smtClean="0"/>
              <a:t> Ω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6357950" y="2000240"/>
            <a:ext cx="11400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R₁ = 100</a:t>
            </a:r>
            <a:r>
              <a:rPr lang="el-GR" dirty="0" smtClean="0"/>
              <a:t> Ω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7715272" y="3071810"/>
            <a:ext cx="10390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R</a:t>
            </a:r>
            <a:r>
              <a:rPr lang="cs-CZ" dirty="0" smtClean="0">
                <a:latin typeface="Corbel"/>
              </a:rPr>
              <a:t>₃ =</a:t>
            </a:r>
            <a:r>
              <a:rPr lang="cs-CZ" dirty="0" smtClean="0"/>
              <a:t> 50</a:t>
            </a:r>
            <a:r>
              <a:rPr lang="el-GR" dirty="0" smtClean="0"/>
              <a:t> Ω</a:t>
            </a:r>
            <a:endParaRPr lang="cs-CZ" dirty="0"/>
          </a:p>
        </p:txBody>
      </p:sp>
      <p:grpSp>
        <p:nvGrpSpPr>
          <p:cNvPr id="38" name="Skupina 37"/>
          <p:cNvGrpSpPr/>
          <p:nvPr/>
        </p:nvGrpSpPr>
        <p:grpSpPr>
          <a:xfrm>
            <a:off x="7215206" y="4786322"/>
            <a:ext cx="714380" cy="73026"/>
            <a:chOff x="1285852" y="6000768"/>
            <a:chExt cx="714380" cy="73026"/>
          </a:xfrm>
        </p:grpSpPr>
        <p:sp>
          <p:nvSpPr>
            <p:cNvPr id="39" name="Prstenec 38"/>
            <p:cNvSpPr/>
            <p:nvPr/>
          </p:nvSpPr>
          <p:spPr>
            <a:xfrm>
              <a:off x="1785918" y="6000768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0" name="Prstenec 39"/>
            <p:cNvSpPr/>
            <p:nvPr/>
          </p:nvSpPr>
          <p:spPr>
            <a:xfrm>
              <a:off x="1500166" y="6000768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1" name="Přímá spojovací čára 40"/>
            <p:cNvCxnSpPr>
              <a:stCxn id="39" idx="5"/>
            </p:cNvCxnSpPr>
            <p:nvPr/>
          </p:nvCxnSpPr>
          <p:spPr>
            <a:xfrm rot="16200000" flipH="1">
              <a:off x="1918332" y="5990306"/>
              <a:ext cx="10462" cy="15333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čára 41"/>
            <p:cNvCxnSpPr/>
            <p:nvPr/>
          </p:nvCxnSpPr>
          <p:spPr>
            <a:xfrm rot="10800000">
              <a:off x="1285852" y="6072206"/>
              <a:ext cx="21428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Obdélník 44"/>
          <p:cNvSpPr/>
          <p:nvPr/>
        </p:nvSpPr>
        <p:spPr>
          <a:xfrm>
            <a:off x="7072330" y="4357694"/>
            <a:ext cx="10358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U = 100V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42844" y="2143116"/>
            <a:ext cx="54292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Řešení:</a:t>
            </a:r>
          </a:p>
          <a:p>
            <a:r>
              <a:rPr lang="cs-CZ" sz="2000" dirty="0" smtClean="0"/>
              <a:t>R₁ = 100</a:t>
            </a:r>
            <a:r>
              <a:rPr lang="el-GR" sz="2000" dirty="0" smtClean="0"/>
              <a:t> Ω</a:t>
            </a:r>
            <a:endParaRPr lang="cs-CZ" sz="2000" dirty="0" smtClean="0"/>
          </a:p>
          <a:p>
            <a:r>
              <a:rPr lang="cs-CZ" sz="2000" dirty="0" smtClean="0"/>
              <a:t>R</a:t>
            </a:r>
            <a:r>
              <a:rPr lang="cs-CZ" sz="2000" dirty="0" smtClean="0">
                <a:latin typeface="Corbel"/>
              </a:rPr>
              <a:t>₂ =</a:t>
            </a:r>
            <a:r>
              <a:rPr lang="cs-CZ" sz="2000" dirty="0" smtClean="0"/>
              <a:t> 100</a:t>
            </a:r>
            <a:r>
              <a:rPr lang="el-GR" sz="2000" dirty="0" smtClean="0"/>
              <a:t> Ω</a:t>
            </a:r>
            <a:endParaRPr lang="cs-CZ" sz="2000" dirty="0" smtClean="0"/>
          </a:p>
          <a:p>
            <a:r>
              <a:rPr lang="cs-CZ" sz="2000" dirty="0" smtClean="0"/>
              <a:t>R</a:t>
            </a:r>
            <a:r>
              <a:rPr lang="cs-CZ" sz="2000" dirty="0" smtClean="0">
                <a:latin typeface="Corbel"/>
              </a:rPr>
              <a:t>₃ =</a:t>
            </a:r>
            <a:r>
              <a:rPr lang="cs-CZ" sz="2000" dirty="0" smtClean="0"/>
              <a:t> 50</a:t>
            </a:r>
            <a:r>
              <a:rPr lang="el-GR" sz="2000" dirty="0" smtClean="0"/>
              <a:t> Ω</a:t>
            </a:r>
            <a:endParaRPr lang="cs-CZ" sz="2000" dirty="0" smtClean="0"/>
          </a:p>
          <a:p>
            <a:r>
              <a:rPr lang="cs-CZ" sz="2000" dirty="0" smtClean="0"/>
              <a:t>U = 100V</a:t>
            </a:r>
          </a:p>
          <a:p>
            <a:r>
              <a:rPr lang="cs-CZ" sz="2000" u="sng" dirty="0" smtClean="0"/>
              <a:t>I = ?       </a:t>
            </a:r>
            <a:r>
              <a:rPr lang="cs-CZ" sz="2000" u="sng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71" name="Obdélník 70"/>
          <p:cNvSpPr/>
          <p:nvPr/>
        </p:nvSpPr>
        <p:spPr>
          <a:xfrm>
            <a:off x="214282" y="5357826"/>
            <a:ext cx="52863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Nahradíme </a:t>
            </a:r>
            <a:r>
              <a:rPr lang="cs-CZ" sz="2000" dirty="0" smtClean="0"/>
              <a:t>paralelně spojené odpory R₁ a  R</a:t>
            </a:r>
            <a:r>
              <a:rPr lang="cs-CZ" sz="2000" dirty="0" smtClean="0">
                <a:latin typeface="Corbel"/>
              </a:rPr>
              <a:t>₂  jedním odporem</a:t>
            </a:r>
            <a:r>
              <a:rPr lang="cs-CZ" sz="2000" dirty="0" smtClean="0"/>
              <a:t> R</a:t>
            </a:r>
            <a:r>
              <a:rPr lang="cs-CZ" sz="2000" dirty="0" smtClean="0">
                <a:latin typeface="Corbel"/>
              </a:rPr>
              <a:t>‘.</a:t>
            </a:r>
          </a:p>
          <a:p>
            <a:r>
              <a:rPr lang="cs-CZ" sz="2000" dirty="0" smtClean="0">
                <a:latin typeface="Corbel"/>
              </a:rPr>
              <a:t>Potom </a:t>
            </a:r>
            <a:r>
              <a:rPr lang="cs-CZ" sz="2000" dirty="0" smtClean="0">
                <a:latin typeface="Corbel"/>
              </a:rPr>
              <a:t>budeme řešit  obvod se </a:t>
            </a:r>
            <a:r>
              <a:rPr lang="cs-CZ" sz="2000" dirty="0" smtClean="0"/>
              <a:t>sériově spojenými odpory  R</a:t>
            </a:r>
            <a:r>
              <a:rPr lang="cs-CZ" sz="2000" dirty="0" smtClean="0">
                <a:latin typeface="Corbel"/>
              </a:rPr>
              <a:t>‘ a </a:t>
            </a:r>
            <a:r>
              <a:rPr lang="cs-CZ" sz="2000" dirty="0" smtClean="0"/>
              <a:t>R</a:t>
            </a:r>
            <a:r>
              <a:rPr lang="cs-CZ" sz="2000" dirty="0" smtClean="0">
                <a:latin typeface="Corbel"/>
              </a:rPr>
              <a:t>₃ ( viz spodní obrázek).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72" name="Obdélník 71"/>
          <p:cNvSpPr/>
          <p:nvPr/>
        </p:nvSpPr>
        <p:spPr>
          <a:xfrm>
            <a:off x="214282" y="4000504"/>
            <a:ext cx="569668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Nejdříve musíme vypočítat celkový odpor.</a:t>
            </a:r>
          </a:p>
          <a:p>
            <a:r>
              <a:rPr lang="cs-CZ" sz="2000" dirty="0" smtClean="0"/>
              <a:t>Pro výpočet celkového odporu obvod zjednodušíme: </a:t>
            </a:r>
          </a:p>
        </p:txBody>
      </p:sp>
      <p:grpSp>
        <p:nvGrpSpPr>
          <p:cNvPr id="73" name="Skupina 43"/>
          <p:cNvGrpSpPr/>
          <p:nvPr/>
        </p:nvGrpSpPr>
        <p:grpSpPr>
          <a:xfrm>
            <a:off x="5715008" y="5072074"/>
            <a:ext cx="3286977" cy="1648316"/>
            <a:chOff x="2428860" y="2071678"/>
            <a:chExt cx="3286977" cy="1648316"/>
          </a:xfrm>
        </p:grpSpPr>
        <p:sp>
          <p:nvSpPr>
            <p:cNvPr id="74" name="Prstenec 73"/>
            <p:cNvSpPr/>
            <p:nvPr/>
          </p:nvSpPr>
          <p:spPr>
            <a:xfrm>
              <a:off x="3147756" y="3650850"/>
              <a:ext cx="52419" cy="63310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75" name="Přímá spojovací čára 74"/>
            <p:cNvCxnSpPr/>
            <p:nvPr/>
          </p:nvCxnSpPr>
          <p:spPr>
            <a:xfrm>
              <a:off x="2788308" y="3404843"/>
              <a:ext cx="359258" cy="30728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ovací čára 75"/>
            <p:cNvCxnSpPr/>
            <p:nvPr/>
          </p:nvCxnSpPr>
          <p:spPr>
            <a:xfrm>
              <a:off x="4388705" y="3712351"/>
              <a:ext cx="1326536" cy="136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ovací čára 76"/>
            <p:cNvCxnSpPr/>
            <p:nvPr/>
          </p:nvCxnSpPr>
          <p:spPr>
            <a:xfrm rot="10800000">
              <a:off x="2428860" y="3712351"/>
              <a:ext cx="366911" cy="140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ovací čára 77"/>
            <p:cNvCxnSpPr/>
            <p:nvPr/>
          </p:nvCxnSpPr>
          <p:spPr>
            <a:xfrm rot="10800000">
              <a:off x="3147756" y="3712351"/>
              <a:ext cx="943546" cy="140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ovací čára 78"/>
            <p:cNvCxnSpPr/>
            <p:nvPr/>
          </p:nvCxnSpPr>
          <p:spPr>
            <a:xfrm rot="5400000" flipH="1" flipV="1">
              <a:off x="1845051" y="3127628"/>
              <a:ext cx="1176175" cy="855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římá spojovací čára 79"/>
            <p:cNvCxnSpPr/>
            <p:nvPr/>
          </p:nvCxnSpPr>
          <p:spPr>
            <a:xfrm rot="5400000" flipH="1" flipV="1">
              <a:off x="5131273" y="3127787"/>
              <a:ext cx="1168531" cy="5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ovací čára 80"/>
            <p:cNvCxnSpPr/>
            <p:nvPr/>
          </p:nvCxnSpPr>
          <p:spPr>
            <a:xfrm>
              <a:off x="4080607" y="2543817"/>
              <a:ext cx="410798" cy="136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2" name="Obdélník 81"/>
            <p:cNvSpPr/>
            <p:nvPr/>
          </p:nvSpPr>
          <p:spPr>
            <a:xfrm>
              <a:off x="4491405" y="2420814"/>
              <a:ext cx="770246" cy="246007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3" name="Přímá spojovací čára 82"/>
            <p:cNvCxnSpPr/>
            <p:nvPr/>
          </p:nvCxnSpPr>
          <p:spPr>
            <a:xfrm rot="10800000">
              <a:off x="4131957" y="2543817"/>
              <a:ext cx="359448" cy="136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Přímá spojovací čára 83"/>
            <p:cNvCxnSpPr/>
            <p:nvPr/>
          </p:nvCxnSpPr>
          <p:spPr>
            <a:xfrm rot="10800000">
              <a:off x="5261650" y="2543817"/>
              <a:ext cx="453591" cy="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5" name="Obdélník 84"/>
            <p:cNvSpPr/>
            <p:nvPr/>
          </p:nvSpPr>
          <p:spPr>
            <a:xfrm>
              <a:off x="2950914" y="2420814"/>
              <a:ext cx="770246" cy="246007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6" name="Přímá spojovací čára 85"/>
            <p:cNvCxnSpPr/>
            <p:nvPr/>
          </p:nvCxnSpPr>
          <p:spPr>
            <a:xfrm rot="10800000">
              <a:off x="2428860" y="2543819"/>
              <a:ext cx="522054" cy="136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Přímá spojovací čára 86"/>
            <p:cNvCxnSpPr/>
            <p:nvPr/>
          </p:nvCxnSpPr>
          <p:spPr>
            <a:xfrm rot="10800000">
              <a:off x="3721159" y="2543817"/>
              <a:ext cx="359448" cy="136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8" name="TextovéPole 87"/>
            <p:cNvSpPr txBox="1"/>
            <p:nvPr/>
          </p:nvSpPr>
          <p:spPr>
            <a:xfrm>
              <a:off x="2714612" y="2071678"/>
              <a:ext cx="138644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+mj-lt"/>
                </a:rPr>
                <a:t>R‘ = 50</a:t>
              </a:r>
              <a:r>
                <a:rPr lang="el-GR" dirty="0" smtClean="0">
                  <a:latin typeface="+mj-lt"/>
                </a:rPr>
                <a:t>Ω</a:t>
              </a:r>
              <a:r>
                <a:rPr lang="cs-CZ" dirty="0" smtClean="0">
                  <a:latin typeface="+mj-lt"/>
                </a:rPr>
                <a:t> </a:t>
              </a:r>
              <a:endParaRPr lang="cs-CZ" dirty="0">
                <a:latin typeface="+mj-lt"/>
              </a:endParaRPr>
            </a:p>
          </p:txBody>
        </p:sp>
        <p:sp>
          <p:nvSpPr>
            <p:cNvPr id="89" name="TextovéPole 88"/>
            <p:cNvSpPr txBox="1"/>
            <p:nvPr/>
          </p:nvSpPr>
          <p:spPr>
            <a:xfrm>
              <a:off x="4286248" y="2071678"/>
              <a:ext cx="12838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+mj-lt"/>
                </a:rPr>
                <a:t>R</a:t>
              </a:r>
              <a:r>
                <a:rPr lang="cs-CZ" dirty="0" smtClean="0">
                  <a:latin typeface="Corbel" pitchFamily="34" charset="0"/>
                </a:rPr>
                <a:t>₃</a:t>
              </a:r>
              <a:r>
                <a:rPr lang="cs-CZ" dirty="0" smtClean="0">
                  <a:latin typeface="+mj-lt"/>
                </a:rPr>
                <a:t> = 50</a:t>
              </a:r>
              <a:r>
                <a:rPr lang="el-GR" dirty="0" smtClean="0">
                  <a:latin typeface="+mj-lt"/>
                </a:rPr>
                <a:t> Ω</a:t>
              </a:r>
              <a:endParaRPr lang="cs-CZ" dirty="0">
                <a:latin typeface="+mj-lt"/>
              </a:endParaRPr>
            </a:p>
          </p:txBody>
        </p:sp>
        <p:sp>
          <p:nvSpPr>
            <p:cNvPr id="90" name="TextovéPole 89"/>
            <p:cNvSpPr txBox="1"/>
            <p:nvPr/>
          </p:nvSpPr>
          <p:spPr>
            <a:xfrm>
              <a:off x="3786182" y="3214686"/>
              <a:ext cx="10847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latin typeface="+mj-lt"/>
                </a:rPr>
                <a:t>U</a:t>
              </a:r>
              <a:r>
                <a:rPr lang="cs-CZ" dirty="0" smtClean="0">
                  <a:latin typeface="+mj-lt"/>
                </a:rPr>
                <a:t> = 100 V</a:t>
              </a:r>
              <a:endParaRPr lang="cs-CZ" dirty="0">
                <a:latin typeface="+mj-lt"/>
              </a:endParaRPr>
            </a:p>
          </p:txBody>
        </p:sp>
        <p:sp>
          <p:nvSpPr>
            <p:cNvPr id="91" name="Prstenec 90"/>
            <p:cNvSpPr/>
            <p:nvPr/>
          </p:nvSpPr>
          <p:spPr>
            <a:xfrm>
              <a:off x="4286006" y="3650850"/>
              <a:ext cx="51350" cy="6150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92" name="Prstenec 91"/>
            <p:cNvSpPr/>
            <p:nvPr/>
          </p:nvSpPr>
          <p:spPr>
            <a:xfrm>
              <a:off x="4080607" y="3650850"/>
              <a:ext cx="51350" cy="6150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93" name="Přímá spojovací čára 92"/>
            <p:cNvCxnSpPr>
              <a:stCxn id="91" idx="5"/>
            </p:cNvCxnSpPr>
            <p:nvPr/>
          </p:nvCxnSpPr>
          <p:spPr>
            <a:xfrm rot="16200000" flipH="1">
              <a:off x="4380442" y="3652738"/>
              <a:ext cx="9007" cy="11022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Přímá spojovací čára 93"/>
            <p:cNvCxnSpPr/>
            <p:nvPr/>
          </p:nvCxnSpPr>
          <p:spPr>
            <a:xfrm rot="10800000">
              <a:off x="3926558" y="3712351"/>
              <a:ext cx="154026" cy="136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71" grpId="0"/>
      <p:bldP spid="7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44" y="1214422"/>
            <a:ext cx="6072230" cy="928694"/>
          </a:xfrm>
          <a:solidFill>
            <a:schemeClr val="bg1">
              <a:lumMod val="85000"/>
            </a:schemeClr>
          </a:solidFill>
        </p:spPr>
        <p:txBody>
          <a:bodyPr>
            <a:normAutofit fontScale="92500" lnSpcReduction="20000"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Tři rezistory R₁ = 100</a:t>
            </a:r>
            <a:r>
              <a:rPr lang="el-GR" sz="2400" dirty="0" smtClean="0">
                <a:solidFill>
                  <a:schemeClr val="tx1"/>
                </a:solidFill>
              </a:rPr>
              <a:t> Ω</a:t>
            </a:r>
            <a:r>
              <a:rPr lang="cs-CZ" sz="2400" dirty="0" smtClean="0">
                <a:solidFill>
                  <a:schemeClr val="tx1"/>
                </a:solidFill>
              </a:rPr>
              <a:t>, R</a:t>
            </a:r>
            <a:r>
              <a:rPr lang="cs-CZ" sz="2400" dirty="0" smtClean="0">
                <a:solidFill>
                  <a:schemeClr val="tx1"/>
                </a:solidFill>
                <a:latin typeface="Corbel"/>
              </a:rPr>
              <a:t>₂ =</a:t>
            </a:r>
            <a:r>
              <a:rPr lang="cs-CZ" sz="2400" dirty="0" smtClean="0">
                <a:solidFill>
                  <a:schemeClr val="tx1"/>
                </a:solidFill>
              </a:rPr>
              <a:t> 100</a:t>
            </a:r>
            <a:r>
              <a:rPr lang="el-GR" sz="2400" dirty="0" smtClean="0">
                <a:solidFill>
                  <a:schemeClr val="tx1"/>
                </a:solidFill>
              </a:rPr>
              <a:t> Ω</a:t>
            </a:r>
            <a:r>
              <a:rPr lang="cs-CZ" sz="2400" dirty="0" smtClean="0">
                <a:solidFill>
                  <a:schemeClr val="tx1"/>
                </a:solidFill>
              </a:rPr>
              <a:t>, R</a:t>
            </a:r>
            <a:r>
              <a:rPr lang="cs-CZ" sz="2400" dirty="0" smtClean="0">
                <a:solidFill>
                  <a:schemeClr val="tx1"/>
                </a:solidFill>
                <a:latin typeface="Corbel"/>
              </a:rPr>
              <a:t>₃ =</a:t>
            </a:r>
            <a:r>
              <a:rPr lang="cs-CZ" sz="2400" dirty="0" smtClean="0">
                <a:solidFill>
                  <a:schemeClr val="tx1"/>
                </a:solidFill>
              </a:rPr>
              <a:t> 50</a:t>
            </a:r>
            <a:r>
              <a:rPr lang="el-GR" sz="2400" dirty="0" smtClean="0">
                <a:solidFill>
                  <a:schemeClr val="tx1"/>
                </a:solidFill>
              </a:rPr>
              <a:t> Ω</a:t>
            </a:r>
            <a:r>
              <a:rPr lang="cs-CZ" sz="2400" dirty="0" smtClean="0">
                <a:solidFill>
                  <a:schemeClr val="tx1"/>
                </a:solidFill>
              </a:rPr>
              <a:t> jsou zapojeny podle obrázku. Napětí zdroje je 100 V. Vypočítejte proud v nerozvětvené části.</a:t>
            </a:r>
          </a:p>
          <a:p>
            <a:pPr algn="l"/>
            <a:endParaRPr lang="cs-CZ" sz="2400" dirty="0" smtClean="0"/>
          </a:p>
          <a:p>
            <a:pPr algn="l"/>
            <a:endParaRPr lang="cs-CZ" sz="2400" dirty="0" smtClean="0"/>
          </a:p>
          <a:p>
            <a:pPr algn="l"/>
            <a:endParaRPr lang="cs-CZ" sz="2400" dirty="0"/>
          </a:p>
        </p:txBody>
      </p:sp>
      <p:grpSp>
        <p:nvGrpSpPr>
          <p:cNvPr id="4" name="Skupina 54"/>
          <p:cNvGrpSpPr/>
          <p:nvPr/>
        </p:nvGrpSpPr>
        <p:grpSpPr>
          <a:xfrm>
            <a:off x="6286512" y="500042"/>
            <a:ext cx="2714644" cy="1643074"/>
            <a:chOff x="285720" y="3085899"/>
            <a:chExt cx="4715025" cy="2970227"/>
          </a:xfrm>
        </p:grpSpPr>
        <p:sp>
          <p:nvSpPr>
            <p:cNvPr id="5" name="Prstenec 4"/>
            <p:cNvSpPr/>
            <p:nvPr/>
          </p:nvSpPr>
          <p:spPr>
            <a:xfrm>
              <a:off x="1378301" y="5964391"/>
              <a:ext cx="78042" cy="76440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6" name="Přímá spojovací čára 5"/>
            <p:cNvCxnSpPr/>
            <p:nvPr/>
          </p:nvCxnSpPr>
          <p:spPr>
            <a:xfrm>
              <a:off x="820864" y="5981870"/>
              <a:ext cx="624050" cy="47766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flipV="1">
              <a:off x="3286189" y="6001113"/>
              <a:ext cx="1714438" cy="12200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285720" y="6040837"/>
              <a:ext cx="546256" cy="1700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rot="10800000">
              <a:off x="1464476" y="6001114"/>
              <a:ext cx="1199302" cy="15287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28" idx="3"/>
            </p:cNvCxnSpPr>
            <p:nvPr/>
          </p:nvCxnSpPr>
          <p:spPr>
            <a:xfrm>
              <a:off x="2579195" y="4496756"/>
              <a:ext cx="706921" cy="3814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>
              <a:endCxn id="28" idx="1"/>
            </p:cNvCxnSpPr>
            <p:nvPr/>
          </p:nvCxnSpPr>
          <p:spPr>
            <a:xfrm flipV="1">
              <a:off x="285720" y="4496756"/>
              <a:ext cx="1146738" cy="3814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-483565" y="5269855"/>
              <a:ext cx="1538572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4222908" y="5278290"/>
              <a:ext cx="1555557" cy="116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>
              <a:stCxn id="29" idx="3"/>
            </p:cNvCxnSpPr>
            <p:nvPr/>
          </p:nvCxnSpPr>
          <p:spPr>
            <a:xfrm>
              <a:off x="2579197" y="3234411"/>
              <a:ext cx="382249" cy="164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Prstenec 22"/>
            <p:cNvSpPr/>
            <p:nvPr/>
          </p:nvSpPr>
          <p:spPr>
            <a:xfrm>
              <a:off x="1050214" y="4422500"/>
              <a:ext cx="76449" cy="74256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4" name="Prstenec 23"/>
            <p:cNvSpPr/>
            <p:nvPr/>
          </p:nvSpPr>
          <p:spPr>
            <a:xfrm>
              <a:off x="2961445" y="4422500"/>
              <a:ext cx="76449" cy="74256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5" name="Přímá spojovací čára 24"/>
            <p:cNvCxnSpPr>
              <a:endCxn id="29" idx="1"/>
            </p:cNvCxnSpPr>
            <p:nvPr/>
          </p:nvCxnSpPr>
          <p:spPr>
            <a:xfrm>
              <a:off x="1050216" y="3234409"/>
              <a:ext cx="382244" cy="2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 rot="5400000" flipH="1" flipV="1">
              <a:off x="419866" y="3864733"/>
              <a:ext cx="1260696" cy="1700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>
              <a:stCxn id="24" idx="3"/>
            </p:cNvCxnSpPr>
            <p:nvPr/>
          </p:nvCxnSpPr>
          <p:spPr>
            <a:xfrm rot="5400000" flipH="1">
              <a:off x="2341306" y="3854546"/>
              <a:ext cx="1251472" cy="1119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Obdélník 27"/>
            <p:cNvSpPr/>
            <p:nvPr/>
          </p:nvSpPr>
          <p:spPr>
            <a:xfrm>
              <a:off x="1432458" y="4348244"/>
              <a:ext cx="1146737" cy="297023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1432460" y="3085899"/>
              <a:ext cx="1146737" cy="297023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1432460" y="3902710"/>
              <a:ext cx="61159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286116" y="4357694"/>
              <a:ext cx="1146737" cy="297023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2" name="Přímá spojovací čára 31"/>
            <p:cNvCxnSpPr/>
            <p:nvPr/>
          </p:nvCxnSpPr>
          <p:spPr>
            <a:xfrm>
              <a:off x="4429124" y="4500570"/>
              <a:ext cx="571504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TextovéPole 33"/>
          <p:cNvSpPr txBox="1"/>
          <p:nvPr/>
        </p:nvSpPr>
        <p:spPr>
          <a:xfrm>
            <a:off x="6715140" y="857232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dirty="0" smtClean="0">
                <a:latin typeface="Corbel"/>
              </a:rPr>
              <a:t>₂ =</a:t>
            </a:r>
            <a:r>
              <a:rPr lang="cs-CZ" dirty="0" smtClean="0"/>
              <a:t> 100</a:t>
            </a:r>
            <a:r>
              <a:rPr lang="el-GR" dirty="0" smtClean="0"/>
              <a:t> Ω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6715140" y="142852"/>
            <a:ext cx="11400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R₁ = 100</a:t>
            </a:r>
            <a:r>
              <a:rPr lang="el-GR" dirty="0" smtClean="0"/>
              <a:t> Ω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7929586" y="857232"/>
            <a:ext cx="10390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R</a:t>
            </a:r>
            <a:r>
              <a:rPr lang="cs-CZ" dirty="0" smtClean="0">
                <a:latin typeface="Corbel"/>
              </a:rPr>
              <a:t>₃ =</a:t>
            </a:r>
            <a:r>
              <a:rPr lang="cs-CZ" dirty="0" smtClean="0"/>
              <a:t> 50</a:t>
            </a:r>
            <a:r>
              <a:rPr lang="el-GR" dirty="0" smtClean="0"/>
              <a:t> Ω</a:t>
            </a:r>
            <a:endParaRPr lang="cs-CZ" dirty="0"/>
          </a:p>
        </p:txBody>
      </p:sp>
      <p:grpSp>
        <p:nvGrpSpPr>
          <p:cNvPr id="14" name="Skupina 37"/>
          <p:cNvGrpSpPr/>
          <p:nvPr/>
        </p:nvGrpSpPr>
        <p:grpSpPr>
          <a:xfrm>
            <a:off x="7643834" y="2071678"/>
            <a:ext cx="357190" cy="69885"/>
            <a:chOff x="1500166" y="6000768"/>
            <a:chExt cx="357190" cy="71438"/>
          </a:xfrm>
        </p:grpSpPr>
        <p:sp>
          <p:nvSpPr>
            <p:cNvPr id="39" name="Prstenec 38"/>
            <p:cNvSpPr/>
            <p:nvPr/>
          </p:nvSpPr>
          <p:spPr>
            <a:xfrm>
              <a:off x="1785918" y="6000768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0" name="Prstenec 39"/>
            <p:cNvSpPr/>
            <p:nvPr/>
          </p:nvSpPr>
          <p:spPr>
            <a:xfrm>
              <a:off x="1500166" y="6000768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45" name="Obdélník 44"/>
          <p:cNvSpPr/>
          <p:nvPr/>
        </p:nvSpPr>
        <p:spPr>
          <a:xfrm>
            <a:off x="7358082" y="1643050"/>
            <a:ext cx="10358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U = 100V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322430" y="4797152"/>
            <a:ext cx="5035388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000" dirty="0" smtClean="0"/>
              <a:t>Proud v nerozvětvené části  vypočítáme, když napětí U dělíme celkovým odporem R. </a:t>
            </a:r>
            <a:endParaRPr lang="cs-CZ" sz="2000" dirty="0"/>
          </a:p>
        </p:txBody>
      </p:sp>
      <p:grpSp>
        <p:nvGrpSpPr>
          <p:cNvPr id="15" name="Skupina 43"/>
          <p:cNvGrpSpPr/>
          <p:nvPr/>
        </p:nvGrpSpPr>
        <p:grpSpPr>
          <a:xfrm>
            <a:off x="5643570" y="2928934"/>
            <a:ext cx="3286977" cy="1648316"/>
            <a:chOff x="2428860" y="2071678"/>
            <a:chExt cx="3286977" cy="1648316"/>
          </a:xfrm>
        </p:grpSpPr>
        <p:sp>
          <p:nvSpPr>
            <p:cNvPr id="48" name="Prstenec 47"/>
            <p:cNvSpPr/>
            <p:nvPr/>
          </p:nvSpPr>
          <p:spPr>
            <a:xfrm>
              <a:off x="3147756" y="3650850"/>
              <a:ext cx="52419" cy="63310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9" name="Přímá spojovací čára 48"/>
            <p:cNvCxnSpPr/>
            <p:nvPr/>
          </p:nvCxnSpPr>
          <p:spPr>
            <a:xfrm>
              <a:off x="2788308" y="3404843"/>
              <a:ext cx="359258" cy="30728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/>
            <p:nvPr/>
          </p:nvCxnSpPr>
          <p:spPr>
            <a:xfrm>
              <a:off x="4388705" y="3712351"/>
              <a:ext cx="1326536" cy="136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ovací čára 50"/>
            <p:cNvCxnSpPr/>
            <p:nvPr/>
          </p:nvCxnSpPr>
          <p:spPr>
            <a:xfrm rot="10800000">
              <a:off x="2428860" y="3712351"/>
              <a:ext cx="366911" cy="140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ovací čára 51"/>
            <p:cNvCxnSpPr/>
            <p:nvPr/>
          </p:nvCxnSpPr>
          <p:spPr>
            <a:xfrm rot="10800000">
              <a:off x="3147756" y="3712351"/>
              <a:ext cx="943546" cy="140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52"/>
            <p:cNvCxnSpPr/>
            <p:nvPr/>
          </p:nvCxnSpPr>
          <p:spPr>
            <a:xfrm rot="5400000" flipH="1" flipV="1">
              <a:off x="1845051" y="3127628"/>
              <a:ext cx="1176175" cy="855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ovací čára 53"/>
            <p:cNvCxnSpPr/>
            <p:nvPr/>
          </p:nvCxnSpPr>
          <p:spPr>
            <a:xfrm rot="5400000" flipH="1" flipV="1">
              <a:off x="5131273" y="3127787"/>
              <a:ext cx="1168531" cy="5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ovací čára 54"/>
            <p:cNvCxnSpPr/>
            <p:nvPr/>
          </p:nvCxnSpPr>
          <p:spPr>
            <a:xfrm>
              <a:off x="4080607" y="2543817"/>
              <a:ext cx="410798" cy="136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bdélník 55"/>
            <p:cNvSpPr/>
            <p:nvPr/>
          </p:nvSpPr>
          <p:spPr>
            <a:xfrm>
              <a:off x="4491405" y="2420814"/>
              <a:ext cx="770246" cy="246007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7" name="Přímá spojovací čára 56"/>
            <p:cNvCxnSpPr/>
            <p:nvPr/>
          </p:nvCxnSpPr>
          <p:spPr>
            <a:xfrm rot="10800000">
              <a:off x="4131957" y="2543817"/>
              <a:ext cx="359448" cy="136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ovací čára 57"/>
            <p:cNvCxnSpPr/>
            <p:nvPr/>
          </p:nvCxnSpPr>
          <p:spPr>
            <a:xfrm rot="10800000">
              <a:off x="5261650" y="2543817"/>
              <a:ext cx="453591" cy="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bdélník 58"/>
            <p:cNvSpPr/>
            <p:nvPr/>
          </p:nvSpPr>
          <p:spPr>
            <a:xfrm>
              <a:off x="2950914" y="2420814"/>
              <a:ext cx="770246" cy="246007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0" name="Přímá spojovací čára 59"/>
            <p:cNvCxnSpPr/>
            <p:nvPr/>
          </p:nvCxnSpPr>
          <p:spPr>
            <a:xfrm rot="10800000">
              <a:off x="2428860" y="2543819"/>
              <a:ext cx="522054" cy="136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ovací čára 60"/>
            <p:cNvCxnSpPr/>
            <p:nvPr/>
          </p:nvCxnSpPr>
          <p:spPr>
            <a:xfrm rot="10800000">
              <a:off x="3721159" y="2543817"/>
              <a:ext cx="359448" cy="136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TextovéPole 61"/>
            <p:cNvSpPr txBox="1"/>
            <p:nvPr/>
          </p:nvSpPr>
          <p:spPr>
            <a:xfrm>
              <a:off x="2643174" y="2071678"/>
              <a:ext cx="138644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+mj-lt"/>
                </a:rPr>
                <a:t>R‘ = 50 </a:t>
              </a:r>
              <a:r>
                <a:rPr lang="el-GR" dirty="0" smtClean="0">
                  <a:latin typeface="+mj-lt"/>
                </a:rPr>
                <a:t>Ω</a:t>
              </a:r>
              <a:r>
                <a:rPr lang="cs-CZ" dirty="0" smtClean="0">
                  <a:latin typeface="+mj-lt"/>
                </a:rPr>
                <a:t> </a:t>
              </a:r>
              <a:endParaRPr lang="cs-CZ" dirty="0">
                <a:latin typeface="+mj-lt"/>
              </a:endParaRPr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4286248" y="2071678"/>
              <a:ext cx="12838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+mj-lt"/>
                </a:rPr>
                <a:t>R₃ = 50</a:t>
              </a:r>
              <a:r>
                <a:rPr lang="el-GR" dirty="0" smtClean="0">
                  <a:latin typeface="+mj-lt"/>
                </a:rPr>
                <a:t> Ω</a:t>
              </a:r>
              <a:endParaRPr lang="cs-CZ" dirty="0">
                <a:latin typeface="+mj-lt"/>
              </a:endParaRP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3786182" y="3214686"/>
              <a:ext cx="10847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latin typeface="+mj-lt"/>
                </a:rPr>
                <a:t>U</a:t>
              </a:r>
              <a:r>
                <a:rPr lang="cs-CZ" dirty="0" smtClean="0">
                  <a:latin typeface="+mj-lt"/>
                </a:rPr>
                <a:t> = 100 V</a:t>
              </a:r>
              <a:endParaRPr lang="cs-CZ" dirty="0">
                <a:latin typeface="+mj-lt"/>
              </a:endParaRPr>
            </a:p>
          </p:txBody>
        </p:sp>
        <p:sp>
          <p:nvSpPr>
            <p:cNvPr id="65" name="Prstenec 64"/>
            <p:cNvSpPr/>
            <p:nvPr/>
          </p:nvSpPr>
          <p:spPr>
            <a:xfrm>
              <a:off x="4286006" y="3650850"/>
              <a:ext cx="51350" cy="6150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6" name="Prstenec 65"/>
            <p:cNvSpPr/>
            <p:nvPr/>
          </p:nvSpPr>
          <p:spPr>
            <a:xfrm>
              <a:off x="4080607" y="3650850"/>
              <a:ext cx="51350" cy="6150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67" name="Přímá spojovací čára 66"/>
            <p:cNvCxnSpPr>
              <a:stCxn id="65" idx="5"/>
            </p:cNvCxnSpPr>
            <p:nvPr/>
          </p:nvCxnSpPr>
          <p:spPr>
            <a:xfrm rot="16200000" flipH="1">
              <a:off x="4380442" y="3652738"/>
              <a:ext cx="9007" cy="11022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ovací čára 67"/>
            <p:cNvCxnSpPr/>
            <p:nvPr/>
          </p:nvCxnSpPr>
          <p:spPr>
            <a:xfrm rot="10800000">
              <a:off x="3926558" y="3712351"/>
              <a:ext cx="154026" cy="136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0" name="TextovéPole 69"/>
          <p:cNvSpPr txBox="1"/>
          <p:nvPr/>
        </p:nvSpPr>
        <p:spPr>
          <a:xfrm>
            <a:off x="191512" y="2462751"/>
            <a:ext cx="54292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Výsledný odpor R</a:t>
            </a:r>
            <a:r>
              <a:rPr lang="cs-CZ" sz="2000" dirty="0" smtClean="0">
                <a:latin typeface="Corbel"/>
              </a:rPr>
              <a:t>‘ </a:t>
            </a:r>
            <a:r>
              <a:rPr lang="cs-CZ" sz="2000" dirty="0" smtClean="0"/>
              <a:t>dvou stejných </a:t>
            </a:r>
            <a:r>
              <a:rPr lang="cs-CZ" sz="2000" b="1" dirty="0" smtClean="0"/>
              <a:t>paralelně</a:t>
            </a:r>
            <a:r>
              <a:rPr lang="cs-CZ" sz="2000" dirty="0" smtClean="0"/>
              <a:t> spojených rezistorů R₁ a  R</a:t>
            </a:r>
            <a:r>
              <a:rPr lang="cs-CZ" sz="2000" dirty="0" smtClean="0">
                <a:latin typeface="Corbel"/>
              </a:rPr>
              <a:t>₂ </a:t>
            </a:r>
            <a:r>
              <a:rPr lang="cs-CZ" sz="2000" dirty="0" smtClean="0"/>
              <a:t>je roven polovině odporu každého z nich. </a:t>
            </a:r>
          </a:p>
          <a:p>
            <a:r>
              <a:rPr lang="cs-CZ" sz="2000" dirty="0" smtClean="0"/>
              <a:t>Tedy  </a:t>
            </a:r>
            <a:r>
              <a:rPr lang="cs-CZ" sz="2000" dirty="0" smtClean="0">
                <a:latin typeface="+mj-lt"/>
              </a:rPr>
              <a:t>R‘ = 50</a:t>
            </a:r>
            <a:r>
              <a:rPr lang="el-GR" sz="2000" dirty="0" smtClean="0">
                <a:latin typeface="+mj-lt"/>
              </a:rPr>
              <a:t> Ω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142844" y="3786190"/>
            <a:ext cx="521497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Nyní máme  </a:t>
            </a:r>
            <a:r>
              <a:rPr lang="cs-CZ" sz="2000" b="1" dirty="0" smtClean="0"/>
              <a:t>sériový</a:t>
            </a:r>
            <a:r>
              <a:rPr lang="cs-CZ" sz="2000" dirty="0" smtClean="0"/>
              <a:t> obvod se dvěma rezistory R</a:t>
            </a:r>
            <a:r>
              <a:rPr lang="cs-CZ" sz="2000" dirty="0" smtClean="0">
                <a:latin typeface="Corbel"/>
              </a:rPr>
              <a:t>‘</a:t>
            </a:r>
            <a:r>
              <a:rPr lang="cs-CZ" sz="2000" dirty="0" smtClean="0"/>
              <a:t> </a:t>
            </a:r>
            <a:r>
              <a:rPr lang="cs-CZ" sz="2000" dirty="0" smtClean="0">
                <a:latin typeface="Corbel"/>
              </a:rPr>
              <a:t>a</a:t>
            </a:r>
            <a:r>
              <a:rPr lang="cs-CZ" sz="2000" dirty="0" smtClean="0"/>
              <a:t> R</a:t>
            </a:r>
            <a:r>
              <a:rPr lang="cs-CZ" sz="2000" dirty="0" smtClean="0">
                <a:latin typeface="Corbel"/>
              </a:rPr>
              <a:t>₃</a:t>
            </a:r>
            <a:r>
              <a:rPr lang="cs-CZ" sz="2000" dirty="0" smtClean="0"/>
              <a:t>. </a:t>
            </a:r>
          </a:p>
          <a:p>
            <a:r>
              <a:rPr lang="cs-CZ" sz="2000" dirty="0" smtClean="0"/>
              <a:t>Celkový odpor:  R = </a:t>
            </a:r>
            <a:r>
              <a:rPr lang="cs-CZ" sz="2000" dirty="0" err="1" smtClean="0"/>
              <a:t>R</a:t>
            </a:r>
            <a:r>
              <a:rPr lang="cs-CZ" sz="2000" dirty="0" smtClean="0">
                <a:latin typeface="Corbel"/>
              </a:rPr>
              <a:t>‘</a:t>
            </a:r>
            <a:r>
              <a:rPr lang="cs-CZ" sz="2000" dirty="0" smtClean="0"/>
              <a:t> </a:t>
            </a:r>
            <a:r>
              <a:rPr lang="cs-CZ" sz="2000" dirty="0" smtClean="0">
                <a:latin typeface="Corbel"/>
              </a:rPr>
              <a:t> +</a:t>
            </a:r>
            <a:r>
              <a:rPr lang="cs-CZ" sz="2000" dirty="0" smtClean="0"/>
              <a:t> </a:t>
            </a:r>
            <a:r>
              <a:rPr lang="cs-CZ" sz="2000" dirty="0" err="1" smtClean="0"/>
              <a:t>R</a:t>
            </a:r>
            <a:r>
              <a:rPr lang="cs-CZ" sz="2000" dirty="0" smtClean="0">
                <a:latin typeface="Corbel"/>
              </a:rPr>
              <a:t>₃ ; </a:t>
            </a:r>
            <a:r>
              <a:rPr lang="cs-CZ" sz="2000" dirty="0" smtClean="0"/>
              <a:t> </a:t>
            </a:r>
            <a:r>
              <a:rPr lang="cs-CZ" sz="2000" dirty="0" err="1" smtClean="0"/>
              <a:t>R</a:t>
            </a:r>
            <a:r>
              <a:rPr lang="cs-CZ" sz="2000" dirty="0" smtClean="0"/>
              <a:t> = 50 + </a:t>
            </a:r>
            <a:r>
              <a:rPr lang="cs-CZ" sz="2000" dirty="0" err="1" smtClean="0"/>
              <a:t>50</a:t>
            </a:r>
            <a:r>
              <a:rPr lang="cs-CZ" sz="2000" dirty="0" smtClean="0"/>
              <a:t> = </a:t>
            </a:r>
            <a:r>
              <a:rPr lang="cs-CZ" sz="2000" u="sng" dirty="0" smtClean="0"/>
              <a:t>100</a:t>
            </a:r>
            <a:r>
              <a:rPr lang="el-GR" sz="2000" u="sng" dirty="0" smtClean="0"/>
              <a:t> Ω</a:t>
            </a:r>
            <a:endParaRPr lang="cs-CZ" sz="2000" u="sng" dirty="0" smtClean="0"/>
          </a:p>
          <a:p>
            <a:endParaRPr lang="cs-CZ" dirty="0"/>
          </a:p>
        </p:txBody>
      </p:sp>
      <p:sp>
        <p:nvSpPr>
          <p:cNvPr id="73" name="Obdélník 72"/>
          <p:cNvSpPr/>
          <p:nvPr/>
        </p:nvSpPr>
        <p:spPr>
          <a:xfrm>
            <a:off x="191512" y="5474432"/>
            <a:ext cx="673794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I = U : R 		</a:t>
            </a:r>
          </a:p>
          <a:p>
            <a:r>
              <a:rPr lang="cs-CZ" sz="2000" dirty="0" smtClean="0"/>
              <a:t>I = 100 : </a:t>
            </a:r>
            <a:r>
              <a:rPr lang="cs-CZ" sz="2000" dirty="0" err="1" smtClean="0"/>
              <a:t>100</a:t>
            </a:r>
            <a:endParaRPr lang="cs-CZ" sz="2000" dirty="0" smtClean="0"/>
          </a:p>
          <a:p>
            <a:r>
              <a:rPr lang="cs-CZ" sz="2000" dirty="0" smtClean="0"/>
              <a:t>I = 1 (A)		</a:t>
            </a:r>
            <a:r>
              <a:rPr lang="cs-CZ" sz="2000" u="sng" dirty="0" smtClean="0"/>
              <a:t>Proud v nerozvětvené části obvodu je 1 A</a:t>
            </a:r>
            <a:r>
              <a:rPr lang="cs-CZ" sz="2000" dirty="0" smtClean="0"/>
              <a:t>. 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79" name="Přímá spojovací čára 78"/>
          <p:cNvCxnSpPr/>
          <p:nvPr/>
        </p:nvCxnSpPr>
        <p:spPr>
          <a:xfrm>
            <a:off x="0" y="2357430"/>
            <a:ext cx="9144000" cy="1588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Popisek se šipkou dolů 32"/>
          <p:cNvSpPr/>
          <p:nvPr/>
        </p:nvSpPr>
        <p:spPr>
          <a:xfrm>
            <a:off x="214282" y="214290"/>
            <a:ext cx="5857916" cy="914400"/>
          </a:xfrm>
          <a:prstGeom prst="downArrowCallou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Pokračování úlohy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6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6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34" grpId="0"/>
      <p:bldP spid="35" grpId="0"/>
      <p:bldP spid="37" grpId="0"/>
      <p:bldP spid="45" grpId="0"/>
      <p:bldP spid="47" grpId="0" animBg="1"/>
      <p:bldP spid="70" grpId="0"/>
      <p:bldP spid="72" grpId="0"/>
      <p:bldP spid="73" grpId="0"/>
      <p:bldP spid="3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odnadpis 2"/>
          <p:cNvSpPr txBox="1">
            <a:spLocks/>
          </p:cNvSpPr>
          <p:nvPr/>
        </p:nvSpPr>
        <p:spPr>
          <a:xfrm>
            <a:off x="2000232" y="142852"/>
            <a:ext cx="7000924" cy="1357322"/>
          </a:xfrm>
          <a:prstGeom prst="rect">
            <a:avLst/>
          </a:prstGeom>
          <a:solidFill>
            <a:srgbClr val="00FE73"/>
          </a:solidFill>
        </p:spPr>
        <p:txBody>
          <a:bodyPr>
            <a:norm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Tři rezistory R₁ = 100</a:t>
            </a:r>
            <a:r>
              <a:rPr kumimoji="0" lang="el-GR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Ω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rbel"/>
                <a:ea typeface="+mn-ea"/>
                <a:cs typeface="+mn-cs"/>
              </a:rPr>
              <a:t>₂ =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50</a:t>
            </a:r>
            <a:r>
              <a:rPr kumimoji="0" lang="el-GR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Ω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rbel"/>
                <a:ea typeface="+mn-ea"/>
                <a:cs typeface="+mn-cs"/>
              </a:rPr>
              <a:t>₃ =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50</a:t>
            </a:r>
            <a:r>
              <a:rPr kumimoji="0" lang="el-GR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Ω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jsou zapojeny podle obrázku. Napětí zdroje je 100 V. Vypočítejte proud.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5857884" y="1643050"/>
            <a:ext cx="2644000" cy="2492967"/>
            <a:chOff x="4929190" y="2000240"/>
            <a:chExt cx="3929884" cy="3573488"/>
          </a:xfrm>
        </p:grpSpPr>
        <p:grpSp>
          <p:nvGrpSpPr>
            <p:cNvPr id="2" name="Skupina 1"/>
            <p:cNvGrpSpPr/>
            <p:nvPr/>
          </p:nvGrpSpPr>
          <p:grpSpPr>
            <a:xfrm>
              <a:off x="4929190" y="2500306"/>
              <a:ext cx="3929884" cy="3073422"/>
              <a:chOff x="2143108" y="1500174"/>
              <a:chExt cx="3858446" cy="3001984"/>
            </a:xfrm>
          </p:grpSpPr>
          <p:cxnSp>
            <p:nvCxnSpPr>
              <p:cNvPr id="3" name="Přímá spojovací čára 2"/>
              <p:cNvCxnSpPr/>
              <p:nvPr/>
            </p:nvCxnSpPr>
            <p:spPr>
              <a:xfrm>
                <a:off x="5500694" y="1643050"/>
                <a:ext cx="500066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" name="Přímá spojovací čára 3"/>
              <p:cNvCxnSpPr/>
              <p:nvPr/>
            </p:nvCxnSpPr>
            <p:spPr>
              <a:xfrm rot="5400000" flipH="1" flipV="1">
                <a:off x="1430316" y="2355866"/>
                <a:ext cx="142717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ovací čára 4"/>
              <p:cNvCxnSpPr/>
              <p:nvPr/>
            </p:nvCxnSpPr>
            <p:spPr>
              <a:xfrm rot="5400000" flipH="1" flipV="1">
                <a:off x="5287174" y="2356636"/>
                <a:ext cx="142717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" name="Prstenec 5"/>
              <p:cNvSpPr/>
              <p:nvPr/>
            </p:nvSpPr>
            <p:spPr>
              <a:xfrm>
                <a:off x="3571868" y="4429132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7" name="Přímá spojovací čára 6"/>
              <p:cNvCxnSpPr/>
              <p:nvPr/>
            </p:nvCxnSpPr>
            <p:spPr>
              <a:xfrm>
                <a:off x="3143240" y="4143380"/>
                <a:ext cx="489604" cy="34672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7"/>
              <p:cNvCxnSpPr/>
              <p:nvPr/>
            </p:nvCxnSpPr>
            <p:spPr>
              <a:xfrm>
                <a:off x="5214942" y="4500570"/>
                <a:ext cx="78581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 rot="10800000">
                <a:off x="2143108" y="4500594"/>
                <a:ext cx="928662" cy="1564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 rot="10800000" flipV="1">
                <a:off x="3571868" y="4500570"/>
                <a:ext cx="1071570" cy="24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>
                <a:off x="4643438" y="3071810"/>
                <a:ext cx="135732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>
              <a:xfrm>
                <a:off x="2143108" y="3071834"/>
                <a:ext cx="114300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>
              <a:xfrm rot="5400000" flipH="1" flipV="1">
                <a:off x="1430316" y="3784626"/>
                <a:ext cx="142717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 rot="5400000" flipH="1" flipV="1">
                <a:off x="5287174" y="3785396"/>
                <a:ext cx="142717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Obdélník 14"/>
              <p:cNvSpPr/>
              <p:nvPr/>
            </p:nvSpPr>
            <p:spPr>
              <a:xfrm>
                <a:off x="2500298" y="1500174"/>
                <a:ext cx="1071570" cy="28575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6" name="Přímá spojovací čára 15"/>
              <p:cNvCxnSpPr>
                <a:stCxn id="15" idx="1"/>
              </p:cNvCxnSpPr>
              <p:nvPr/>
            </p:nvCxnSpPr>
            <p:spPr>
              <a:xfrm rot="10800000">
                <a:off x="2143108" y="1643050"/>
                <a:ext cx="357190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>
                <a:endCxn id="15" idx="3"/>
              </p:cNvCxnSpPr>
              <p:nvPr/>
            </p:nvCxnSpPr>
            <p:spPr>
              <a:xfrm rot="10800000">
                <a:off x="3571868" y="1643050"/>
                <a:ext cx="857256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" name="Obdélník 17"/>
              <p:cNvSpPr/>
              <p:nvPr/>
            </p:nvSpPr>
            <p:spPr>
              <a:xfrm>
                <a:off x="3357554" y="2928958"/>
                <a:ext cx="1071570" cy="28575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9" name="Přímá spojovací čára 18"/>
              <p:cNvCxnSpPr/>
              <p:nvPr/>
            </p:nvCxnSpPr>
            <p:spPr>
              <a:xfrm rot="10800000">
                <a:off x="2857488" y="3071834"/>
                <a:ext cx="500066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 rot="10800000">
                <a:off x="4429124" y="3071834"/>
                <a:ext cx="500066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" name="Obdélník 20"/>
              <p:cNvSpPr/>
              <p:nvPr/>
            </p:nvSpPr>
            <p:spPr>
              <a:xfrm>
                <a:off x="4429124" y="1500174"/>
                <a:ext cx="1071570" cy="28575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22" name="Skupina 33"/>
              <p:cNvGrpSpPr/>
              <p:nvPr/>
            </p:nvGrpSpPr>
            <p:grpSpPr>
              <a:xfrm>
                <a:off x="4572000" y="4429132"/>
                <a:ext cx="714380" cy="73026"/>
                <a:chOff x="1285852" y="6000768"/>
                <a:chExt cx="714380" cy="73026"/>
              </a:xfrm>
            </p:grpSpPr>
            <p:sp>
              <p:nvSpPr>
                <p:cNvPr id="23" name="Prstenec 22"/>
                <p:cNvSpPr/>
                <p:nvPr/>
              </p:nvSpPr>
              <p:spPr>
                <a:xfrm>
                  <a:off x="1785918" y="6000768"/>
                  <a:ext cx="71438" cy="71438"/>
                </a:xfrm>
                <a:prstGeom prst="donut">
                  <a:avLst>
                    <a:gd name="adj" fmla="val 5541"/>
                  </a:avLst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4" name="Prstenec 23"/>
                <p:cNvSpPr/>
                <p:nvPr/>
              </p:nvSpPr>
              <p:spPr>
                <a:xfrm>
                  <a:off x="1500166" y="6000768"/>
                  <a:ext cx="71438" cy="71438"/>
                </a:xfrm>
                <a:prstGeom prst="donut">
                  <a:avLst>
                    <a:gd name="adj" fmla="val 5541"/>
                  </a:avLst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cxnSp>
              <p:nvCxnSpPr>
                <p:cNvPr id="25" name="Přímá spojovací čára 24"/>
                <p:cNvCxnSpPr>
                  <a:stCxn id="23" idx="5"/>
                </p:cNvCxnSpPr>
                <p:nvPr/>
              </p:nvCxnSpPr>
              <p:spPr>
                <a:xfrm rot="16200000" flipH="1">
                  <a:off x="1918332" y="5990306"/>
                  <a:ext cx="10462" cy="15333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Přímá spojovací čára 25"/>
                <p:cNvCxnSpPr/>
                <p:nvPr/>
              </p:nvCxnSpPr>
              <p:spPr>
                <a:xfrm rot="10800000">
                  <a:off x="1285852" y="6072206"/>
                  <a:ext cx="214282" cy="158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30" name="TextovéPole 29"/>
            <p:cNvSpPr txBox="1"/>
            <p:nvPr/>
          </p:nvSpPr>
          <p:spPr>
            <a:xfrm>
              <a:off x="6840451" y="4765073"/>
              <a:ext cx="1660638" cy="5294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U = 100 V</a:t>
              </a:r>
              <a:endParaRPr lang="cs-CZ" dirty="0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5991002" y="3433857"/>
              <a:ext cx="1140056" cy="36933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R₁ = 100</a:t>
              </a:r>
              <a:r>
                <a:rPr lang="el-GR" dirty="0" smtClean="0"/>
                <a:t> Ω</a:t>
              </a:r>
              <a:endParaRPr lang="cs-CZ" dirty="0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286644" y="2000240"/>
              <a:ext cx="1039067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R</a:t>
              </a:r>
              <a:r>
                <a:rPr lang="cs-CZ" dirty="0" smtClean="0">
                  <a:latin typeface="Corbel"/>
                </a:rPr>
                <a:t>₃ =</a:t>
              </a:r>
              <a:r>
                <a:rPr lang="cs-CZ" dirty="0" smtClean="0"/>
                <a:t> 50</a:t>
              </a:r>
              <a:r>
                <a:rPr lang="el-GR" dirty="0" smtClean="0"/>
                <a:t> Ω</a:t>
              </a:r>
              <a:endParaRPr lang="cs-CZ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929190" y="2000240"/>
              <a:ext cx="1604427" cy="5294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</a:t>
              </a:r>
              <a:r>
                <a:rPr lang="cs-CZ" dirty="0" smtClean="0">
                  <a:latin typeface="Corbel"/>
                </a:rPr>
                <a:t>₂ =</a:t>
              </a:r>
              <a:r>
                <a:rPr lang="cs-CZ" dirty="0" smtClean="0"/>
                <a:t> 50</a:t>
              </a:r>
              <a:r>
                <a:rPr lang="el-GR" dirty="0" smtClean="0"/>
                <a:t> Ω</a:t>
              </a:r>
              <a:endParaRPr lang="cs-CZ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929322" y="4643446"/>
            <a:ext cx="2358248" cy="2071703"/>
            <a:chOff x="3786182" y="2071678"/>
            <a:chExt cx="3858446" cy="3013703"/>
          </a:xfrm>
        </p:grpSpPr>
        <p:cxnSp>
          <p:nvCxnSpPr>
            <p:cNvPr id="38" name="Přímá spojovací čára 37"/>
            <p:cNvCxnSpPr/>
            <p:nvPr/>
          </p:nvCxnSpPr>
          <p:spPr>
            <a:xfrm>
              <a:off x="6286512" y="2214530"/>
              <a:ext cx="135732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ovací čára 38"/>
            <p:cNvCxnSpPr/>
            <p:nvPr/>
          </p:nvCxnSpPr>
          <p:spPr>
            <a:xfrm>
              <a:off x="3786182" y="2214554"/>
              <a:ext cx="114300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 rot="5400000" flipH="1" flipV="1">
              <a:off x="3073390" y="2927346"/>
              <a:ext cx="142717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čára 40"/>
            <p:cNvCxnSpPr/>
            <p:nvPr/>
          </p:nvCxnSpPr>
          <p:spPr>
            <a:xfrm rot="5400000" flipH="1" flipV="1">
              <a:off x="6930248" y="2928116"/>
              <a:ext cx="142717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2" name="Skupina 34"/>
            <p:cNvGrpSpPr/>
            <p:nvPr/>
          </p:nvGrpSpPr>
          <p:grpSpPr>
            <a:xfrm>
              <a:off x="4786314" y="4714860"/>
              <a:ext cx="500066" cy="357190"/>
              <a:chOff x="500034" y="2357430"/>
              <a:chExt cx="500066" cy="357190"/>
            </a:xfrm>
          </p:grpSpPr>
          <p:sp>
            <p:nvSpPr>
              <p:cNvPr id="58" name="Prstenec 57"/>
              <p:cNvSpPr/>
              <p:nvPr/>
            </p:nvSpPr>
            <p:spPr>
              <a:xfrm>
                <a:off x="928662" y="2643182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59" name="Přímá spojovací čára 58"/>
              <p:cNvCxnSpPr/>
              <p:nvPr/>
            </p:nvCxnSpPr>
            <p:spPr>
              <a:xfrm>
                <a:off x="500034" y="2357430"/>
                <a:ext cx="489604" cy="34672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3" name="Přímá spojovací čára 42"/>
            <p:cNvCxnSpPr/>
            <p:nvPr/>
          </p:nvCxnSpPr>
          <p:spPr>
            <a:xfrm flipV="1">
              <a:off x="6942029" y="5073641"/>
              <a:ext cx="701805" cy="1173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rot="10800000">
              <a:off x="3786182" y="5072074"/>
              <a:ext cx="928662" cy="156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44"/>
            <p:cNvCxnSpPr/>
            <p:nvPr/>
          </p:nvCxnSpPr>
          <p:spPr>
            <a:xfrm rot="10800000">
              <a:off x="5214943" y="5072075"/>
              <a:ext cx="1259554" cy="1330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>
              <a:off x="6286512" y="3643290"/>
              <a:ext cx="135732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>
              <a:off x="3786182" y="3643314"/>
              <a:ext cx="114300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ovací čára 47"/>
            <p:cNvCxnSpPr/>
            <p:nvPr/>
          </p:nvCxnSpPr>
          <p:spPr>
            <a:xfrm rot="5400000" flipH="1" flipV="1">
              <a:off x="3073390" y="4356106"/>
              <a:ext cx="142717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 rot="5400000" flipH="1" flipV="1">
              <a:off x="6930248" y="4356876"/>
              <a:ext cx="142717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0" name="Skupina 65"/>
            <p:cNvGrpSpPr/>
            <p:nvPr/>
          </p:nvGrpSpPr>
          <p:grpSpPr>
            <a:xfrm>
              <a:off x="4572000" y="2071678"/>
              <a:ext cx="2071702" cy="285752"/>
              <a:chOff x="3214678" y="4000504"/>
              <a:chExt cx="2071702" cy="285752"/>
            </a:xfrm>
          </p:grpSpPr>
          <p:sp>
            <p:nvSpPr>
              <p:cNvPr id="55" name="Obdélník 54"/>
              <p:cNvSpPr/>
              <p:nvPr/>
            </p:nvSpPr>
            <p:spPr>
              <a:xfrm>
                <a:off x="3571868" y="4000504"/>
                <a:ext cx="1071570" cy="28575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6" name="Přímá spojovací čára 55"/>
              <p:cNvCxnSpPr>
                <a:stCxn id="55" idx="1"/>
              </p:cNvCxnSpPr>
              <p:nvPr/>
            </p:nvCxnSpPr>
            <p:spPr>
              <a:xfrm rot="10800000">
                <a:off x="3214678" y="4143380"/>
                <a:ext cx="357190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ovací čára 56"/>
              <p:cNvCxnSpPr>
                <a:endCxn id="55" idx="3"/>
              </p:cNvCxnSpPr>
              <p:nvPr/>
            </p:nvCxnSpPr>
            <p:spPr>
              <a:xfrm rot="10800000">
                <a:off x="4643438" y="4143380"/>
                <a:ext cx="642942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Skupina 69"/>
            <p:cNvGrpSpPr/>
            <p:nvPr/>
          </p:nvGrpSpPr>
          <p:grpSpPr>
            <a:xfrm>
              <a:off x="4500562" y="3500438"/>
              <a:ext cx="2071702" cy="285752"/>
              <a:chOff x="3214678" y="4000504"/>
              <a:chExt cx="2071702" cy="285752"/>
            </a:xfrm>
          </p:grpSpPr>
          <p:sp>
            <p:nvSpPr>
              <p:cNvPr id="52" name="Obdélník 17"/>
              <p:cNvSpPr/>
              <p:nvPr/>
            </p:nvSpPr>
            <p:spPr>
              <a:xfrm>
                <a:off x="3714744" y="4000504"/>
                <a:ext cx="1071570" cy="28575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3" name="Přímá spojovací čára 52"/>
              <p:cNvCxnSpPr/>
              <p:nvPr/>
            </p:nvCxnSpPr>
            <p:spPr>
              <a:xfrm rot="10800000">
                <a:off x="3214678" y="4143380"/>
                <a:ext cx="500066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ovací čára 53"/>
              <p:cNvCxnSpPr/>
              <p:nvPr/>
            </p:nvCxnSpPr>
            <p:spPr>
              <a:xfrm rot="10800000">
                <a:off x="4786314" y="4143380"/>
                <a:ext cx="500066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1" name="Popisek se šipkou dolů 30"/>
          <p:cNvSpPr/>
          <p:nvPr/>
        </p:nvSpPr>
        <p:spPr>
          <a:xfrm>
            <a:off x="214282" y="214290"/>
            <a:ext cx="1643074" cy="914400"/>
          </a:xfrm>
          <a:prstGeom prst="downArrowCallout">
            <a:avLst/>
          </a:prstGeom>
          <a:solidFill>
            <a:srgbClr val="00FE7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142844" y="1000108"/>
            <a:ext cx="18573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Řešení:</a:t>
            </a:r>
          </a:p>
          <a:p>
            <a:r>
              <a:rPr lang="cs-CZ" sz="2000" dirty="0" smtClean="0"/>
              <a:t>R₁ = 100</a:t>
            </a:r>
            <a:r>
              <a:rPr lang="el-GR" sz="2000" dirty="0" smtClean="0"/>
              <a:t> Ω</a:t>
            </a:r>
            <a:endParaRPr lang="cs-CZ" sz="2000" dirty="0" smtClean="0"/>
          </a:p>
          <a:p>
            <a:r>
              <a:rPr lang="cs-CZ" sz="2000" dirty="0" smtClean="0"/>
              <a:t>R</a:t>
            </a:r>
            <a:r>
              <a:rPr lang="cs-CZ" sz="2000" dirty="0" smtClean="0">
                <a:latin typeface="Corbel"/>
              </a:rPr>
              <a:t>₂ =</a:t>
            </a:r>
            <a:r>
              <a:rPr lang="cs-CZ" sz="2000" dirty="0" smtClean="0"/>
              <a:t> 50</a:t>
            </a:r>
            <a:r>
              <a:rPr lang="el-GR" sz="2000" dirty="0" smtClean="0"/>
              <a:t> Ω</a:t>
            </a:r>
            <a:endParaRPr lang="cs-CZ" sz="2000" dirty="0" smtClean="0"/>
          </a:p>
          <a:p>
            <a:r>
              <a:rPr lang="cs-CZ" sz="2000" dirty="0" smtClean="0"/>
              <a:t>R</a:t>
            </a:r>
            <a:r>
              <a:rPr lang="cs-CZ" sz="2000" dirty="0" smtClean="0">
                <a:latin typeface="Corbel"/>
              </a:rPr>
              <a:t>₃ =</a:t>
            </a:r>
            <a:r>
              <a:rPr lang="cs-CZ" sz="2000" dirty="0" smtClean="0"/>
              <a:t> 50</a:t>
            </a:r>
            <a:r>
              <a:rPr lang="el-GR" sz="2000" dirty="0" smtClean="0"/>
              <a:t> Ω</a:t>
            </a:r>
            <a:endParaRPr lang="cs-CZ" sz="2000" dirty="0" smtClean="0"/>
          </a:p>
          <a:p>
            <a:r>
              <a:rPr lang="cs-CZ" sz="2000" dirty="0" smtClean="0"/>
              <a:t>U = 100V</a:t>
            </a:r>
          </a:p>
          <a:p>
            <a:r>
              <a:rPr lang="cs-CZ" sz="2000" u="sng" dirty="0" smtClean="0"/>
              <a:t>I = ?   </a:t>
            </a:r>
            <a:r>
              <a:rPr lang="cs-CZ" u="sng" dirty="0" smtClean="0"/>
              <a:t>    </a:t>
            </a:r>
            <a:r>
              <a:rPr lang="cs-CZ" u="sng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6500826" y="4286256"/>
            <a:ext cx="11993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+mj-lt"/>
              </a:rPr>
              <a:t>R‘ = 100 </a:t>
            </a:r>
            <a:r>
              <a:rPr lang="el-GR" dirty="0" smtClean="0">
                <a:latin typeface="+mj-lt"/>
              </a:rPr>
              <a:t>Ω</a:t>
            </a:r>
            <a:r>
              <a:rPr lang="cs-CZ" dirty="0" smtClean="0">
                <a:latin typeface="+mj-lt"/>
              </a:rPr>
              <a:t> </a:t>
            </a:r>
            <a:endParaRPr lang="cs-CZ" dirty="0">
              <a:latin typeface="+mj-lt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142844" y="2857496"/>
            <a:ext cx="550072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Úlohu zjednodušíme: Rezistory v horní větvi R₁ a  R</a:t>
            </a:r>
            <a:r>
              <a:rPr lang="cs-CZ" sz="2000" dirty="0" smtClean="0">
                <a:latin typeface="Corbel"/>
              </a:rPr>
              <a:t>₂ nahradíme rezistorem</a:t>
            </a:r>
            <a:r>
              <a:rPr lang="cs-CZ" sz="2000" dirty="0" smtClean="0"/>
              <a:t> R</a:t>
            </a:r>
            <a:r>
              <a:rPr lang="cs-CZ" sz="2000" dirty="0" smtClean="0">
                <a:latin typeface="Corbel"/>
              </a:rPr>
              <a:t>‘. Tyto rezistory jsou zapojeny sériově: </a:t>
            </a:r>
            <a:r>
              <a:rPr lang="cs-CZ" sz="2000" dirty="0" smtClean="0"/>
              <a:t>R</a:t>
            </a:r>
            <a:r>
              <a:rPr lang="cs-CZ" sz="2000" dirty="0" smtClean="0">
                <a:latin typeface="Corbel"/>
              </a:rPr>
              <a:t>‘ = </a:t>
            </a:r>
            <a:r>
              <a:rPr lang="cs-CZ" sz="2000" dirty="0" err="1" smtClean="0"/>
              <a:t>R</a:t>
            </a:r>
            <a:r>
              <a:rPr lang="cs-CZ" sz="2000" dirty="0" smtClean="0"/>
              <a:t>₁ + </a:t>
            </a:r>
            <a:r>
              <a:rPr lang="cs-CZ" sz="2000" dirty="0" err="1" smtClean="0"/>
              <a:t>R</a:t>
            </a:r>
            <a:r>
              <a:rPr lang="cs-CZ" sz="2000" dirty="0" smtClean="0">
                <a:latin typeface="Corbel"/>
              </a:rPr>
              <a:t>₂; 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R</a:t>
            </a:r>
            <a:r>
              <a:rPr lang="cs-CZ" sz="2000" dirty="0" smtClean="0">
                <a:latin typeface="Corbel"/>
              </a:rPr>
              <a:t>‘ </a:t>
            </a:r>
            <a:r>
              <a:rPr lang="cs-CZ" sz="2000" dirty="0" smtClean="0">
                <a:latin typeface="+mj-lt"/>
              </a:rPr>
              <a:t>= 50 + </a:t>
            </a:r>
            <a:r>
              <a:rPr lang="cs-CZ" sz="2000" dirty="0" err="1" smtClean="0">
                <a:latin typeface="+mj-lt"/>
              </a:rPr>
              <a:t>50</a:t>
            </a:r>
            <a:r>
              <a:rPr lang="cs-CZ" sz="2000" dirty="0" smtClean="0">
                <a:latin typeface="Corbel"/>
              </a:rPr>
              <a:t>; </a:t>
            </a:r>
            <a:r>
              <a:rPr lang="cs-CZ" sz="2000" dirty="0" smtClean="0"/>
              <a:t> </a:t>
            </a:r>
            <a:r>
              <a:rPr lang="cs-CZ" sz="2000" u="sng" dirty="0" smtClean="0"/>
              <a:t>R</a:t>
            </a:r>
            <a:r>
              <a:rPr lang="cs-CZ" sz="2000" u="sng" dirty="0" smtClean="0">
                <a:latin typeface="Corbel"/>
              </a:rPr>
              <a:t>‘ = </a:t>
            </a:r>
            <a:r>
              <a:rPr lang="cs-CZ" sz="2000" u="sng" dirty="0" smtClean="0"/>
              <a:t>100 </a:t>
            </a:r>
            <a:r>
              <a:rPr lang="el-GR" sz="2000" u="sng" dirty="0" smtClean="0"/>
              <a:t>Ω</a:t>
            </a:r>
            <a:r>
              <a:rPr lang="cs-CZ" sz="2000" u="sng" dirty="0" smtClean="0"/>
              <a:t>.</a:t>
            </a:r>
            <a:r>
              <a:rPr lang="cs-CZ" sz="2000" u="sng" dirty="0" smtClean="0">
                <a:latin typeface="Corbel"/>
              </a:rPr>
              <a:t> </a:t>
            </a:r>
            <a:r>
              <a:rPr lang="cs-CZ" sz="2000" u="sng" dirty="0" smtClean="0"/>
              <a:t> </a:t>
            </a:r>
            <a:endParaRPr lang="cs-CZ" sz="2000" u="sng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42844" y="5429264"/>
            <a:ext cx="55721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Proud z Ohmova zákona je:</a:t>
            </a:r>
          </a:p>
          <a:p>
            <a:r>
              <a:rPr lang="cs-CZ" sz="2000" dirty="0" smtClean="0"/>
              <a:t>I = U : R 		</a:t>
            </a:r>
          </a:p>
          <a:p>
            <a:r>
              <a:rPr lang="cs-CZ" sz="2000" dirty="0" smtClean="0"/>
              <a:t>I = 100 : 50</a:t>
            </a:r>
          </a:p>
          <a:p>
            <a:r>
              <a:rPr lang="cs-CZ" sz="2000" dirty="0" smtClean="0"/>
              <a:t>I = 2 (A)		</a:t>
            </a:r>
            <a:r>
              <a:rPr lang="cs-CZ" sz="2000" b="1" u="sng" dirty="0" smtClean="0"/>
              <a:t>Proud v nerozvětvené části je 2 A.  </a:t>
            </a:r>
            <a:endParaRPr lang="cs-CZ" sz="2000" b="1" u="sng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142844" y="4143380"/>
            <a:ext cx="55721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Odpor celého obvodu </a:t>
            </a:r>
            <a:r>
              <a:rPr lang="cs-CZ" sz="2000" dirty="0" smtClean="0"/>
              <a:t>vypočítáme, když vypočítáme odpor dvou stejně velkých paralelně spojených rezistorů R</a:t>
            </a:r>
            <a:r>
              <a:rPr lang="cs-CZ" sz="2000" dirty="0" smtClean="0">
                <a:latin typeface="Corbel"/>
              </a:rPr>
              <a:t>‘ a</a:t>
            </a:r>
            <a:r>
              <a:rPr lang="cs-CZ" sz="2000" dirty="0" smtClean="0"/>
              <a:t> R₁; </a:t>
            </a:r>
          </a:p>
          <a:p>
            <a:r>
              <a:rPr lang="cs-CZ" sz="2000" dirty="0" smtClean="0"/>
              <a:t> </a:t>
            </a:r>
            <a:r>
              <a:rPr lang="cs-CZ" sz="2000" u="sng" dirty="0" smtClean="0"/>
              <a:t>R = 50 </a:t>
            </a:r>
            <a:r>
              <a:rPr lang="el-GR" sz="2000" u="sng" dirty="0" smtClean="0"/>
              <a:t>Ω</a:t>
            </a:r>
            <a:r>
              <a:rPr lang="cs-CZ" dirty="0" smtClean="0"/>
              <a:t> </a:t>
            </a:r>
            <a:r>
              <a:rPr lang="cs-CZ" dirty="0" smtClean="0">
                <a:latin typeface="Corbel"/>
              </a:rPr>
              <a:t>  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6643702" y="5214950"/>
            <a:ext cx="767022" cy="25765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R₁ = 100</a:t>
            </a:r>
            <a:r>
              <a:rPr lang="el-GR" dirty="0" smtClean="0"/>
              <a:t> Ω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072330" y="6143644"/>
            <a:ext cx="1117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 = 100 V</a:t>
            </a:r>
            <a:endParaRPr lang="cs-CZ" dirty="0"/>
          </a:p>
        </p:txBody>
      </p:sp>
      <p:grpSp>
        <p:nvGrpSpPr>
          <p:cNvPr id="67" name="Skupina 37"/>
          <p:cNvGrpSpPr/>
          <p:nvPr/>
        </p:nvGrpSpPr>
        <p:grpSpPr>
          <a:xfrm>
            <a:off x="7500958" y="6643710"/>
            <a:ext cx="357190" cy="69885"/>
            <a:chOff x="1500166" y="6000768"/>
            <a:chExt cx="357190" cy="71438"/>
          </a:xfrm>
        </p:grpSpPr>
        <p:sp>
          <p:nvSpPr>
            <p:cNvPr id="68" name="Prstenec 67"/>
            <p:cNvSpPr/>
            <p:nvPr/>
          </p:nvSpPr>
          <p:spPr>
            <a:xfrm>
              <a:off x="1785918" y="6000768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9" name="Prstenec 68"/>
            <p:cNvSpPr/>
            <p:nvPr/>
          </p:nvSpPr>
          <p:spPr>
            <a:xfrm>
              <a:off x="1500166" y="6000768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3" presetClass="entr" presetSubtype="16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500"/>
                            </p:stCondLst>
                            <p:childTnLst>
                              <p:par>
                                <p:cTn id="32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61" grpId="0"/>
      <p:bldP spid="62" grpId="0"/>
      <p:bldP spid="63" grpId="0"/>
      <p:bldP spid="64" grpId="0"/>
      <p:bldP spid="65" grpId="0"/>
      <p:bldP spid="6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z 0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71604" y="1285860"/>
            <a:ext cx="7143768" cy="5357826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42844" y="142852"/>
            <a:ext cx="6643766" cy="857255"/>
          </a:xfrm>
          <a:prstGeom prst="rect">
            <a:avLst/>
          </a:prstGeom>
          <a:solidFill>
            <a:schemeClr val="tx1"/>
          </a:solidFill>
        </p:spPr>
        <p:txBody>
          <a:bodyPr>
            <a:normAutofit fontScale="7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Sériové a paralelní zapojení lze kombinovat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2844" y="5786454"/>
            <a:ext cx="47149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3"/>
              </a:rPr>
              <a:t>www.office.</a:t>
            </a:r>
            <a:r>
              <a:rPr lang="cs-CZ" b="1" u="sng" dirty="0" err="1" smtClean="0">
                <a:hlinkClick r:id="rId3"/>
              </a:rPr>
              <a:t>microsoft.com</a:t>
            </a:r>
            <a:endParaRPr lang="cs-CZ" b="1" u="sng" dirty="0" smtClean="0">
              <a:blipFill>
                <a:blip r:embed="rId4"/>
                <a:tile tx="0" ty="0" sx="100000" sy="100000" flip="none" algn="tl"/>
              </a:blipFill>
            </a:endParaRPr>
          </a:p>
          <a:p>
            <a:r>
              <a:rPr lang="cs-CZ" b="1" u="sng" dirty="0" smtClean="0"/>
              <a:t>a vlastní práce.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628800"/>
            <a:ext cx="1872208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Obrázek </a:t>
            </a:r>
            <a:r>
              <a:rPr lang="cs-CZ" sz="2000" smtClean="0"/>
              <a:t>předcházejícíhozapojení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1048</TotalTime>
  <Words>1448</Words>
  <Application>Microsoft Office PowerPoint</Application>
  <PresentationFormat>Předvádění na obrazovce (4:3)</PresentationFormat>
  <Paragraphs>215</Paragraphs>
  <Slides>22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sady Office</vt:lpstr>
      <vt:lpstr>Rovnice</vt:lpstr>
      <vt:lpstr>Snímek 1</vt:lpstr>
      <vt:lpstr>Anotace: PowerPointová prezentace  určená  k prohlubování znalostí elektrických obvodů se spotřebiči zapojenými za sebou, vedle sebe  a kombinace těchto zapojení, k upevňování dovedností jejich řešení.</vt:lpstr>
      <vt:lpstr>Zapojení za sebou a vedle sebe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Složitější zapojení spotřebičů</vt:lpstr>
      <vt:lpstr>Snímek 13</vt:lpstr>
      <vt:lpstr>Snímek 14</vt:lpstr>
      <vt:lpstr>Snímek 15</vt:lpstr>
      <vt:lpstr>Snímek 16</vt:lpstr>
      <vt:lpstr>Snímek 17</vt:lpstr>
      <vt:lpstr>Snímek 18</vt:lpstr>
      <vt:lpstr>Sériové a paralelní zapojení lze kombinovat</vt:lpstr>
      <vt:lpstr>Snímek 20</vt:lpstr>
      <vt:lpstr>Snímek 21</vt:lpstr>
      <vt:lpstr>Snímek 22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155</cp:revision>
  <dcterms:created xsi:type="dcterms:W3CDTF">2013-04-07T17:28:28Z</dcterms:created>
  <dcterms:modified xsi:type="dcterms:W3CDTF">2013-05-12T20:38:56Z</dcterms:modified>
</cp:coreProperties>
</file>