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DAFAD-F8DF-48AB-ADEA-0C67F70F193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CB901FA-6C60-4757-AE2E-95E5243807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DAFAD-F8DF-48AB-ADEA-0C67F70F193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901FA-6C60-4757-AE2E-95E524380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DAFAD-F8DF-48AB-ADEA-0C67F70F193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901FA-6C60-4757-AE2E-95E5243807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DAFAD-F8DF-48AB-ADEA-0C67F70F193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901FA-6C60-4757-AE2E-95E5243807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DAFAD-F8DF-48AB-ADEA-0C67F70F193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901FA-6C60-4757-AE2E-95E5243807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DAFAD-F8DF-48AB-ADEA-0C67F70F193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901FA-6C60-4757-AE2E-95E524380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DAFAD-F8DF-48AB-ADEA-0C67F70F193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901FA-6C60-4757-AE2E-95E524380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DAFAD-F8DF-48AB-ADEA-0C67F70F193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901FA-6C60-4757-AE2E-95E524380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DAFAD-F8DF-48AB-ADEA-0C67F70F193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901FA-6C60-4757-AE2E-95E524380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DAFAD-F8DF-48AB-ADEA-0C67F70F193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901FA-6C60-4757-AE2E-95E524380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DAFAD-F8DF-48AB-ADEA-0C67F70F193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901FA-6C60-4757-AE2E-95E524380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95DAFAD-F8DF-48AB-ADEA-0C67F70F193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CB901FA-6C60-4757-AE2E-95E5243807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0" y="4437063"/>
            <a:ext cx="4824413" cy="86360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2000" b="1" dirty="0" smtClean="0"/>
              <a:t>Anotace : Německý jazyk pro 7. ročník</a:t>
            </a:r>
          </a:p>
          <a:p>
            <a:pPr marL="0" indent="0">
              <a:buNone/>
            </a:pPr>
            <a:r>
              <a:rPr lang="cs-CZ" sz="2000" b="1" dirty="0" smtClean="0"/>
              <a:t> Výklad vazba von ve vztahu k vyprávění </a:t>
            </a:r>
          </a:p>
          <a:p>
            <a:pPr marL="0" indent="0">
              <a:buNone/>
            </a:pPr>
            <a:r>
              <a:rPr lang="cs-CZ" sz="2000" b="1" dirty="0" smtClean="0"/>
              <a:t>o rodině a kamarádech, čí je to bratr…, náměty  pro</a:t>
            </a:r>
          </a:p>
          <a:p>
            <a:pPr marL="0" indent="0">
              <a:buNone/>
            </a:pPr>
            <a:r>
              <a:rPr lang="cs-CZ" sz="2000" b="1" dirty="0"/>
              <a:t>k</a:t>
            </a:r>
            <a:r>
              <a:rPr lang="cs-CZ" sz="2000" b="1" dirty="0" smtClean="0"/>
              <a:t>omunikaci ve třídě. </a:t>
            </a:r>
          </a:p>
          <a:p>
            <a:pPr marL="0" indent="0">
              <a:buNone/>
            </a:pPr>
            <a:r>
              <a:rPr lang="cs-CZ" sz="2000" b="1" dirty="0" smtClean="0"/>
              <a:t> </a:t>
            </a:r>
          </a:p>
          <a:p>
            <a:pPr marL="0" indent="0">
              <a:buNone/>
            </a:pPr>
            <a:endParaRPr lang="cs-CZ" sz="2000" b="1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6892" y="656393"/>
            <a:ext cx="1898708" cy="181095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283968" y="620688"/>
            <a:ext cx="4572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Název školy: </a:t>
            </a:r>
            <a:r>
              <a:rPr lang="cs-CZ" b="1" dirty="0"/>
              <a:t>ZŠ Štětí, Ostrovní 300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</a:t>
            </a:r>
            <a:r>
              <a:rPr lang="cs-CZ" b="1" dirty="0"/>
              <a:t>Vlasta </a:t>
            </a:r>
            <a:r>
              <a:rPr lang="cs-CZ" b="1" dirty="0" err="1"/>
              <a:t>Hackelová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Název materiálu: </a:t>
            </a:r>
            <a:br>
              <a:rPr lang="cs-CZ" dirty="0"/>
            </a:br>
            <a:r>
              <a:rPr lang="cs-CZ" b="1" dirty="0"/>
              <a:t>VY_32_INOVACE_ </a:t>
            </a:r>
            <a:r>
              <a:rPr lang="cs-CZ" b="1" dirty="0" smtClean="0"/>
              <a:t>Nj.7.B.06_vazba </a:t>
            </a:r>
            <a:r>
              <a:rPr lang="cs-CZ" b="1" dirty="0"/>
              <a:t>_</a:t>
            </a:r>
            <a:r>
              <a:rPr lang="cs-CZ" b="1" dirty="0" smtClean="0"/>
              <a:t>von</a:t>
            </a:r>
            <a:endParaRPr lang="cs-CZ" b="1" dirty="0"/>
          </a:p>
          <a:p>
            <a:r>
              <a:rPr lang="cs-CZ" b="1" dirty="0"/>
              <a:t>Datum : </a:t>
            </a:r>
            <a:r>
              <a:rPr lang="cs-CZ" b="1" dirty="0" smtClean="0"/>
              <a:t>14.11.2011</a:t>
            </a:r>
            <a:endParaRPr lang="cs-CZ" b="1" dirty="0"/>
          </a:p>
          <a:p>
            <a:r>
              <a:rPr lang="cs-CZ" b="1" dirty="0"/>
              <a:t>Ročník : </a:t>
            </a:r>
            <a:r>
              <a:rPr lang="cs-CZ" b="1" dirty="0" smtClean="0"/>
              <a:t>sedmý</a:t>
            </a:r>
            <a:endParaRPr lang="cs-CZ" b="1" dirty="0"/>
          </a:p>
          <a:p>
            <a:r>
              <a:rPr lang="cs-CZ" b="1" dirty="0"/>
              <a:t>Vzdělávací oblast : jazyk a jazyková komunikace</a:t>
            </a:r>
          </a:p>
          <a:p>
            <a:r>
              <a:rPr lang="cs-CZ" b="1" dirty="0"/>
              <a:t>Předmět : německý jazyk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Název: </a:t>
            </a:r>
            <a:r>
              <a:rPr lang="cs-CZ" dirty="0" smtClean="0"/>
              <a:t>vazba „von“</a:t>
            </a:r>
          </a:p>
          <a:p>
            <a:r>
              <a:rPr lang="cs-CZ" dirty="0" smtClean="0"/>
              <a:t>Číslo </a:t>
            </a:r>
            <a:r>
              <a:rPr lang="cs-CZ" dirty="0"/>
              <a:t>operačního programu: </a:t>
            </a:r>
            <a:r>
              <a:rPr lang="cs-CZ" b="1" dirty="0"/>
              <a:t>CZ.1.07/1.4.00/21.1693</a:t>
            </a:r>
          </a:p>
          <a:p>
            <a:r>
              <a:rPr lang="cs-CZ" dirty="0"/>
              <a:t>Název projektu: </a:t>
            </a:r>
            <a:r>
              <a:rPr lang="cs-CZ" b="1" dirty="0"/>
              <a:t>PRIMA ŠKOLA</a:t>
            </a: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04" y="5733256"/>
            <a:ext cx="4885694" cy="10075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202026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err="1" smtClean="0"/>
              <a:t>Wer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das</a:t>
            </a:r>
            <a:r>
              <a:rPr lang="cs-CZ" sz="2800" b="1" dirty="0" smtClean="0"/>
              <a:t> ?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Můžeme odpovědět :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der </a:t>
            </a:r>
            <a:r>
              <a:rPr lang="cs-CZ" sz="2800" b="1" dirty="0" err="1" smtClean="0"/>
              <a:t>Hund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von</a:t>
            </a:r>
            <a:r>
              <a:rPr lang="cs-CZ" sz="2800" b="1" dirty="0" smtClean="0"/>
              <a:t> Petra.</a:t>
            </a:r>
          </a:p>
          <a:p>
            <a:pPr>
              <a:buFont typeface="Wingdings" pitchFamily="2" charset="2"/>
              <a:buChar char="q"/>
            </a:pPr>
            <a:endParaRPr lang="cs-CZ" sz="2800" b="1" dirty="0"/>
          </a:p>
          <a:p>
            <a:pPr>
              <a:buFont typeface="Wingdings" pitchFamily="2" charset="2"/>
              <a:buChar char="q"/>
            </a:pPr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Petra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/>
              <a:t>Hund</a:t>
            </a:r>
            <a:r>
              <a:rPr lang="cs-CZ" sz="2800" b="1" dirty="0" smtClean="0"/>
              <a:t>.</a:t>
            </a:r>
          </a:p>
          <a:p>
            <a:pPr>
              <a:buFont typeface="Wingdings" pitchFamily="2" charset="2"/>
              <a:buChar char="q"/>
            </a:pPr>
            <a:endParaRPr lang="cs-CZ" sz="2800" b="1" dirty="0"/>
          </a:p>
          <a:p>
            <a:pPr>
              <a:buFont typeface="Wingdings" pitchFamily="2" charset="2"/>
              <a:buChar char="q"/>
            </a:pPr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Mutter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von</a:t>
            </a:r>
            <a:r>
              <a:rPr lang="cs-CZ" sz="2800" b="1" dirty="0" smtClean="0"/>
              <a:t> Petra.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Petra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Mutter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1026" name="Picture 2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68149" y="1634852"/>
            <a:ext cx="2114329" cy="2658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19819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Mario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sein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Ball</a:t>
            </a:r>
            <a:r>
              <a:rPr lang="cs-CZ" sz="2800" b="1" dirty="0" smtClean="0"/>
              <a:t>.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Můžeme říci :</a:t>
            </a:r>
          </a:p>
          <a:p>
            <a:pPr marL="514350" indent="-514350">
              <a:buFont typeface="+mj-lt"/>
              <a:buAutoNum type="arabicPeriod"/>
            </a:pPr>
            <a:endParaRPr lang="cs-CZ" sz="2800" b="1" dirty="0"/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der </a:t>
            </a:r>
            <a:r>
              <a:rPr lang="cs-CZ" sz="2800" b="1" dirty="0" err="1" smtClean="0"/>
              <a:t>Ball</a:t>
            </a:r>
            <a:r>
              <a:rPr lang="cs-CZ" sz="2800" b="1" dirty="0" smtClean="0">
                <a:solidFill>
                  <a:srgbClr val="FF0000"/>
                </a:solidFill>
              </a:rPr>
              <a:t> von </a:t>
            </a:r>
            <a:r>
              <a:rPr lang="cs-CZ" sz="2800" b="1" dirty="0" smtClean="0"/>
              <a:t>Mario.</a:t>
            </a:r>
          </a:p>
          <a:p>
            <a:pPr marL="514350" indent="-514350">
              <a:buFont typeface="+mj-lt"/>
              <a:buAutoNum type="arabicPeriod"/>
            </a:pPr>
            <a:endParaRPr lang="cs-CZ" sz="2800" b="1" dirty="0"/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Mario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Ball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2050" name="Picture 2" descr="C:\Users\PC-29SX\AppData\Local\Microsoft\Windows\Temporary Internet Files\Content.IE5\O4NOFW9M\MC9004405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916831"/>
            <a:ext cx="2029321" cy="3184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88368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třídu.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Monika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ihr</a:t>
            </a:r>
            <a:r>
              <a:rPr lang="cs-CZ" sz="2800" b="1" dirty="0" smtClean="0"/>
              <a:t> Handy.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Můžeme </a:t>
            </a:r>
            <a:r>
              <a:rPr lang="cs-CZ" sz="2800" b="1" dirty="0" err="1" smtClean="0"/>
              <a:t>řici</a:t>
            </a:r>
            <a:r>
              <a:rPr lang="cs-CZ" sz="2800" b="1" dirty="0" smtClean="0"/>
              <a:t> :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das</a:t>
            </a:r>
            <a:r>
              <a:rPr lang="cs-CZ" sz="2800" b="1" dirty="0" smtClean="0"/>
              <a:t> Handy </a:t>
            </a:r>
            <a:r>
              <a:rPr lang="cs-CZ" sz="2800" b="1" dirty="0" smtClean="0">
                <a:solidFill>
                  <a:srgbClr val="FF0000"/>
                </a:solidFill>
              </a:rPr>
              <a:t>von</a:t>
            </a:r>
            <a:r>
              <a:rPr lang="cs-CZ" sz="2800" b="1" dirty="0" smtClean="0"/>
              <a:t> Monika.</a:t>
            </a:r>
          </a:p>
          <a:p>
            <a:pPr marL="514350" indent="-514350">
              <a:buFont typeface="+mj-lt"/>
              <a:buAutoNum type="arabicPeriod"/>
            </a:pPr>
            <a:endParaRPr lang="cs-CZ" sz="2800" b="1" dirty="0"/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Monika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r>
              <a:rPr lang="cs-CZ" sz="2800" b="1" dirty="0" smtClean="0"/>
              <a:t> Handy.</a:t>
            </a:r>
            <a:endParaRPr lang="cs-CZ" sz="2800" b="1" dirty="0"/>
          </a:p>
        </p:txBody>
      </p:sp>
      <p:pic>
        <p:nvPicPr>
          <p:cNvPr id="3074" name="Picture 2" descr="C:\Users\PC-29SX\AppData\Local\Microsoft\Windows\Temporary Internet Files\Content.IE5\O1TQBBE1\MP9004387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700808"/>
            <a:ext cx="2640293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36327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Sandra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Ihr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Computer</a:t>
            </a:r>
            <a:r>
              <a:rPr lang="cs-CZ" sz="2800" b="1" dirty="0" smtClean="0"/>
              <a:t>.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Čí je to počítač? </a:t>
            </a:r>
            <a:r>
              <a:rPr lang="cs-CZ" sz="2800" b="1" dirty="0" err="1" smtClean="0"/>
              <a:t>Wessen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Computer</a:t>
            </a:r>
            <a:r>
              <a:rPr lang="cs-CZ" sz="2800" b="1" dirty="0" smtClean="0"/>
              <a:t>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das</a:t>
            </a:r>
            <a:r>
              <a:rPr lang="cs-CZ" sz="2800" b="1" dirty="0" smtClean="0"/>
              <a:t>?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</p:txBody>
      </p:sp>
      <p:pic>
        <p:nvPicPr>
          <p:cNvPr id="4098" name="Picture 2" descr="C:\Users\PC-29SX\AppData\Local\Microsoft\Windows\Temporary Internet Files\Content.IE5\O4NOFW9M\MP9004331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996952"/>
            <a:ext cx="2304256" cy="3004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3573016"/>
            <a:ext cx="44462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B050"/>
                </a:solidFill>
              </a:rPr>
              <a:t>Das</a:t>
            </a:r>
            <a:r>
              <a:rPr lang="cs-CZ" sz="2400" b="1" dirty="0" smtClean="0">
                <a:solidFill>
                  <a:srgbClr val="00B050"/>
                </a:solidFill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</a:rPr>
              <a:t>ist</a:t>
            </a:r>
            <a:r>
              <a:rPr lang="cs-CZ" sz="2400" b="1" dirty="0" smtClean="0">
                <a:solidFill>
                  <a:srgbClr val="00B050"/>
                </a:solidFill>
              </a:rPr>
              <a:t> der </a:t>
            </a:r>
            <a:r>
              <a:rPr lang="cs-CZ" sz="2400" b="1" dirty="0" err="1" smtClean="0">
                <a:solidFill>
                  <a:srgbClr val="00B050"/>
                </a:solidFill>
              </a:rPr>
              <a:t>Computer</a:t>
            </a:r>
            <a:r>
              <a:rPr lang="cs-CZ" sz="2400" b="1" dirty="0" smtClean="0">
                <a:solidFill>
                  <a:srgbClr val="00B050"/>
                </a:solidFill>
              </a:rPr>
              <a:t> von Sandra.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58877" y="4941167"/>
            <a:ext cx="35019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B050"/>
                </a:solidFill>
              </a:rPr>
              <a:t>Das</a:t>
            </a:r>
            <a:r>
              <a:rPr lang="cs-CZ" sz="2400" b="1" dirty="0" smtClean="0">
                <a:solidFill>
                  <a:srgbClr val="00B050"/>
                </a:solidFill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</a:rPr>
              <a:t>ist</a:t>
            </a:r>
            <a:r>
              <a:rPr lang="cs-CZ" sz="2400" b="1" dirty="0" smtClean="0">
                <a:solidFill>
                  <a:srgbClr val="00B050"/>
                </a:solidFill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</a:rPr>
              <a:t>Sandras</a:t>
            </a:r>
            <a:r>
              <a:rPr lang="cs-CZ" sz="2400" b="1" dirty="0" smtClean="0">
                <a:solidFill>
                  <a:srgbClr val="00B050"/>
                </a:solidFill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</a:rPr>
              <a:t>Computer</a:t>
            </a:r>
            <a:r>
              <a:rPr lang="cs-CZ" sz="2400" b="1" dirty="0" smtClean="0">
                <a:solidFill>
                  <a:srgbClr val="00B050"/>
                </a:solidFill>
              </a:rPr>
              <a:t>.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65699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třídu.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Práce ve třídě. </a:t>
            </a:r>
          </a:p>
          <a:p>
            <a:r>
              <a:rPr lang="cs-CZ" b="1" dirty="0" smtClean="0"/>
              <a:t>Ptejte se ve dvojicích a odpovídejte.</a:t>
            </a:r>
          </a:p>
          <a:p>
            <a:r>
              <a:rPr lang="cs-CZ" b="1" dirty="0" err="1" smtClean="0"/>
              <a:t>Wessen</a:t>
            </a:r>
            <a:r>
              <a:rPr lang="cs-CZ" b="1" dirty="0" smtClean="0"/>
              <a:t> </a:t>
            </a:r>
            <a:r>
              <a:rPr lang="cs-CZ" b="1" dirty="0" err="1" smtClean="0"/>
              <a:t>Onkel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? – Čí je to strejda?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PC-29SX\AppData\Local\Microsoft\Windows\Temporary Internet Files\Content.IE5\HKTYE1UI\MC9000564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501008"/>
            <a:ext cx="210165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79912" y="3789040"/>
            <a:ext cx="33999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B050"/>
                </a:solidFill>
              </a:rPr>
              <a:t>Das</a:t>
            </a:r>
            <a:r>
              <a:rPr lang="cs-CZ" sz="2400" b="1" dirty="0" smtClean="0">
                <a:solidFill>
                  <a:srgbClr val="00B050"/>
                </a:solidFill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</a:rPr>
              <a:t>ist</a:t>
            </a:r>
            <a:r>
              <a:rPr lang="cs-CZ" sz="2400" b="1" dirty="0" smtClean="0">
                <a:solidFill>
                  <a:srgbClr val="00B050"/>
                </a:solidFill>
              </a:rPr>
              <a:t> der </a:t>
            </a:r>
            <a:r>
              <a:rPr lang="cs-CZ" sz="2400" b="1" dirty="0" err="1" smtClean="0">
                <a:solidFill>
                  <a:srgbClr val="00B050"/>
                </a:solidFill>
              </a:rPr>
              <a:t>Onkel</a:t>
            </a:r>
            <a:r>
              <a:rPr lang="cs-CZ" sz="2400" b="1" dirty="0" smtClean="0">
                <a:solidFill>
                  <a:srgbClr val="00B050"/>
                </a:solidFill>
              </a:rPr>
              <a:t> von…….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3928" y="5036716"/>
            <a:ext cx="30726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B050"/>
                </a:solidFill>
              </a:rPr>
              <a:t>Das</a:t>
            </a:r>
            <a:r>
              <a:rPr lang="cs-CZ" sz="2400" b="1" dirty="0" smtClean="0">
                <a:solidFill>
                  <a:srgbClr val="00B050"/>
                </a:solidFill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</a:rPr>
              <a:t>ist</a:t>
            </a:r>
            <a:r>
              <a:rPr lang="cs-CZ" sz="2400" b="1" dirty="0" smtClean="0">
                <a:solidFill>
                  <a:srgbClr val="00B050"/>
                </a:solidFill>
              </a:rPr>
              <a:t> …………..s </a:t>
            </a:r>
            <a:r>
              <a:rPr lang="cs-CZ" sz="2400" b="1" dirty="0" err="1" smtClean="0">
                <a:solidFill>
                  <a:srgbClr val="00B050"/>
                </a:solidFill>
              </a:rPr>
              <a:t>Onkel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0071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/>
              <a:t>Němčina pro 7. třídu.</a:t>
            </a:r>
            <a:endParaRPr lang="cs-CZ" sz="2800" b="1" dirty="0"/>
          </a:p>
        </p:txBody>
      </p:sp>
      <p:pic>
        <p:nvPicPr>
          <p:cNvPr id="1026" name="Picture 2" descr="C:\Users\PC-29SX\AppData\Local\Microsoft\Windows\Temporary Internet Files\Content.IE5\88JOW3TN\MP900422793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049770"/>
            <a:ext cx="2448272" cy="2387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07904" y="1648473"/>
            <a:ext cx="16786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David.</a:t>
            </a:r>
            <a:endParaRPr lang="cs-CZ" b="1" dirty="0"/>
          </a:p>
        </p:txBody>
      </p:sp>
      <p:pic>
        <p:nvPicPr>
          <p:cNvPr id="1028" name="Picture 4" descr="C:\Program Files (x86)\Microsoft Office\MEDIA\CAGCAT10\j0301480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33139"/>
            <a:ext cx="1798625" cy="1337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3429000"/>
            <a:ext cx="22883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Wessen</a:t>
            </a:r>
            <a:r>
              <a:rPr lang="cs-CZ" b="1" dirty="0" smtClean="0"/>
              <a:t> </a:t>
            </a:r>
            <a:r>
              <a:rPr lang="cs-CZ" b="1" dirty="0" err="1" smtClean="0"/>
              <a:t>Ball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830799"/>
            <a:ext cx="3017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B050"/>
                </a:solidFill>
              </a:rPr>
              <a:t>Das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ist</a:t>
            </a:r>
            <a:r>
              <a:rPr lang="cs-CZ" b="1" dirty="0" smtClean="0">
                <a:solidFill>
                  <a:srgbClr val="00B050"/>
                </a:solidFill>
              </a:rPr>
              <a:t> der </a:t>
            </a:r>
            <a:r>
              <a:rPr lang="cs-CZ" b="1" dirty="0" err="1" smtClean="0">
                <a:solidFill>
                  <a:srgbClr val="00B050"/>
                </a:solidFill>
              </a:rPr>
              <a:t>Ball</a:t>
            </a:r>
            <a:r>
              <a:rPr lang="cs-CZ" b="1" dirty="0" smtClean="0">
                <a:solidFill>
                  <a:srgbClr val="00B050"/>
                </a:solidFill>
              </a:rPr>
              <a:t> von David.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0036" y="4437112"/>
            <a:ext cx="22605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B050"/>
                </a:solidFill>
              </a:rPr>
              <a:t>Das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ist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Davids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Ball</a:t>
            </a:r>
            <a:r>
              <a:rPr lang="cs-CZ" b="1" dirty="0" smtClean="0">
                <a:solidFill>
                  <a:srgbClr val="00B050"/>
                </a:solidFill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030" name="Picture 6" descr="C:\Users\PC-29SX\AppData\Local\Microsoft\Windows\Temporary Internet Files\Content.IE5\HKTYE1UI\MP9003852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347951"/>
            <a:ext cx="2470352" cy="3458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070337" y="4806444"/>
            <a:ext cx="2681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Wessen</a:t>
            </a:r>
            <a:r>
              <a:rPr lang="cs-CZ" b="1" dirty="0" smtClean="0"/>
              <a:t> </a:t>
            </a:r>
            <a:r>
              <a:rPr lang="cs-CZ" b="1" dirty="0" err="1" smtClean="0"/>
              <a:t>Gitarre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 ?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01838" y="5332566"/>
            <a:ext cx="3339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B050"/>
                </a:solidFill>
              </a:rPr>
              <a:t>Das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ist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die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Gitarre</a:t>
            </a:r>
            <a:r>
              <a:rPr lang="cs-CZ" b="1" dirty="0" smtClean="0">
                <a:solidFill>
                  <a:srgbClr val="00B050"/>
                </a:solidFill>
              </a:rPr>
              <a:t> von David.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40552" y="5831183"/>
            <a:ext cx="2595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B050"/>
                </a:solidFill>
              </a:rPr>
              <a:t>Das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ist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Davids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Gitarre</a:t>
            </a:r>
            <a:r>
              <a:rPr lang="cs-CZ" b="1" dirty="0" smtClean="0">
                <a:solidFill>
                  <a:srgbClr val="00B050"/>
                </a:solidFill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8598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/>
              <a:t>Němčina pro 7. třídu. </a:t>
            </a:r>
            <a:endParaRPr lang="cs-CZ" sz="2800" b="1" dirty="0"/>
          </a:p>
        </p:txBody>
      </p:sp>
      <p:pic>
        <p:nvPicPr>
          <p:cNvPr id="2050" name="Picture 2" descr="C:\Users\PC-29SX\AppData\Local\Microsoft\Windows\Temporary Internet Files\Content.IE5\VDF77A5V\MC900440369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49158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63888" y="2094192"/>
            <a:ext cx="1858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Monika.</a:t>
            </a:r>
            <a:endParaRPr lang="cs-CZ" b="1" dirty="0"/>
          </a:p>
        </p:txBody>
      </p:sp>
      <p:pic>
        <p:nvPicPr>
          <p:cNvPr id="2051" name="Picture 3" descr="C:\Users\PC-29SX\AppData\Local\Microsoft\Windows\Temporary Internet Files\Content.IE5\28E1OGPP\MC9004406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0457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0594" y="3532366"/>
            <a:ext cx="2841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Wessen</a:t>
            </a:r>
            <a:r>
              <a:rPr lang="cs-CZ" b="1" dirty="0" smtClean="0"/>
              <a:t> </a:t>
            </a:r>
            <a:r>
              <a:rPr lang="cs-CZ" b="1" dirty="0" err="1" smtClean="0"/>
              <a:t>Freundin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0594" y="4149080"/>
            <a:ext cx="27879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B050"/>
                </a:solidFill>
              </a:rPr>
              <a:t>Das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ist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die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Freundin</a:t>
            </a:r>
            <a:r>
              <a:rPr lang="cs-CZ" b="1" dirty="0" smtClean="0">
                <a:solidFill>
                  <a:srgbClr val="00B050"/>
                </a:solidFill>
              </a:rPr>
              <a:t> von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Monika.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0931" y="4932264"/>
            <a:ext cx="2993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B050"/>
                </a:solidFill>
              </a:rPr>
              <a:t>Das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ist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Monikas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Freundin</a:t>
            </a:r>
            <a:r>
              <a:rPr lang="cs-CZ" b="1" dirty="0" smtClean="0">
                <a:solidFill>
                  <a:srgbClr val="00B050"/>
                </a:solidFill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2052" name="Picture 4" descr="C:\Users\PC-29SX\AppData\Local\Microsoft\Windows\Temporary Internet Files\Content.IE5\A6HTHK0H\MP9004117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1" y="1363638"/>
            <a:ext cx="2232248" cy="2957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516216" y="4932264"/>
            <a:ext cx="25765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Wessen</a:t>
            </a:r>
            <a:r>
              <a:rPr lang="cs-CZ" b="1" dirty="0" smtClean="0"/>
              <a:t> </a:t>
            </a:r>
            <a:r>
              <a:rPr lang="cs-CZ" b="1" dirty="0" err="1" smtClean="0"/>
              <a:t>Tasche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80259" y="5301596"/>
            <a:ext cx="25808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B050"/>
                </a:solidFill>
              </a:rPr>
              <a:t>Das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ist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die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Tasche</a:t>
            </a:r>
            <a:r>
              <a:rPr lang="cs-CZ" b="1" dirty="0" smtClean="0">
                <a:solidFill>
                  <a:srgbClr val="00B050"/>
                </a:solidFill>
              </a:rPr>
              <a:t> von 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Monika.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80259" y="5947927"/>
            <a:ext cx="2728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B050"/>
                </a:solidFill>
              </a:rPr>
              <a:t>Das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ist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Monikas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Tasche</a:t>
            </a:r>
            <a:r>
              <a:rPr lang="cs-CZ" b="1" dirty="0" smtClean="0">
                <a:solidFill>
                  <a:srgbClr val="00B050"/>
                </a:solidFill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431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/>
              <a:t>Němčina pro 7.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Metodika.</a:t>
            </a:r>
          </a:p>
          <a:p>
            <a:r>
              <a:rPr lang="cs-CZ" b="1" dirty="0" smtClean="0"/>
              <a:t>Cílem hodiny je rozšířit komunikační schopnosti žáků – odpovědi na otázku „čí je to….“?</a:t>
            </a:r>
          </a:p>
          <a:p>
            <a:r>
              <a:rPr lang="cs-CZ" b="1" dirty="0" smtClean="0"/>
              <a:t>Nejprve vysvětlím možnosti způsobu odpovědi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(používání vazby „von“).</a:t>
            </a:r>
          </a:p>
          <a:p>
            <a:r>
              <a:rPr lang="cs-CZ" b="1" dirty="0" smtClean="0"/>
              <a:t>Pokračujeme konverzací ve třídě. Žáci se navzájem ptají a odpovídají dle vzoru – obr. 6.</a:t>
            </a:r>
          </a:p>
          <a:p>
            <a:r>
              <a:rPr lang="cs-CZ" b="1" dirty="0" smtClean="0"/>
              <a:t>Na dalších obrázcích děti se nejprve ptají a odpovídají, poté kontrolujeme správnost s </a:t>
            </a:r>
            <a:r>
              <a:rPr lang="cs-CZ" b="1" dirty="0" err="1" smtClean="0"/>
              <a:t>interakt</a:t>
            </a:r>
            <a:r>
              <a:rPr lang="cs-CZ" b="1" dirty="0" smtClean="0"/>
              <a:t>. tabulí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Zdroje: www.</a:t>
            </a:r>
            <a:r>
              <a:rPr lang="cs-CZ" b="1" dirty="0" err="1" smtClean="0"/>
              <a:t>microsoft.com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061383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108</TotalTime>
  <Words>375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Snímek 1</vt:lpstr>
      <vt:lpstr>Němčina pro 7. třídu.</vt:lpstr>
      <vt:lpstr>Němčina pro 7. třídu.</vt:lpstr>
      <vt:lpstr>Němčina pro 7. třídu. </vt:lpstr>
      <vt:lpstr>Němčina pro 7. třídu.</vt:lpstr>
      <vt:lpstr>Němčina pro 7. třídu. </vt:lpstr>
      <vt:lpstr>Němčina pro 7. třídu.</vt:lpstr>
      <vt:lpstr>Němčina pro 7. třídu. </vt:lpstr>
      <vt:lpstr>Němčina pro 7. třídu.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7. třídu.</dc:title>
  <dc:creator>PC-29SX</dc:creator>
  <cp:lastModifiedBy>Simona</cp:lastModifiedBy>
  <cp:revision>18</cp:revision>
  <dcterms:created xsi:type="dcterms:W3CDTF">2011-11-14T08:04:23Z</dcterms:created>
  <dcterms:modified xsi:type="dcterms:W3CDTF">2012-03-19T10:20:24Z</dcterms:modified>
</cp:coreProperties>
</file>