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68" r:id="rId2"/>
    <p:sldId id="269" r:id="rId3"/>
    <p:sldId id="260" r:id="rId4"/>
    <p:sldId id="267" r:id="rId5"/>
    <p:sldId id="257" r:id="rId6"/>
    <p:sldId id="258" r:id="rId7"/>
    <p:sldId id="261" r:id="rId8"/>
    <p:sldId id="259" r:id="rId9"/>
    <p:sldId id="263" r:id="rId10"/>
    <p:sldId id="265" r:id="rId11"/>
    <p:sldId id="266" r:id="rId12"/>
    <p:sldId id="270" r:id="rId13"/>
    <p:sldId id="264" r:id="rId14"/>
    <p:sldId id="274" r:id="rId15"/>
    <p:sldId id="262" r:id="rId16"/>
    <p:sldId id="271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A1D00"/>
    <a:srgbClr val="663300"/>
    <a:srgbClr val="CD733B"/>
    <a:srgbClr val="C88E40"/>
    <a:srgbClr val="B0A4FA"/>
    <a:srgbClr val="816DF7"/>
    <a:srgbClr val="6CF8F8"/>
    <a:srgbClr val="65D7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E99461-F31E-4691-910E-C45A765AD8F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9AC4DC-D0EE-494E-8C65-F7BB8F16E9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8000">
              <a:srgbClr val="00B0F0">
                <a:alpha val="0"/>
              </a:srgb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AE84D-4D45-481E-81FA-B8601573336E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9C56A8-F023-4172-8A70-137816C34C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429685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VY_32_INOVACE_IX_1_10 Elektrický výkon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10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58" y="2071678"/>
          <a:ext cx="8358246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  <a:solidFill>
            <a:schemeClr val="bg1">
              <a:lumMod val="75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Anotace: </a:t>
            </a:r>
            <a:r>
              <a:rPr lang="cs-CZ" sz="3200" dirty="0" err="1" smtClean="0"/>
              <a:t>PowerPointová</a:t>
            </a:r>
            <a:r>
              <a:rPr lang="cs-CZ" sz="3200" dirty="0" smtClean="0"/>
              <a:t> Prezentace  seznamuje </a:t>
            </a:r>
            <a:br>
              <a:rPr lang="cs-CZ" sz="3200" dirty="0" smtClean="0"/>
            </a:br>
            <a:r>
              <a:rPr lang="cs-CZ" sz="3200" dirty="0" smtClean="0"/>
              <a:t>s pojmem elektrický výkon, prohlubuje dovednosti řešení fyzikálních úloh.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325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10540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Elektrický výkon, elektrický proud, elektrické napětí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jednotka watt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71480"/>
            <a:ext cx="7772400" cy="1470025"/>
          </a:xfrm>
          <a:ln w="63500">
            <a:solidFill>
              <a:srgbClr val="CD733B"/>
            </a:solidFill>
          </a:ln>
        </p:spPr>
        <p:txBody>
          <a:bodyPr/>
          <a:lstStyle/>
          <a:p>
            <a:r>
              <a:rPr lang="cs-CZ" dirty="0" smtClean="0"/>
              <a:t>Elektrický výkon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3886200"/>
            <a:ext cx="7215238" cy="1752600"/>
          </a:xfrm>
          <a:solidFill>
            <a:schemeClr val="bg1"/>
          </a:solidFill>
        </p:spPr>
        <p:txBody>
          <a:bodyPr>
            <a:normAutofit fontScale="85000" lnSpcReduction="10000"/>
          </a:bodyPr>
          <a:lstStyle/>
          <a:p>
            <a:r>
              <a:rPr lang="cs-CZ" sz="3800" b="1" dirty="0" smtClean="0">
                <a:solidFill>
                  <a:schemeClr val="tx1"/>
                </a:solidFill>
              </a:rPr>
              <a:t>Výkon je fyzikální veličina, </a:t>
            </a:r>
          </a:p>
          <a:p>
            <a:r>
              <a:rPr lang="cs-CZ" sz="3800" b="1" dirty="0" smtClean="0">
                <a:solidFill>
                  <a:schemeClr val="tx1"/>
                </a:solidFill>
              </a:rPr>
              <a:t>značíme  ji P, </a:t>
            </a:r>
          </a:p>
          <a:p>
            <a:r>
              <a:rPr lang="cs-CZ" sz="3800" b="1" dirty="0" smtClean="0">
                <a:solidFill>
                  <a:schemeClr val="tx1"/>
                </a:solidFill>
              </a:rPr>
              <a:t>jednotkou je watt -watt značíme W </a:t>
            </a:r>
            <a:r>
              <a:rPr lang="cs-CZ" sz="3800" b="1" dirty="0" smtClean="0">
                <a:solidFill>
                  <a:schemeClr val="tx1"/>
                </a:solidFill>
              </a:rPr>
              <a:t>(</a:t>
            </a:r>
            <a:r>
              <a:rPr lang="cs-CZ" sz="3800" b="1" dirty="0" smtClean="0">
                <a:solidFill>
                  <a:schemeClr val="tx1"/>
                </a:solidFill>
                <a:latin typeface="Script MT Bold" pitchFamily="66" charset="0"/>
              </a:rPr>
              <a:t>W)</a:t>
            </a:r>
            <a:endParaRPr lang="cs-CZ" sz="3800" b="1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57224" y="2643182"/>
            <a:ext cx="7215238" cy="830997"/>
          </a:xfrm>
          <a:prstGeom prst="rect">
            <a:avLst/>
          </a:prstGeom>
          <a:solidFill>
            <a:schemeClr val="bg1"/>
          </a:solidFill>
          <a:ln w="60325">
            <a:solidFill>
              <a:srgbClr val="CD733B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Víte jakým písmenem označujeme výkon a jakou má jednotku?</a:t>
            </a:r>
            <a:endParaRPr lang="cs-CZ" sz="24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7286644" y="2571744"/>
            <a:ext cx="1714480" cy="1071570"/>
            <a:chOff x="5584036" y="642918"/>
            <a:chExt cx="3286116" cy="2071702"/>
          </a:xfrm>
        </p:grpSpPr>
        <p:sp>
          <p:nvSpPr>
            <p:cNvPr id="6" name="Výbuch 1 5"/>
            <p:cNvSpPr/>
            <p:nvPr/>
          </p:nvSpPr>
          <p:spPr>
            <a:xfrm>
              <a:off x="5584036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7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2" name="Picture 18" descr="C:\Documents and Settings\Fujitsu-Siemens\Local Settings\Temporary Internet Files\Content.IE5\51DDXRQI\MC9002796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428604"/>
            <a:ext cx="1824228" cy="139263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54" name="Picture 30" descr="C:\Documents and Settings\Fujitsu-Siemens\Local Settings\Temporary Internet Files\Content.IE5\8TTNS1EQ\MC9003523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2786058"/>
            <a:ext cx="1068309" cy="1813711"/>
          </a:xfrm>
          <a:prstGeom prst="rect">
            <a:avLst/>
          </a:prstGeom>
          <a:noFill/>
        </p:spPr>
      </p:pic>
      <p:pic>
        <p:nvPicPr>
          <p:cNvPr id="1056" name="Picture 32" descr="C:\Documents and Settings\Fujitsu-Siemens\Local Settings\Temporary Internet Files\Content.IE5\7ASIVSDP\MC90038884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78" y="4286256"/>
            <a:ext cx="1207008" cy="18443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4" name="Picture 30" descr="C:\Documents and Settings\Fujitsu-Siemens\Local Settings\Temporary Internet Files\Content.IE5\8TTNS1EQ\MC9003523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7166"/>
            <a:ext cx="1068309" cy="181371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5" name="Picture 18" descr="C:\Documents and Settings\Fujitsu-Siemens\Local Settings\Temporary Internet Files\Content.IE5\51DDXRQI\MC9002796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3000372"/>
            <a:ext cx="1824228" cy="13926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61" name="Picture 37" descr="C:\Documents and Settings\Fujitsu-Siemens\Local Settings\Temporary Internet Files\Content.IE5\8TTNS1EQ\MC900250478[1].wmf"/>
          <p:cNvPicPr>
            <a:picLocks noChangeAspect="1" noChangeArrowheads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000496" y="142852"/>
            <a:ext cx="2236206" cy="23508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62" name="Picture 38" descr="C:\Documents and Settings\Fujitsu-Siemens\Local Settings\Temporary Internet Files\Content.IE5\51DDXRQI\MC900215178[1].wmf"/>
          <p:cNvPicPr>
            <a:picLocks noChangeAspect="1" noChangeArrowheads="1"/>
          </p:cNvPicPr>
          <p:nvPr/>
        </p:nvPicPr>
        <p:blipFill>
          <a:blip r:embed="rId6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6429388" y="4832013"/>
            <a:ext cx="2028349" cy="16834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41" name="Picture 38" descr="C:\Documents and Settings\Fujitsu-Siemens\Local Settings\Temporary Internet Files\Content.IE5\51DDXRQI\MC900215178[1].wmf"/>
          <p:cNvPicPr>
            <a:picLocks noChangeAspect="1" noChangeArrowheads="1"/>
          </p:cNvPicPr>
          <p:nvPr/>
        </p:nvPicPr>
        <p:blipFill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500034" y="4857760"/>
            <a:ext cx="2028349" cy="168342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3286116" y="2500306"/>
            <a:ext cx="3429024" cy="1569660"/>
          </a:xfrm>
          <a:prstGeom prst="rect">
            <a:avLst/>
          </a:prstGeom>
          <a:solidFill>
            <a:schemeClr val="bg1"/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Výkon je důležitá vlastnost spotřebiče.</a:t>
            </a:r>
          </a:p>
          <a:p>
            <a:r>
              <a:rPr lang="cs-CZ" sz="2400" dirty="0" smtClean="0"/>
              <a:t>Různé spotřebiče se liší svým výkonem.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1472" y="3786190"/>
            <a:ext cx="3000396" cy="2071702"/>
            <a:chOff x="1071538" y="3857628"/>
            <a:chExt cx="3501256" cy="2500330"/>
          </a:xfrm>
          <a:noFill/>
        </p:grpSpPr>
        <p:grpSp>
          <p:nvGrpSpPr>
            <p:cNvPr id="3" name="Skupina 34"/>
            <p:cNvGrpSpPr/>
            <p:nvPr/>
          </p:nvGrpSpPr>
          <p:grpSpPr>
            <a:xfrm>
              <a:off x="1535883" y="5769638"/>
              <a:ext cx="629544" cy="73539"/>
              <a:chOff x="383401" y="2643182"/>
              <a:chExt cx="616699" cy="71438"/>
            </a:xfrm>
            <a:grpFill/>
          </p:grpSpPr>
          <p:sp>
            <p:nvSpPr>
              <p:cNvPr id="17" name="Prstenec 16"/>
              <p:cNvSpPr/>
              <p:nvPr/>
            </p:nvSpPr>
            <p:spPr>
              <a:xfrm>
                <a:off x="928662" y="2643182"/>
                <a:ext cx="71438" cy="71438"/>
              </a:xfrm>
              <a:prstGeom prst="donut">
                <a:avLst>
                  <a:gd name="adj" fmla="val 5541"/>
                </a:avLst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8" name="Přímá spojovací čára 17"/>
              <p:cNvCxnSpPr/>
              <p:nvPr/>
            </p:nvCxnSpPr>
            <p:spPr>
              <a:xfrm rot="16200000" flipH="1">
                <a:off x="664199" y="2378720"/>
                <a:ext cx="44640" cy="606236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" name="Přímá spojovací čára 3"/>
            <p:cNvCxnSpPr/>
            <p:nvPr/>
          </p:nvCxnSpPr>
          <p:spPr>
            <a:xfrm>
              <a:off x="3551020" y="5843184"/>
              <a:ext cx="102096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rot="10800000">
              <a:off x="1071538" y="5843184"/>
              <a:ext cx="510449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 flipH="1" flipV="1">
              <a:off x="3000287" y="5805604"/>
              <a:ext cx="1103087" cy="162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5400000" flipH="1" flipV="1">
              <a:off x="3258291" y="5842370"/>
              <a:ext cx="440417" cy="811"/>
            </a:xfrm>
            <a:prstGeom prst="line">
              <a:avLst/>
            </a:prstGeom>
            <a:grpFill/>
            <a:ln w="444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 rot="10800000">
              <a:off x="2165427" y="5843184"/>
              <a:ext cx="1312667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" name="Skupina 55"/>
            <p:cNvGrpSpPr/>
            <p:nvPr/>
          </p:nvGrpSpPr>
          <p:grpSpPr>
            <a:xfrm>
              <a:off x="2238353" y="3857628"/>
              <a:ext cx="933446" cy="941294"/>
              <a:chOff x="7500958" y="2643182"/>
              <a:chExt cx="914400" cy="914400"/>
            </a:xfrm>
            <a:grpFill/>
          </p:grpSpPr>
          <p:sp>
            <p:nvSpPr>
              <p:cNvPr id="14" name="Elipsa 13"/>
              <p:cNvSpPr/>
              <p:nvPr/>
            </p:nvSpPr>
            <p:spPr>
              <a:xfrm>
                <a:off x="7500958" y="2643182"/>
                <a:ext cx="914400" cy="91440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5" name="Přímá spojovací čára 14"/>
              <p:cNvCxnSpPr>
                <a:stCxn id="14" idx="7"/>
                <a:endCxn id="14" idx="3"/>
              </p:cNvCxnSpPr>
              <p:nvPr/>
            </p:nvCxnSpPr>
            <p:spPr>
              <a:xfrm rot="16200000" flipH="1" flipV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>
                <a:stCxn id="14" idx="1"/>
                <a:endCxn id="14" idx="5"/>
              </p:cNvCxnSpPr>
              <p:nvPr/>
            </p:nvCxnSpPr>
            <p:spPr>
              <a:xfrm rot="16200000" flipH="1">
                <a:off x="7634869" y="2777093"/>
                <a:ext cx="646578" cy="646578"/>
              </a:xfrm>
              <a:prstGeom prst="line">
                <a:avLst/>
              </a:prstGeom>
              <a:grpFill/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0" name="Přímá spojovací čára 9"/>
            <p:cNvCxnSpPr/>
            <p:nvPr/>
          </p:nvCxnSpPr>
          <p:spPr>
            <a:xfrm>
              <a:off x="3186390" y="4372402"/>
              <a:ext cx="1385593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1071538" y="4372402"/>
              <a:ext cx="1166815" cy="1635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5400000" flipH="1" flipV="1">
              <a:off x="337775" y="5106165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3837410" y="5106982"/>
              <a:ext cx="1469148" cy="16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4" name="Skupina 113"/>
          <p:cNvGrpSpPr/>
          <p:nvPr/>
        </p:nvGrpSpPr>
        <p:grpSpPr>
          <a:xfrm>
            <a:off x="4357686" y="2571744"/>
            <a:ext cx="3500430" cy="3170219"/>
            <a:chOff x="4429124" y="2928934"/>
            <a:chExt cx="3500430" cy="3170219"/>
          </a:xfrm>
        </p:grpSpPr>
        <p:sp>
          <p:nvSpPr>
            <p:cNvPr id="51" name="Prstenec 2"/>
            <p:cNvSpPr/>
            <p:nvPr/>
          </p:nvSpPr>
          <p:spPr>
            <a:xfrm>
              <a:off x="5306438" y="5696934"/>
              <a:ext cx="62665" cy="63653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52" name="Přímá spojovací čára 3"/>
            <p:cNvCxnSpPr/>
            <p:nvPr/>
          </p:nvCxnSpPr>
          <p:spPr>
            <a:xfrm rot="16200000" flipH="1">
              <a:off x="5120216" y="5511555"/>
              <a:ext cx="30720" cy="44869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4"/>
            <p:cNvCxnSpPr/>
            <p:nvPr/>
          </p:nvCxnSpPr>
          <p:spPr>
            <a:xfrm>
              <a:off x="6639042" y="5773324"/>
              <a:ext cx="1289119" cy="13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"/>
            <p:cNvCxnSpPr/>
            <p:nvPr/>
          </p:nvCxnSpPr>
          <p:spPr>
            <a:xfrm rot="10800000">
              <a:off x="4429124" y="5760593"/>
              <a:ext cx="438628" cy="141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6"/>
            <p:cNvCxnSpPr/>
            <p:nvPr/>
          </p:nvCxnSpPr>
          <p:spPr>
            <a:xfrm rot="10800000">
              <a:off x="5369103" y="5760597"/>
              <a:ext cx="963006" cy="1272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Elipsa 7"/>
            <p:cNvSpPr/>
            <p:nvPr/>
          </p:nvSpPr>
          <p:spPr>
            <a:xfrm>
              <a:off x="5411310" y="4041956"/>
              <a:ext cx="802109" cy="814755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" name="Přímá spojovací čára 8"/>
            <p:cNvCxnSpPr>
              <a:stCxn id="55" idx="7"/>
              <a:endCxn id="55" idx="3"/>
            </p:cNvCxnSpPr>
            <p:nvPr/>
          </p:nvCxnSpPr>
          <p:spPr>
            <a:xfrm rot="16200000" flipH="1" flipV="1">
              <a:off x="5524305" y="4165745"/>
              <a:ext cx="576120" cy="5671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9"/>
            <p:cNvCxnSpPr/>
            <p:nvPr/>
          </p:nvCxnSpPr>
          <p:spPr>
            <a:xfrm rot="16200000" flipH="1">
              <a:off x="5529612" y="4170097"/>
              <a:ext cx="576120" cy="56717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10"/>
            <p:cNvCxnSpPr/>
            <p:nvPr/>
          </p:nvCxnSpPr>
          <p:spPr>
            <a:xfrm>
              <a:off x="6209336" y="4474798"/>
              <a:ext cx="1718825" cy="13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11"/>
            <p:cNvCxnSpPr/>
            <p:nvPr/>
          </p:nvCxnSpPr>
          <p:spPr>
            <a:xfrm>
              <a:off x="4429124" y="4474798"/>
              <a:ext cx="1002643" cy="141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12"/>
            <p:cNvCxnSpPr/>
            <p:nvPr/>
          </p:nvCxnSpPr>
          <p:spPr>
            <a:xfrm rot="5400000" flipH="1" flipV="1">
              <a:off x="3793996" y="5122657"/>
              <a:ext cx="1271650" cy="139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13"/>
            <p:cNvCxnSpPr/>
            <p:nvPr/>
          </p:nvCxnSpPr>
          <p:spPr>
            <a:xfrm rot="5400000" flipH="1" flipV="1">
              <a:off x="7293033" y="5109926"/>
              <a:ext cx="1271650" cy="139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rot="5400000">
              <a:off x="6059065" y="5728149"/>
              <a:ext cx="741327" cy="68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>
              <a:off x="6086563" y="5773324"/>
              <a:ext cx="245546" cy="1375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 rot="5400000">
              <a:off x="6147288" y="5771954"/>
              <a:ext cx="371007" cy="1365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Přímá spojovací čára 69"/>
            <p:cNvCxnSpPr/>
            <p:nvPr/>
          </p:nvCxnSpPr>
          <p:spPr>
            <a:xfrm flipV="1">
              <a:off x="6429388" y="5774699"/>
              <a:ext cx="455200" cy="1175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Prstenec 70"/>
            <p:cNvSpPr/>
            <p:nvPr/>
          </p:nvSpPr>
          <p:spPr>
            <a:xfrm rot="10800000">
              <a:off x="6761815" y="4412964"/>
              <a:ext cx="61387" cy="618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2" name="Prstenec 71"/>
            <p:cNvSpPr/>
            <p:nvPr/>
          </p:nvSpPr>
          <p:spPr>
            <a:xfrm rot="10800000">
              <a:off x="4981604" y="4412964"/>
              <a:ext cx="61387" cy="618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cxnSp>
          <p:nvCxnSpPr>
            <p:cNvPr id="73" name="Přímá spojovací čára 72"/>
            <p:cNvCxnSpPr/>
            <p:nvPr/>
          </p:nvCxnSpPr>
          <p:spPr>
            <a:xfrm rot="16200000" flipH="1" flipV="1">
              <a:off x="6237591" y="3886000"/>
              <a:ext cx="1049813" cy="136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ovací čára 73"/>
            <p:cNvCxnSpPr/>
            <p:nvPr/>
          </p:nvCxnSpPr>
          <p:spPr>
            <a:xfrm rot="16200000" flipH="1">
              <a:off x="4465033" y="3878347"/>
              <a:ext cx="1042132" cy="8990"/>
            </a:xfrm>
            <a:prstGeom prst="line">
              <a:avLst/>
            </a:prstGeom>
            <a:ln w="38100">
              <a:solidFill>
                <a:srgbClr val="01042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ovací čára 74"/>
            <p:cNvCxnSpPr/>
            <p:nvPr/>
          </p:nvCxnSpPr>
          <p:spPr>
            <a:xfrm rot="10800000">
              <a:off x="6270722" y="3361776"/>
              <a:ext cx="491093" cy="13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ovací čára 75"/>
            <p:cNvCxnSpPr/>
            <p:nvPr/>
          </p:nvCxnSpPr>
          <p:spPr>
            <a:xfrm rot="10800000">
              <a:off x="4981604" y="3361776"/>
              <a:ext cx="491093" cy="1375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Elipsa 77"/>
            <p:cNvSpPr/>
            <p:nvPr/>
          </p:nvSpPr>
          <p:spPr>
            <a:xfrm>
              <a:off x="5472696" y="2928934"/>
              <a:ext cx="785743" cy="791477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9" name="Přímá spojovací čára 78"/>
            <p:cNvCxnSpPr>
              <a:stCxn id="78" idx="7"/>
              <a:endCxn id="78" idx="3"/>
            </p:cNvCxnSpPr>
            <p:nvPr/>
          </p:nvCxnSpPr>
          <p:spPr>
            <a:xfrm rot="16200000" flipH="1" flipV="1">
              <a:off x="5585738" y="3046871"/>
              <a:ext cx="559658" cy="5556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Přímá spojovací čára 79"/>
            <p:cNvCxnSpPr>
              <a:stCxn id="78" idx="1"/>
              <a:endCxn id="78" idx="5"/>
            </p:cNvCxnSpPr>
            <p:nvPr/>
          </p:nvCxnSpPr>
          <p:spPr>
            <a:xfrm rot="16200000" flipH="1">
              <a:off x="5585738" y="3046871"/>
              <a:ext cx="559658" cy="55560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Prstenec 49"/>
            <p:cNvSpPr/>
            <p:nvPr/>
          </p:nvSpPr>
          <p:spPr>
            <a:xfrm>
              <a:off x="4858830" y="5711489"/>
              <a:ext cx="61387" cy="61835"/>
            </a:xfrm>
            <a:prstGeom prst="donut">
              <a:avLst>
                <a:gd name="adj" fmla="val 5541"/>
              </a:avLst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428596" y="357166"/>
            <a:ext cx="7929618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Jedna žárovka zapojená v síti má menší výkon než dvě stejné  žárovky v této síti.</a:t>
            </a:r>
            <a:endParaRPr lang="cs-CZ" sz="24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571472" y="6072206"/>
            <a:ext cx="7572428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Žárovky se v síti zapojují paralelně. V paralelním obvodu je všude stejné napětí, ale proudy se sčítají.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071678"/>
            <a:ext cx="8572560" cy="147002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dirty="0" smtClean="0"/>
              <a:t>Elektrický výkon je součinem napětí a proudu.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14290"/>
            <a:ext cx="8572560" cy="1357322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Elektrický výkon žárovek závisí na velikosti napětí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 na velikosti proudu.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71802" y="3929066"/>
            <a:ext cx="214314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 = U . I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5143512"/>
            <a:ext cx="2928958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  – je elektrický výkon ve W</a:t>
            </a:r>
          </a:p>
          <a:p>
            <a:r>
              <a:rPr lang="cs-CZ" dirty="0" smtClean="0"/>
              <a:t>U – je  elektrické napětí ve V</a:t>
            </a:r>
          </a:p>
          <a:p>
            <a:r>
              <a:rPr lang="cs-CZ" dirty="0" smtClean="0"/>
              <a:t>I   – je elektrický proud v 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428596" y="4286256"/>
            <a:ext cx="2244731" cy="1643074"/>
            <a:chOff x="1071538" y="1714488"/>
            <a:chExt cx="2244731" cy="1643074"/>
          </a:xfrm>
          <a:solidFill>
            <a:schemeClr val="bg1"/>
          </a:solidFill>
        </p:grpSpPr>
        <p:grpSp>
          <p:nvGrpSpPr>
            <p:cNvPr id="2" name="Skupina 1"/>
            <p:cNvGrpSpPr/>
            <p:nvPr/>
          </p:nvGrpSpPr>
          <p:grpSpPr>
            <a:xfrm>
              <a:off x="1071538" y="1714488"/>
              <a:ext cx="2244731" cy="1643074"/>
              <a:chOff x="3143240" y="4857760"/>
              <a:chExt cx="2244731" cy="1643074"/>
            </a:xfrm>
            <a:grpFill/>
          </p:grpSpPr>
          <p:grpSp>
            <p:nvGrpSpPr>
              <p:cNvPr id="3" name="Skupina 29"/>
              <p:cNvGrpSpPr/>
              <p:nvPr/>
            </p:nvGrpSpPr>
            <p:grpSpPr>
              <a:xfrm>
                <a:off x="3143240" y="4857760"/>
                <a:ext cx="2244731" cy="1643074"/>
                <a:chOff x="4500562" y="4786322"/>
                <a:chExt cx="2244731" cy="1643074"/>
              </a:xfrm>
              <a:grpFill/>
            </p:grpSpPr>
            <p:sp>
              <p:nvSpPr>
                <p:cNvPr id="7" name="AutoShape 5"/>
                <p:cNvSpPr>
                  <a:spLocks noChangeArrowheads="1"/>
                </p:cNvSpPr>
                <p:nvPr/>
              </p:nvSpPr>
              <p:spPr bwMode="auto">
                <a:xfrm>
                  <a:off x="4500562" y="4786322"/>
                  <a:ext cx="2244731" cy="1643074"/>
                </a:xfrm>
                <a:prstGeom prst="triangle">
                  <a:avLst>
                    <a:gd name="adj" fmla="val 50000"/>
                  </a:avLst>
                </a:prstGeom>
                <a:grpFill/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8" name="AutoShape 4"/>
                <p:cNvSpPr>
                  <a:spLocks noChangeShapeType="1"/>
                </p:cNvSpPr>
                <p:nvPr/>
              </p:nvSpPr>
              <p:spPr bwMode="auto">
                <a:xfrm>
                  <a:off x="5000628" y="5715016"/>
                  <a:ext cx="1285884" cy="0"/>
                </a:xfrm>
                <a:prstGeom prst="straightConnector1">
                  <a:avLst/>
                </a:prstGeom>
                <a:grpFill/>
                <a:ln w="381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cxnSp>
              <p:nvCxnSpPr>
                <p:cNvPr id="9" name="Přímá spojovací čára 8"/>
                <p:cNvCxnSpPr/>
                <p:nvPr/>
              </p:nvCxnSpPr>
              <p:spPr>
                <a:xfrm rot="5400000">
                  <a:off x="5287174" y="6071412"/>
                  <a:ext cx="714380" cy="1588"/>
                </a:xfrm>
                <a:prstGeom prst="line">
                  <a:avLst/>
                </a:prstGeom>
                <a:grpFill/>
                <a:ln w="38100">
                  <a:solidFill>
                    <a:srgbClr val="000014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5" name="Obdélník 4"/>
              <p:cNvSpPr/>
              <p:nvPr/>
            </p:nvSpPr>
            <p:spPr>
              <a:xfrm>
                <a:off x="3857620" y="5929330"/>
                <a:ext cx="190173" cy="558743"/>
              </a:xfrm>
              <a:prstGeom prst="rect">
                <a:avLst/>
              </a:prstGeom>
              <a:grpFill/>
            </p:spPr>
            <p:txBody>
              <a:bodyPr wrap="square">
                <a:spAutoFit/>
              </a:bodyPr>
              <a:lstStyle/>
              <a:p>
                <a:pPr algn="ctr">
                  <a:lnSpc>
                    <a:spcPct val="115000"/>
                  </a:lnSpc>
                  <a:spcAft>
                    <a:spcPts val="0"/>
                  </a:spcAft>
                </a:pPr>
                <a:r>
                  <a:rPr lang="cs-CZ" sz="2800" dirty="0" smtClean="0">
                    <a:latin typeface="Calibri"/>
                    <a:ea typeface="Calibri"/>
                    <a:cs typeface="Times New Roman"/>
                  </a:rPr>
                  <a:t>U</a:t>
                </a:r>
                <a:endParaRPr lang="cs-CZ" sz="2800" dirty="0"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4429124" y="6000768"/>
                <a:ext cx="357190" cy="461665"/>
              </a:xfrm>
              <a:prstGeom prst="rect">
                <a:avLst/>
              </a:prstGeom>
              <a:grp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I</a:t>
                </a:r>
                <a:endParaRPr lang="cs-CZ" sz="2400" dirty="0"/>
              </a:p>
            </p:txBody>
          </p:sp>
        </p:grpSp>
        <p:sp>
          <p:nvSpPr>
            <p:cNvPr id="10" name="Obdélník 9"/>
            <p:cNvSpPr/>
            <p:nvPr/>
          </p:nvSpPr>
          <p:spPr>
            <a:xfrm>
              <a:off x="2071670" y="2000240"/>
              <a:ext cx="190173" cy="558743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pPr algn="ctr">
                <a:lnSpc>
                  <a:spcPct val="115000"/>
                </a:lnSpc>
                <a:spcAft>
                  <a:spcPts val="0"/>
                </a:spcAft>
              </a:pPr>
              <a:r>
                <a:rPr lang="cs-CZ" sz="2800" dirty="0" smtClean="0">
                  <a:latin typeface="Calibri"/>
                  <a:ea typeface="Calibri"/>
                  <a:cs typeface="Times New Roman"/>
                </a:rPr>
                <a:t>P</a:t>
              </a:r>
              <a:endParaRPr lang="cs-CZ" sz="2800" dirty="0">
                <a:latin typeface="Calibri"/>
                <a:ea typeface="Calibri"/>
                <a:cs typeface="Times New Roman"/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285720" y="285728"/>
            <a:ext cx="8643998" cy="83099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Ze vztahu pro výkon můžeme vypočítat elektrické napětí nebo elektrický proud.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14414" y="2214554"/>
            <a:ext cx="550072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Elektrické napětí z výkonu U = P : I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2928934"/>
            <a:ext cx="550072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Elektrický proud z výkonu: I = P : U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9058" y="4071942"/>
            <a:ext cx="4643470" cy="70788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vyjádření dalších veličin ze vzorce pro výkon můžeme použít tuto pomůcku. 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4000496" y="5143512"/>
            <a:ext cx="4572000" cy="1323439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r>
              <a:rPr lang="cs-CZ" sz="2000" dirty="0" smtClean="0"/>
              <a:t>Hledanou veličinu zakryjeme. Když jsou zbývající veličiny v trojúhelníku pod sebou, dělíme je, když jsou vedle sebe, násobíme je.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428604"/>
            <a:ext cx="7358114" cy="830997"/>
          </a:xfrm>
          <a:prstGeom prst="rect">
            <a:avLst/>
          </a:prstGeom>
          <a:solidFill>
            <a:schemeClr val="bg1">
              <a:lumMod val="8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žárovičce je vyraženo 6 V/0,1 A. Jaký příkon má žárovička?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000240"/>
            <a:ext cx="15716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786058"/>
            <a:ext cx="5572164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 V/0,1 A je údaj o napětí a proudu.</a:t>
            </a:r>
          </a:p>
          <a:p>
            <a:r>
              <a:rPr lang="cs-CZ" sz="2400" dirty="0" smtClean="0"/>
              <a:t>U = 6V</a:t>
            </a:r>
          </a:p>
          <a:p>
            <a:r>
              <a:rPr lang="cs-CZ" sz="2400" dirty="0" smtClean="0"/>
              <a:t>I = 0,1 A</a:t>
            </a:r>
          </a:p>
          <a:p>
            <a:r>
              <a:rPr lang="cs-CZ" sz="2400" u="sng" dirty="0" smtClean="0"/>
              <a:t>P = ?</a:t>
            </a:r>
          </a:p>
          <a:p>
            <a:r>
              <a:rPr lang="cs-CZ" sz="2400" dirty="0" smtClean="0"/>
              <a:t>P = U . I </a:t>
            </a:r>
          </a:p>
          <a:p>
            <a:r>
              <a:rPr lang="cs-CZ" sz="2400" dirty="0" smtClean="0"/>
              <a:t>P = 6 . 0,1</a:t>
            </a:r>
          </a:p>
          <a:p>
            <a:r>
              <a:rPr lang="cs-CZ" sz="2400" dirty="0" smtClean="0"/>
              <a:t>P = 0,6 (W)</a:t>
            </a:r>
          </a:p>
          <a:p>
            <a:r>
              <a:rPr lang="cs-CZ" sz="2400" u="sng" dirty="0" smtClean="0"/>
              <a:t>Příkon žárovičky je 0,6 W.</a:t>
            </a:r>
            <a:endParaRPr lang="cs-CZ" sz="2400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6429388" y="1571612"/>
            <a:ext cx="2285984" cy="1357322"/>
            <a:chOff x="5857884" y="642918"/>
            <a:chExt cx="3286116" cy="2071702"/>
          </a:xfrm>
        </p:grpSpPr>
        <p:sp>
          <p:nvSpPr>
            <p:cNvPr id="7" name="Výbuch 1 6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8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6286544" cy="830997"/>
          </a:xfrm>
          <a:prstGeom prst="rect">
            <a:avLst/>
          </a:prstGeom>
          <a:solidFill>
            <a:schemeClr val="bg1">
              <a:lumMod val="7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proud protéká vařičem o příkonu 600 W, </a:t>
            </a:r>
          </a:p>
          <a:p>
            <a:r>
              <a:rPr lang="cs-CZ" sz="2400" dirty="0" smtClean="0"/>
              <a:t>je-li připojen k napětí sítě tj. 230 V.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571744"/>
            <a:ext cx="6286544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U = 230V</a:t>
            </a:r>
          </a:p>
          <a:p>
            <a:r>
              <a:rPr lang="cs-CZ" sz="2400" dirty="0" smtClean="0"/>
              <a:t>P = 600 W</a:t>
            </a:r>
          </a:p>
          <a:p>
            <a:r>
              <a:rPr lang="cs-CZ" sz="2400" u="sng" dirty="0" smtClean="0"/>
              <a:t>I = ?(A)</a:t>
            </a:r>
          </a:p>
          <a:p>
            <a:r>
              <a:rPr lang="cs-CZ" sz="2400" dirty="0" smtClean="0"/>
              <a:t>I =P : U = 600 : 230</a:t>
            </a:r>
          </a:p>
          <a:p>
            <a:r>
              <a:rPr lang="cs-CZ" sz="2400" dirty="0" smtClean="0"/>
              <a:t>I = 2,6 (A)</a:t>
            </a:r>
          </a:p>
          <a:p>
            <a:r>
              <a:rPr lang="cs-CZ" sz="2400" u="sng" dirty="0" smtClean="0"/>
              <a:t>Proud protékající žárovkou je 2,6 A.</a:t>
            </a:r>
            <a:endParaRPr lang="cs-CZ" sz="2400" u="sng" dirty="0"/>
          </a:p>
        </p:txBody>
      </p:sp>
      <p:grpSp>
        <p:nvGrpSpPr>
          <p:cNvPr id="6" name="Skupina 5"/>
          <p:cNvGrpSpPr/>
          <p:nvPr/>
        </p:nvGrpSpPr>
        <p:grpSpPr>
          <a:xfrm>
            <a:off x="6500826" y="428604"/>
            <a:ext cx="2285984" cy="1357322"/>
            <a:chOff x="5857884" y="642918"/>
            <a:chExt cx="3286116" cy="2071702"/>
          </a:xfrm>
        </p:grpSpPr>
        <p:sp>
          <p:nvSpPr>
            <p:cNvPr id="3" name="Výbuch 1 2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5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71480"/>
            <a:ext cx="6786610" cy="830997"/>
          </a:xfrm>
          <a:prstGeom prst="rect">
            <a:avLst/>
          </a:prstGeom>
          <a:solidFill>
            <a:schemeClr val="bg1">
              <a:lumMod val="75000"/>
            </a:schemeClr>
          </a:solidFill>
          <a:ln w="730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proud protéká žárovkou, na které je označeno </a:t>
            </a:r>
          </a:p>
          <a:p>
            <a:r>
              <a:rPr lang="cs-CZ" sz="2400" dirty="0" smtClean="0"/>
              <a:t>60 W/230 V?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2910" y="2786058"/>
            <a:ext cx="5572164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60W/230 V je údaj o příkonu a napětí.</a:t>
            </a:r>
          </a:p>
          <a:p>
            <a:r>
              <a:rPr lang="cs-CZ" sz="2400" dirty="0" smtClean="0"/>
              <a:t>U = 230V</a:t>
            </a:r>
          </a:p>
          <a:p>
            <a:r>
              <a:rPr lang="cs-CZ" sz="2400" dirty="0" smtClean="0"/>
              <a:t>P = 60 W</a:t>
            </a:r>
          </a:p>
          <a:p>
            <a:r>
              <a:rPr lang="cs-CZ" sz="2400" u="sng" dirty="0" smtClean="0"/>
              <a:t>I = ?(A)</a:t>
            </a:r>
          </a:p>
          <a:p>
            <a:r>
              <a:rPr lang="cs-CZ" sz="2400" dirty="0" smtClean="0"/>
              <a:t>I =P : U = 60 : 230</a:t>
            </a:r>
          </a:p>
          <a:p>
            <a:r>
              <a:rPr lang="cs-CZ" sz="2400" dirty="0" smtClean="0"/>
              <a:t>I = 0,26 (A)</a:t>
            </a:r>
          </a:p>
          <a:p>
            <a:r>
              <a:rPr lang="cs-CZ" sz="2400" u="sng" dirty="0" smtClean="0"/>
              <a:t>Proud  protékající žárovkou je 0,26 A.</a:t>
            </a:r>
            <a:endParaRPr lang="cs-CZ" sz="2400" u="sng" dirty="0"/>
          </a:p>
        </p:txBody>
      </p:sp>
      <p:grpSp>
        <p:nvGrpSpPr>
          <p:cNvPr id="4" name="Skupina 3"/>
          <p:cNvGrpSpPr/>
          <p:nvPr/>
        </p:nvGrpSpPr>
        <p:grpSpPr>
          <a:xfrm>
            <a:off x="6572264" y="1643050"/>
            <a:ext cx="2285984" cy="1357322"/>
            <a:chOff x="5857884" y="642918"/>
            <a:chExt cx="3286116" cy="2071702"/>
          </a:xfrm>
        </p:grpSpPr>
        <p:sp>
          <p:nvSpPr>
            <p:cNvPr id="5" name="Výbuch 1 4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6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14290"/>
            <a:ext cx="6858048" cy="1200329"/>
          </a:xfrm>
          <a:prstGeom prst="rect">
            <a:avLst/>
          </a:prstGeom>
          <a:solidFill>
            <a:schemeClr val="bg1">
              <a:lumMod val="7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Indukční vařič má příkon 2000 W. Lze ho zapojit do zásuvky  s napětím sítě, která je jištěna šestiampérovým jističem?</a:t>
            </a:r>
            <a:endParaRPr lang="cs-CZ" sz="2400" dirty="0"/>
          </a:p>
        </p:txBody>
      </p:sp>
      <p:pic>
        <p:nvPicPr>
          <p:cNvPr id="1029" name="Picture 5" descr="C:\Documents and Settings\Fujitsu-Siemens\Local Settings\Temporary Internet Files\Content.IE5\7ASIVSDP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357166"/>
            <a:ext cx="1625600" cy="1828800"/>
          </a:xfrm>
          <a:prstGeom prst="rect">
            <a:avLst/>
          </a:prstGeom>
          <a:noFill/>
        </p:spPr>
      </p:pic>
      <p:pic>
        <p:nvPicPr>
          <p:cNvPr id="1031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3857628"/>
            <a:ext cx="2257200" cy="22572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85720" y="2000240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Potřebuji pomoc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2786058"/>
            <a:ext cx="685804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Šestiampérový jistič přeruší obvod, pokud jím delší dobu protéká proud větší než 6 A. Musíme zjistit proud, který bude obvodem protékat.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4429132"/>
            <a:ext cx="5357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Potřebuji  další pomoc :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5357826"/>
            <a:ext cx="53578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Proud vypočítáme, když příkon dělíme napětím.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500306"/>
            <a:ext cx="8643998" cy="304698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230 V je napětí sítě.</a:t>
            </a:r>
          </a:p>
          <a:p>
            <a:r>
              <a:rPr lang="cs-CZ" sz="2400" dirty="0" smtClean="0"/>
              <a:t>U = 230 V</a:t>
            </a:r>
          </a:p>
          <a:p>
            <a:r>
              <a:rPr lang="cs-CZ" sz="2400" dirty="0" smtClean="0"/>
              <a:t>P = 2000 W</a:t>
            </a:r>
          </a:p>
          <a:p>
            <a:r>
              <a:rPr lang="cs-CZ" sz="2400" u="sng" dirty="0" smtClean="0"/>
              <a:t>I = ?(A)</a:t>
            </a:r>
          </a:p>
          <a:p>
            <a:r>
              <a:rPr lang="cs-CZ" sz="2400" dirty="0" smtClean="0"/>
              <a:t>I =P : U = 2000 : 230</a:t>
            </a:r>
          </a:p>
          <a:p>
            <a:r>
              <a:rPr lang="cs-CZ" sz="2400" dirty="0" smtClean="0"/>
              <a:t>I = 8,7 (A)</a:t>
            </a:r>
          </a:p>
          <a:p>
            <a:r>
              <a:rPr lang="cs-CZ" sz="2400" u="sng" dirty="0" smtClean="0"/>
              <a:t>Proud protékající žárovkou je 8,7 A.</a:t>
            </a:r>
          </a:p>
          <a:p>
            <a:r>
              <a:rPr lang="cs-CZ" sz="2400" u="sng" dirty="0" smtClean="0"/>
              <a:t>Šestiampérový jistič na  tento proud nestačí.</a:t>
            </a:r>
            <a:endParaRPr lang="cs-CZ" sz="24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214290"/>
            <a:ext cx="8643998" cy="1200329"/>
          </a:xfrm>
          <a:prstGeom prst="rect">
            <a:avLst/>
          </a:prstGeom>
          <a:solidFill>
            <a:schemeClr val="bg1">
              <a:lumMod val="7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Pokračování:</a:t>
            </a:r>
          </a:p>
          <a:p>
            <a:r>
              <a:rPr lang="cs-CZ" sz="2400" dirty="0" smtClean="0"/>
              <a:t>Indukční vařič má příkon 2000 W. Lze ho zapojit do zásuvky  </a:t>
            </a:r>
          </a:p>
          <a:p>
            <a:r>
              <a:rPr lang="cs-CZ" sz="2400" dirty="0" smtClean="0"/>
              <a:t>s napětím sítě, která je jištěna šestiampérovým jističem?</a:t>
            </a:r>
            <a:endParaRPr lang="cs-CZ" sz="2400" dirty="0"/>
          </a:p>
        </p:txBody>
      </p:sp>
      <p:pic>
        <p:nvPicPr>
          <p:cNvPr id="4" name="Picture 7" descr="C:\Documents and Settings\Fujitsu-Siemens\Local Settings\Temporary Internet Files\Content.IE5\8TTNS1EQ\MC90044142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2857496"/>
            <a:ext cx="2257200" cy="2257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214290"/>
            <a:ext cx="85725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vztahu P = U . I nemusíme znát napětí nebo proud. Pokud </a:t>
            </a:r>
            <a:r>
              <a:rPr lang="cs-CZ" sz="2400" dirty="0"/>
              <a:t>známe </a:t>
            </a:r>
            <a:r>
              <a:rPr lang="cs-CZ" sz="2400" dirty="0" smtClean="0"/>
              <a:t>odpor, můžeme tyto veličiny vyjádřit </a:t>
            </a:r>
          </a:p>
          <a:p>
            <a:r>
              <a:rPr lang="cs-CZ" sz="2400" dirty="0" smtClean="0"/>
              <a:t>z Ohmova zákona  I = U : R</a:t>
            </a:r>
          </a:p>
          <a:p>
            <a:r>
              <a:rPr lang="cs-CZ" sz="2400" dirty="0" smtClean="0"/>
              <a:t>nebo ze vztahu pro napětí z Ohmova zákona U = I . R.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071810"/>
            <a:ext cx="792961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U . I 		pokud  neznáme napětí a známe odpor  			U = I . R</a:t>
            </a:r>
          </a:p>
          <a:p>
            <a:r>
              <a:rPr lang="cs-CZ" sz="2400" dirty="0" smtClean="0"/>
              <a:t>P = I . R . I	</a:t>
            </a:r>
            <a:r>
              <a:rPr lang="cs-CZ" sz="2400" b="1" dirty="0" smtClean="0"/>
              <a:t>P = I</a:t>
            </a:r>
            <a:r>
              <a:rPr lang="cs-CZ" sz="2400" b="1" dirty="0" smtClean="0">
                <a:latin typeface="+mj-lt"/>
                <a:cs typeface="Vrinda"/>
              </a:rPr>
              <a:t>²</a:t>
            </a:r>
            <a:r>
              <a:rPr lang="cs-CZ" sz="2400" b="1" dirty="0" smtClean="0"/>
              <a:t> . R 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714884"/>
            <a:ext cx="8072494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U . I 		pokud  neznáme proud a odpor I = U : R</a:t>
            </a:r>
          </a:p>
          <a:p>
            <a:r>
              <a:rPr lang="cs-CZ" sz="2400" dirty="0" smtClean="0"/>
              <a:t>P = U . U : R	</a:t>
            </a:r>
            <a:r>
              <a:rPr lang="cs-CZ" sz="2400" b="1" dirty="0" smtClean="0"/>
              <a:t>P = U</a:t>
            </a:r>
            <a:r>
              <a:rPr lang="cs-CZ" sz="2400" b="1" dirty="0" smtClean="0">
                <a:cs typeface="Vrinda"/>
              </a:rPr>
              <a:t>²</a:t>
            </a:r>
            <a:r>
              <a:rPr lang="cs-CZ" sz="2400" b="1" dirty="0" smtClean="0"/>
              <a:t> : R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8072494" cy="830997"/>
          </a:xfrm>
          <a:prstGeom prst="rect">
            <a:avLst/>
          </a:prstGeom>
          <a:solidFill>
            <a:schemeClr val="bg1">
              <a:lumMod val="8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Žárovička je připojena na napětí 6 V. Odpor žárovičky je 60 </a:t>
            </a:r>
            <a:r>
              <a:rPr lang="el-GR" sz="2400" dirty="0" smtClean="0">
                <a:latin typeface="Corbel"/>
              </a:rPr>
              <a:t>Ω</a:t>
            </a:r>
            <a:r>
              <a:rPr lang="cs-CZ" sz="2400" dirty="0" smtClean="0"/>
              <a:t>. Jaký příkon má žárovička?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000240"/>
            <a:ext cx="15716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786058"/>
            <a:ext cx="5572164" cy="37856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Známe údaj o napětí a neznáme  proud.</a:t>
            </a:r>
          </a:p>
          <a:p>
            <a:r>
              <a:rPr lang="cs-CZ" sz="2400" dirty="0" smtClean="0"/>
              <a:t>U = 6V</a:t>
            </a:r>
          </a:p>
          <a:p>
            <a:r>
              <a:rPr lang="cs-CZ" sz="2400" dirty="0" smtClean="0"/>
              <a:t>R = 60</a:t>
            </a:r>
            <a:r>
              <a:rPr lang="el-GR" sz="2400" dirty="0" smtClean="0">
                <a:latin typeface="Corbel"/>
              </a:rPr>
              <a:t> Ω</a:t>
            </a:r>
            <a:endParaRPr lang="cs-CZ" sz="2400" dirty="0" smtClean="0"/>
          </a:p>
          <a:p>
            <a:r>
              <a:rPr lang="cs-CZ" sz="2400" u="sng" dirty="0" smtClean="0"/>
              <a:t>P = ?</a:t>
            </a:r>
          </a:p>
          <a:p>
            <a:r>
              <a:rPr lang="cs-CZ" sz="2400" dirty="0" smtClean="0"/>
              <a:t>Proud vypočítáme z Ohmova zákona:</a:t>
            </a:r>
          </a:p>
          <a:p>
            <a:r>
              <a:rPr lang="cs-CZ" sz="2400" dirty="0" smtClean="0"/>
              <a:t>I = U : R;  I = 6 : 60;   I = 0,1 A</a:t>
            </a:r>
          </a:p>
          <a:p>
            <a:r>
              <a:rPr lang="cs-CZ" sz="2400" dirty="0" smtClean="0"/>
              <a:t>P = U . I </a:t>
            </a:r>
          </a:p>
          <a:p>
            <a:r>
              <a:rPr lang="cs-CZ" sz="2400" dirty="0" smtClean="0"/>
              <a:t>P = 6 . 0,1</a:t>
            </a:r>
          </a:p>
          <a:p>
            <a:r>
              <a:rPr lang="cs-CZ" sz="2400" dirty="0" smtClean="0"/>
              <a:t>P = 0,6 (W)</a:t>
            </a:r>
          </a:p>
          <a:p>
            <a:r>
              <a:rPr lang="cs-CZ" sz="2400" u="sng" dirty="0" smtClean="0"/>
              <a:t>Příkon žárovičky je 0,6 W.</a:t>
            </a:r>
            <a:endParaRPr lang="cs-CZ" sz="2400" u="sng" dirty="0"/>
          </a:p>
        </p:txBody>
      </p:sp>
      <p:grpSp>
        <p:nvGrpSpPr>
          <p:cNvPr id="3" name="Skupina 5"/>
          <p:cNvGrpSpPr/>
          <p:nvPr/>
        </p:nvGrpSpPr>
        <p:grpSpPr>
          <a:xfrm>
            <a:off x="6429388" y="1571612"/>
            <a:ext cx="2285984" cy="1357322"/>
            <a:chOff x="5857884" y="642918"/>
            <a:chExt cx="3286116" cy="2071702"/>
          </a:xfrm>
        </p:grpSpPr>
        <p:sp>
          <p:nvSpPr>
            <p:cNvPr id="7" name="Výbuch 1 6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8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2130425"/>
            <a:ext cx="8172480" cy="1470025"/>
          </a:xfrm>
          <a:solidFill>
            <a:schemeClr val="bg1"/>
          </a:solidFill>
        </p:spPr>
        <p:txBody>
          <a:bodyPr/>
          <a:lstStyle/>
          <a:p>
            <a:r>
              <a:rPr lang="cs-CZ" b="1" dirty="0" smtClean="0"/>
              <a:t>Víme, že výkon také vypočítáme, když práci dělíme časem.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3886200"/>
            <a:ext cx="8215370" cy="1042998"/>
          </a:xfrm>
          <a:ln>
            <a:solidFill>
              <a:schemeClr val="bg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4400" dirty="0" smtClean="0">
                <a:solidFill>
                  <a:schemeClr val="bg1"/>
                </a:solidFill>
              </a:rPr>
              <a:t>P = W : t</a:t>
            </a:r>
          </a:p>
          <a:p>
            <a:pPr algn="r"/>
            <a:r>
              <a:rPr lang="cs-CZ" sz="2800" dirty="0" smtClean="0">
                <a:solidFill>
                  <a:schemeClr val="bg1"/>
                </a:solidFill>
              </a:rPr>
              <a:t>	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428992" y="571501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752" y="5214950"/>
            <a:ext cx="2928958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Kde:	 P     je výkon ve W</a:t>
            </a:r>
          </a:p>
          <a:p>
            <a:r>
              <a:rPr lang="cs-CZ" dirty="0" smtClean="0"/>
              <a:t>	 W   je práce v  J</a:t>
            </a:r>
          </a:p>
          <a:p>
            <a:r>
              <a:rPr lang="cs-CZ" dirty="0" smtClean="0"/>
              <a:t>	  t     je čas v  s</a:t>
            </a:r>
          </a:p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214290"/>
            <a:ext cx="6072230" cy="1200329"/>
          </a:xfrm>
          <a:prstGeom prst="rect">
            <a:avLst/>
          </a:prstGeom>
          <a:solidFill>
            <a:schemeClr val="bg1">
              <a:lumMod val="7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Znáte vztah pro výpočet výkonu (z práce)? Pokud ano, uveďte ho.</a:t>
            </a:r>
          </a:p>
          <a:p>
            <a:r>
              <a:rPr lang="cs-CZ" sz="2400" dirty="0" smtClean="0"/>
              <a:t>Uveďte také jednotky.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6500826" y="428604"/>
            <a:ext cx="2285984" cy="1357322"/>
            <a:chOff x="5857884" y="642918"/>
            <a:chExt cx="3286116" cy="2071702"/>
          </a:xfrm>
        </p:grpSpPr>
        <p:sp>
          <p:nvSpPr>
            <p:cNvPr id="9" name="Výbuch 1 8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10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428604"/>
            <a:ext cx="7358114" cy="830997"/>
          </a:xfrm>
          <a:prstGeom prst="rect">
            <a:avLst/>
          </a:prstGeom>
          <a:solidFill>
            <a:schemeClr val="bg1">
              <a:lumMod val="7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Stroj spotřeboval za 10 minut provozu 1 200 000 J. Jaký má příkon?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000240"/>
            <a:ext cx="15716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786058"/>
            <a:ext cx="5572164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1 200 000 J</a:t>
            </a:r>
          </a:p>
          <a:p>
            <a:r>
              <a:rPr lang="cs-CZ" sz="2400" dirty="0" smtClean="0"/>
              <a:t>t = 10 min = 600 s</a:t>
            </a:r>
          </a:p>
          <a:p>
            <a:r>
              <a:rPr lang="cs-CZ" sz="2400" u="sng" dirty="0" smtClean="0"/>
              <a:t>P = ?</a:t>
            </a:r>
          </a:p>
          <a:p>
            <a:r>
              <a:rPr lang="cs-CZ" sz="2400" dirty="0" smtClean="0"/>
              <a:t>P = W : t </a:t>
            </a:r>
          </a:p>
          <a:p>
            <a:r>
              <a:rPr lang="cs-CZ" sz="2400" dirty="0" smtClean="0"/>
              <a:t>P = 1 200 000 : 600</a:t>
            </a:r>
          </a:p>
          <a:p>
            <a:r>
              <a:rPr lang="cs-CZ" sz="2400" dirty="0" smtClean="0"/>
              <a:t>P = 2 000 (W)</a:t>
            </a:r>
          </a:p>
          <a:p>
            <a:r>
              <a:rPr lang="cs-CZ" sz="2400" u="sng" dirty="0" smtClean="0"/>
              <a:t>Příkon stroje je 2 kW.</a:t>
            </a:r>
            <a:endParaRPr lang="cs-CZ" sz="2400" u="sng" dirty="0"/>
          </a:p>
        </p:txBody>
      </p:sp>
      <p:grpSp>
        <p:nvGrpSpPr>
          <p:cNvPr id="3" name="Skupina 5"/>
          <p:cNvGrpSpPr/>
          <p:nvPr/>
        </p:nvGrpSpPr>
        <p:grpSpPr>
          <a:xfrm>
            <a:off x="6429388" y="1571612"/>
            <a:ext cx="2285984" cy="1357322"/>
            <a:chOff x="5857884" y="642918"/>
            <a:chExt cx="3286116" cy="2071702"/>
          </a:xfrm>
        </p:grpSpPr>
        <p:sp>
          <p:nvSpPr>
            <p:cNvPr id="7" name="Výbuch 1 6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600" dirty="0"/>
            </a:p>
          </p:txBody>
        </p:sp>
        <p:pic>
          <p:nvPicPr>
            <p:cNvPr id="8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550070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2"/>
              </a:rPr>
              <a:t>www.office.</a:t>
            </a:r>
            <a:r>
              <a:rPr lang="cs-CZ" b="1" u="sng" dirty="0" err="1" smtClean="0">
                <a:hlinkClick r:id="rId2"/>
              </a:rPr>
              <a:t>microsoft.com</a:t>
            </a:r>
            <a:r>
              <a:rPr lang="cs-CZ" b="1" dirty="0" smtClean="0"/>
              <a:t>,  4/2013</a:t>
            </a:r>
          </a:p>
          <a:p>
            <a:r>
              <a:rPr lang="cs-CZ" b="1" dirty="0" smtClean="0"/>
              <a:t>a vlastní práce.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4282" y="142852"/>
            <a:ext cx="8501122" cy="954107"/>
          </a:xfrm>
          <a:prstGeom prst="rect">
            <a:avLst/>
          </a:prstGeom>
          <a:solidFill>
            <a:srgbClr val="3A1D0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Jiné řešení: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Můžeme také použít vztah : P = U</a:t>
            </a:r>
            <a:r>
              <a:rPr lang="cs-CZ" sz="2800" b="1" dirty="0" smtClean="0">
                <a:solidFill>
                  <a:schemeClr val="bg1"/>
                </a:solidFill>
                <a:cs typeface="Vrinda"/>
              </a:rPr>
              <a:t>²</a:t>
            </a:r>
            <a:r>
              <a:rPr lang="cs-CZ" sz="2800" b="1" dirty="0" smtClean="0">
                <a:solidFill>
                  <a:schemeClr val="bg1"/>
                </a:solidFill>
              </a:rPr>
              <a:t> : R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285860"/>
            <a:ext cx="8429684" cy="1200329"/>
          </a:xfrm>
          <a:prstGeom prst="rect">
            <a:avLst/>
          </a:prstGeom>
          <a:solidFill>
            <a:schemeClr val="bg1">
              <a:lumMod val="85000"/>
            </a:schemeClr>
          </a:solidFill>
          <a:ln w="60325">
            <a:solidFill>
              <a:srgbClr val="CD733B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Stejný příklad:</a:t>
            </a:r>
          </a:p>
          <a:p>
            <a:r>
              <a:rPr lang="cs-CZ" sz="2400" dirty="0" smtClean="0"/>
              <a:t>Žárovička je připojena na napětí 6 V. Odpor žárovičky je 60 </a:t>
            </a:r>
            <a:r>
              <a:rPr lang="el-GR" sz="2400" dirty="0" smtClean="0">
                <a:latin typeface="Corbel"/>
              </a:rPr>
              <a:t>Ω</a:t>
            </a:r>
            <a:r>
              <a:rPr lang="cs-CZ" sz="2400" dirty="0" smtClean="0"/>
              <a:t>. Jaký příkon má žárovička?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643182"/>
            <a:ext cx="8072494" cy="267765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= 6 V</a:t>
            </a:r>
          </a:p>
          <a:p>
            <a:r>
              <a:rPr lang="cs-CZ" sz="2400" dirty="0" smtClean="0"/>
              <a:t>R = 60</a:t>
            </a:r>
            <a:r>
              <a:rPr lang="el-GR" sz="2400" dirty="0" smtClean="0">
                <a:latin typeface="Corbel"/>
              </a:rPr>
              <a:t> Ω</a:t>
            </a:r>
            <a:endParaRPr lang="cs-CZ" sz="2400" dirty="0" smtClean="0"/>
          </a:p>
          <a:p>
            <a:r>
              <a:rPr lang="cs-CZ" sz="2400" u="sng" dirty="0" smtClean="0"/>
              <a:t>P = ?</a:t>
            </a:r>
          </a:p>
          <a:p>
            <a:r>
              <a:rPr lang="cs-CZ" sz="2400" dirty="0" smtClean="0"/>
              <a:t>P = U</a:t>
            </a:r>
            <a:r>
              <a:rPr lang="cs-CZ" sz="2400" dirty="0" smtClean="0">
                <a:latin typeface="+mj-lt"/>
                <a:cs typeface="Vrinda"/>
              </a:rPr>
              <a:t>²</a:t>
            </a:r>
            <a:r>
              <a:rPr lang="cs-CZ" sz="2400" dirty="0" smtClean="0"/>
              <a:t> : R </a:t>
            </a:r>
          </a:p>
          <a:p>
            <a:r>
              <a:rPr lang="cs-CZ" sz="2400" dirty="0" smtClean="0"/>
              <a:t>P = 36 : 60</a:t>
            </a:r>
          </a:p>
          <a:p>
            <a:r>
              <a:rPr lang="cs-CZ" sz="2400" dirty="0" smtClean="0"/>
              <a:t>P = 0,6 (W)</a:t>
            </a:r>
          </a:p>
          <a:p>
            <a:r>
              <a:rPr lang="cs-CZ" sz="2400" u="sng" dirty="0" smtClean="0"/>
              <a:t>Příkon žárovičky je 0,6 W.</a:t>
            </a:r>
            <a:endParaRPr lang="cs-CZ" sz="2400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895</TotalTime>
  <Words>882</Words>
  <Application>Microsoft Office PowerPoint</Application>
  <PresentationFormat>Předvádění na obrazovce (4:3)</PresentationFormat>
  <Paragraphs>138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Anotace: PowerPointová Prezentace  seznamuje  s pojmem elektrický výkon, prohlubuje dovednosti řešení fyzikálních úloh.</vt:lpstr>
      <vt:lpstr>Elektrický výkon</vt:lpstr>
      <vt:lpstr>Snímek 4</vt:lpstr>
      <vt:lpstr>Snímek 5</vt:lpstr>
      <vt:lpstr>Elektrický výkon je součinem napětí a proudu.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Víme, že výkon také vypočítáme, když práci dělíme časem.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90</cp:revision>
  <dcterms:created xsi:type="dcterms:W3CDTF">2013-03-11T21:26:23Z</dcterms:created>
  <dcterms:modified xsi:type="dcterms:W3CDTF">2013-05-12T21:19:58Z</dcterms:modified>
</cp:coreProperties>
</file>