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66" r:id="rId3"/>
    <p:sldId id="258" r:id="rId4"/>
    <p:sldId id="264" r:id="rId5"/>
    <p:sldId id="263" r:id="rId6"/>
    <p:sldId id="26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BC83B-7905-448C-87D6-EC44ECF87E23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3333D9-F408-4B31-9195-1978153E7B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52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3333D9-F408-4B31-9195-1978153E7B6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463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118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558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044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804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43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591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67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138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738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238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883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ADBBD-B7D7-4098-AA8D-E5F42F17A9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11D15C-FBFB-497E-8C53-EF45DBA79E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86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838496"/>
              </p:ext>
            </p:extLst>
          </p:nvPr>
        </p:nvGraphicFramePr>
        <p:xfrm>
          <a:off x="1115616" y="1700808"/>
          <a:ext cx="6984776" cy="49629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4896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Mgr. Zdeněk Šebestík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seznámení s prostředím programu Excel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Software, Tabulkový</a:t>
                      </a:r>
                      <a:r>
                        <a:rPr lang="cs-CZ" sz="1100" baseline="0" dirty="0" smtClean="0">
                          <a:effectLst/>
                        </a:rPr>
                        <a:t> procesor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využití aplikace v praxi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Excel,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tabulka,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sešit, list, buňka, sloupec, řádek, posuvník,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Prezentace_pptx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</a:t>
                      </a:r>
                      <a:r>
                        <a:rPr lang="cs-CZ" sz="1100">
                          <a:effectLst/>
                        </a:rPr>
                        <a:t>: </a:t>
                      </a:r>
                      <a:r>
                        <a:rPr lang="cs-CZ" sz="1100" smtClean="0">
                          <a:effectLst/>
                        </a:rPr>
                        <a:t>9.</a:t>
                      </a:r>
                      <a:r>
                        <a:rPr lang="cs-CZ" sz="1100" baseline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5</a:t>
                      </a:r>
                      <a:r>
                        <a:rPr lang="cs-CZ" sz="1100" dirty="0" smtClean="0">
                          <a:effectLst/>
                        </a:rPr>
                        <a:t>. 2013                           </a:t>
                      </a:r>
                      <a:r>
                        <a:rPr lang="cs-CZ" sz="1100" dirty="0">
                          <a:effectLst/>
                        </a:rPr>
                        <a:t>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64753" y="1268760"/>
            <a:ext cx="3451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EU_12_sada1_19_Inf_Excel_1_Šeb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12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692696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latin typeface="Algerian" pitchFamily="82" charset="0"/>
              </a:rPr>
              <a:t>E X C E L</a:t>
            </a:r>
            <a:endParaRPr lang="cs-CZ" sz="6000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76872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Součást </a:t>
            </a:r>
            <a:r>
              <a:rPr lang="cs-CZ" sz="4400" dirty="0">
                <a:solidFill>
                  <a:srgbClr val="00B050"/>
                </a:solidFill>
              </a:rPr>
              <a:t>M</a:t>
            </a:r>
            <a:r>
              <a:rPr lang="cs-CZ" sz="4400" dirty="0" smtClean="0">
                <a:solidFill>
                  <a:srgbClr val="00B050"/>
                </a:solidFill>
              </a:rPr>
              <a:t>icrosoft Office  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4098" name="Picture 2" descr="http://pclab.pl/zdjecia/artykuly/serafinowicz/MsOffice2010/ikona-excel201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12976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85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002" y="260648"/>
            <a:ext cx="4783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Co v Excelu můžeme dělat?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90757" y="2023694"/>
            <a:ext cx="3033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můžeme psát text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07124" y="2924944"/>
            <a:ext cx="37487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00B050"/>
                </a:solidFill>
              </a:rPr>
              <a:t>můžeme dělat výpočty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36863" y="3738139"/>
            <a:ext cx="33277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můžeme dělat grafy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36863" y="4725144"/>
            <a:ext cx="3786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můžeme vložit obrázky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1340768"/>
            <a:ext cx="5532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00"/>
                </a:solidFill>
              </a:rPr>
              <a:t>můžeme dělat a upravovat tabulky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89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1" t="15042" r="6178" b="15550"/>
          <a:stretch/>
        </p:blipFill>
        <p:spPr bwMode="auto">
          <a:xfrm>
            <a:off x="179512" y="548680"/>
            <a:ext cx="8836604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80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87" t="14655" r="6366" b="15697"/>
          <a:stretch/>
        </p:blipFill>
        <p:spPr bwMode="auto">
          <a:xfrm>
            <a:off x="319634" y="1248750"/>
            <a:ext cx="8312727" cy="4919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02122" y="357494"/>
            <a:ext cx="28438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Prostředí Excelu</a:t>
            </a:r>
            <a:endParaRPr lang="cs-CZ" sz="3200" dirty="0"/>
          </a:p>
        </p:txBody>
      </p:sp>
      <p:sp>
        <p:nvSpPr>
          <p:cNvPr id="3" name="Ovál 2"/>
          <p:cNvSpPr/>
          <p:nvPr/>
        </p:nvSpPr>
        <p:spPr>
          <a:xfrm>
            <a:off x="3103870" y="3121064"/>
            <a:ext cx="3240360" cy="19442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pracovní plocha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(buňky)</a:t>
            </a:r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504958" y="2492896"/>
            <a:ext cx="1618770" cy="2805310"/>
            <a:chOff x="504958" y="2492896"/>
            <a:chExt cx="1618770" cy="2805310"/>
          </a:xfrm>
        </p:grpSpPr>
        <p:grpSp>
          <p:nvGrpSpPr>
            <p:cNvPr id="10" name="Skupina 9"/>
            <p:cNvGrpSpPr/>
            <p:nvPr/>
          </p:nvGrpSpPr>
          <p:grpSpPr>
            <a:xfrm>
              <a:off x="504958" y="2492896"/>
              <a:ext cx="792088" cy="2805310"/>
              <a:chOff x="539552" y="2492896"/>
              <a:chExt cx="792088" cy="2805310"/>
            </a:xfrm>
          </p:grpSpPr>
          <p:cxnSp>
            <p:nvCxnSpPr>
              <p:cNvPr id="5" name="Přímá spojnice se šipkou 4"/>
              <p:cNvCxnSpPr/>
              <p:nvPr/>
            </p:nvCxnSpPr>
            <p:spPr>
              <a:xfrm flipH="1" flipV="1">
                <a:off x="539552" y="2492896"/>
                <a:ext cx="792088" cy="108012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se šipkou 7"/>
              <p:cNvCxnSpPr/>
              <p:nvPr/>
            </p:nvCxnSpPr>
            <p:spPr>
              <a:xfrm flipH="1">
                <a:off x="539552" y="3573016"/>
                <a:ext cx="792088" cy="432049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se šipkou 8"/>
              <p:cNvCxnSpPr/>
              <p:nvPr/>
            </p:nvCxnSpPr>
            <p:spPr>
              <a:xfrm flipH="1">
                <a:off x="574448" y="3573016"/>
                <a:ext cx="757192" cy="172519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Ovál 11"/>
            <p:cNvSpPr/>
            <p:nvPr/>
          </p:nvSpPr>
          <p:spPr>
            <a:xfrm>
              <a:off x="1259632" y="3429000"/>
              <a:ext cx="864096" cy="576065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solidFill>
                    <a:schemeClr val="tx1"/>
                  </a:solidFill>
                </a:rPr>
                <a:t>Čísla řádků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093659" y="1844824"/>
            <a:ext cx="5328592" cy="1101995"/>
            <a:chOff x="2093659" y="1844824"/>
            <a:chExt cx="5328592" cy="1101995"/>
          </a:xfrm>
        </p:grpSpPr>
        <p:grpSp>
          <p:nvGrpSpPr>
            <p:cNvPr id="11" name="Skupina 10"/>
            <p:cNvGrpSpPr/>
            <p:nvPr/>
          </p:nvGrpSpPr>
          <p:grpSpPr>
            <a:xfrm>
              <a:off x="2093659" y="1844824"/>
              <a:ext cx="5328592" cy="571253"/>
              <a:chOff x="2123728" y="1844824"/>
              <a:chExt cx="5328592" cy="571253"/>
            </a:xfrm>
          </p:grpSpPr>
          <p:cxnSp>
            <p:nvCxnSpPr>
              <p:cNvPr id="15" name="Přímá spojnice se šipkou 14"/>
              <p:cNvCxnSpPr/>
              <p:nvPr/>
            </p:nvCxnSpPr>
            <p:spPr>
              <a:xfrm flipH="1" flipV="1">
                <a:off x="2123728" y="1844824"/>
                <a:ext cx="2016224" cy="571253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se šipkou 15"/>
              <p:cNvCxnSpPr/>
              <p:nvPr/>
            </p:nvCxnSpPr>
            <p:spPr>
              <a:xfrm flipV="1">
                <a:off x="4139952" y="1844824"/>
                <a:ext cx="216024" cy="540060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se šipkou 16"/>
              <p:cNvCxnSpPr/>
              <p:nvPr/>
            </p:nvCxnSpPr>
            <p:spPr>
              <a:xfrm flipV="1">
                <a:off x="4139952" y="1876017"/>
                <a:ext cx="3312368" cy="508867"/>
              </a:xfrm>
              <a:prstGeom prst="straightConnector1">
                <a:avLst/>
              </a:prstGeom>
              <a:ln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Ovál 20"/>
            <p:cNvSpPr/>
            <p:nvPr/>
          </p:nvSpPr>
          <p:spPr>
            <a:xfrm>
              <a:off x="3542702" y="2370754"/>
              <a:ext cx="1350385" cy="576065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solidFill>
                    <a:schemeClr val="tx1"/>
                  </a:solidFill>
                </a:rPr>
                <a:t>Označení sloupců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331640" y="2164468"/>
            <a:ext cx="1505887" cy="688469"/>
            <a:chOff x="1331640" y="2164468"/>
            <a:chExt cx="1505887" cy="688469"/>
          </a:xfrm>
        </p:grpSpPr>
        <p:cxnSp>
          <p:nvCxnSpPr>
            <p:cNvPr id="23" name="Přímá spojnice se šipkou 22"/>
            <p:cNvCxnSpPr>
              <a:stCxn id="27" idx="1"/>
            </p:cNvCxnSpPr>
            <p:nvPr/>
          </p:nvCxnSpPr>
          <p:spPr>
            <a:xfrm flipH="1" flipV="1">
              <a:off x="1331640" y="2164468"/>
              <a:ext cx="611583" cy="196767"/>
            </a:xfrm>
            <a:prstGeom prst="straightConnector1">
              <a:avLst/>
            </a:prstGeom>
            <a:ln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Ovál 26"/>
            <p:cNvSpPr/>
            <p:nvPr/>
          </p:nvSpPr>
          <p:spPr>
            <a:xfrm>
              <a:off x="1789785" y="2276872"/>
              <a:ext cx="1047742" cy="5760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solidFill>
                    <a:schemeClr val="tx1"/>
                  </a:solidFill>
                </a:rPr>
                <a:t>Aktivní buňka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002104" y="5225565"/>
            <a:ext cx="1335774" cy="792088"/>
            <a:chOff x="1259632" y="5157192"/>
            <a:chExt cx="1335774" cy="792088"/>
          </a:xfrm>
        </p:grpSpPr>
        <p:cxnSp>
          <p:nvCxnSpPr>
            <p:cNvPr id="25" name="Přímá spojnice se šipkou 24"/>
            <p:cNvCxnSpPr/>
            <p:nvPr/>
          </p:nvCxnSpPr>
          <p:spPr>
            <a:xfrm flipH="1">
              <a:off x="1259632" y="5445224"/>
              <a:ext cx="628257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H="1">
              <a:off x="1691681" y="5445224"/>
              <a:ext cx="196208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ál 32"/>
            <p:cNvSpPr/>
            <p:nvPr/>
          </p:nvSpPr>
          <p:spPr>
            <a:xfrm>
              <a:off x="1547664" y="5157192"/>
              <a:ext cx="1047742" cy="42904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solidFill>
                    <a:schemeClr val="tx1"/>
                  </a:solidFill>
                </a:rPr>
                <a:t>Listy 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588224" y="3429000"/>
            <a:ext cx="2016224" cy="2592288"/>
            <a:chOff x="6588224" y="3429000"/>
            <a:chExt cx="2016224" cy="2592288"/>
          </a:xfrm>
        </p:grpSpPr>
        <p:grpSp>
          <p:nvGrpSpPr>
            <p:cNvPr id="13" name="Skupina 12"/>
            <p:cNvGrpSpPr/>
            <p:nvPr/>
          </p:nvGrpSpPr>
          <p:grpSpPr>
            <a:xfrm>
              <a:off x="6588224" y="3429000"/>
              <a:ext cx="2016224" cy="2592288"/>
              <a:chOff x="6588224" y="3429000"/>
              <a:chExt cx="2016224" cy="2592288"/>
            </a:xfrm>
          </p:grpSpPr>
          <p:cxnSp>
            <p:nvCxnSpPr>
              <p:cNvPr id="32" name="Přímá spojnice se šipkou 31"/>
              <p:cNvCxnSpPr/>
              <p:nvPr/>
            </p:nvCxnSpPr>
            <p:spPr>
              <a:xfrm flipV="1">
                <a:off x="7452320" y="3429000"/>
                <a:ext cx="1152128" cy="936104"/>
              </a:xfrm>
              <a:prstGeom prst="straightConnector1">
                <a:avLst/>
              </a:prstGeom>
              <a:ln>
                <a:solidFill>
                  <a:schemeClr val="accent6">
                    <a:lumMod val="50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se šipkou 34"/>
              <p:cNvCxnSpPr/>
              <p:nvPr/>
            </p:nvCxnSpPr>
            <p:spPr>
              <a:xfrm flipH="1">
                <a:off x="6588224" y="4797152"/>
                <a:ext cx="648072" cy="1224136"/>
              </a:xfrm>
              <a:prstGeom prst="straightConnector1">
                <a:avLst/>
              </a:prstGeom>
              <a:ln>
                <a:solidFill>
                  <a:schemeClr val="accent6">
                    <a:lumMod val="50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8" name="Ovál 37"/>
            <p:cNvSpPr/>
            <p:nvPr/>
          </p:nvSpPr>
          <p:spPr>
            <a:xfrm>
              <a:off x="6826372" y="4368106"/>
              <a:ext cx="1191758" cy="429046"/>
            </a:xfrm>
            <a:prstGeom prst="ellipse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solidFill>
                    <a:schemeClr val="tx1"/>
                  </a:solidFill>
                </a:rPr>
                <a:t>Posuvníky 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840147" y="1685587"/>
            <a:ext cx="1047742" cy="1441967"/>
            <a:chOff x="840147" y="1685587"/>
            <a:chExt cx="1047742" cy="1441967"/>
          </a:xfrm>
        </p:grpSpPr>
        <p:cxnSp>
          <p:nvCxnSpPr>
            <p:cNvPr id="37" name="Přímá spojnice se šipkou 36"/>
            <p:cNvCxnSpPr/>
            <p:nvPr/>
          </p:nvCxnSpPr>
          <p:spPr>
            <a:xfrm flipV="1">
              <a:off x="1115616" y="1685587"/>
              <a:ext cx="10150" cy="935044"/>
            </a:xfrm>
            <a:prstGeom prst="straightConnector1">
              <a:avLst/>
            </a:prstGeom>
            <a:ln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ál 40"/>
            <p:cNvSpPr/>
            <p:nvPr/>
          </p:nvSpPr>
          <p:spPr>
            <a:xfrm>
              <a:off x="840147" y="2551489"/>
              <a:ext cx="1047742" cy="576065"/>
            </a:xfrm>
            <a:prstGeom prst="ellipse">
              <a:avLst/>
            </a:prstGeom>
            <a:no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solidFill>
                    <a:schemeClr val="tx1"/>
                  </a:solidFill>
                </a:rPr>
                <a:t>Poloha aktivní buňky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6392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5596" y="404663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Co ses naučil?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268760"/>
            <a:ext cx="374441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 čemu hlavně slouží tabulkový program Excel?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Z čeho se skládá pracovní plocha programu Excel?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Jak jsou značeny sloupce?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Jak jsou značeny řádky?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Co to je „aktivní buňka“?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Z čeho se skládá  </a:t>
            </a:r>
            <a:r>
              <a:rPr lang="cs-CZ" dirty="0" err="1" smtClean="0"/>
              <a:t>excelový</a:t>
            </a:r>
            <a:r>
              <a:rPr lang="cs-CZ" dirty="0" smtClean="0"/>
              <a:t> sešit?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Vysvětli, co znamená zápis K8.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268760"/>
            <a:ext cx="3744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Především k vytváření tabulek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Ze sloupců a řádků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Písmeny abecedy A, B , C …</a:t>
            </a:r>
          </a:p>
          <a:p>
            <a:pPr marL="342900" indent="-342900">
              <a:buAutoNum type="arabicPeriod"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4. Řádky jsou značeny čísly 1, 2 ..</a:t>
            </a:r>
          </a:p>
          <a:p>
            <a:pPr marL="342900" indent="-342900">
              <a:buAutoNum type="arabicPeriod"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5. Buňka, ve které je kurzor, se kterou se pracuje</a:t>
            </a:r>
          </a:p>
          <a:p>
            <a:pPr marL="342900" indent="-342900">
              <a:buAutoNum type="arabicPeriod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eriod" startAt="6"/>
            </a:pPr>
            <a:r>
              <a:rPr lang="cs-CZ" dirty="0" err="1" smtClean="0">
                <a:solidFill>
                  <a:srgbClr val="FF0000"/>
                </a:solidFill>
              </a:rPr>
              <a:t>Excelový</a:t>
            </a:r>
            <a:r>
              <a:rPr lang="cs-CZ" dirty="0" smtClean="0">
                <a:solidFill>
                  <a:srgbClr val="FF0000"/>
                </a:solidFill>
              </a:rPr>
              <a:t> sešit se skládá z listů</a:t>
            </a:r>
          </a:p>
          <a:p>
            <a:pPr marL="342900" indent="-342900">
              <a:buAutoNum type="arabicPeriod" startAt="6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FontTx/>
              <a:buAutoNum type="arabicPeriod" startAt="6"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ápis K8 značí sloupec K a řádek 8</a:t>
            </a:r>
          </a:p>
          <a:p>
            <a:pPr marL="342900" indent="-342900">
              <a:buAutoNum type="arabicPeriod" startAt="6"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00219" y="33265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Odpovědi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100218" y="1268760"/>
            <a:ext cx="33843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55849" y="2024844"/>
            <a:ext cx="33843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056" y="2649248"/>
            <a:ext cx="33843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056" y="3789040"/>
            <a:ext cx="36004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76056" y="3237369"/>
            <a:ext cx="33843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00218" y="5131198"/>
            <a:ext cx="357623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80011" y="4579943"/>
            <a:ext cx="336021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67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5005" y="687676"/>
            <a:ext cx="6775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Úkol na procvičení – HRA: Jméno, město ..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85442" y="1340768"/>
            <a:ext cx="68549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Otevřete si program Excel (ikona je na ploše).</a:t>
            </a:r>
          </a:p>
          <a:p>
            <a:r>
              <a:rPr lang="cs-CZ" dirty="0" smtClean="0"/>
              <a:t>Na první řádek do sloupce A napište </a:t>
            </a:r>
            <a:r>
              <a:rPr lang="cs-CZ" dirty="0" smtClean="0">
                <a:solidFill>
                  <a:srgbClr val="FF0000"/>
                </a:solidFill>
              </a:rPr>
              <a:t>Jméno</a:t>
            </a:r>
            <a:r>
              <a:rPr lang="cs-CZ" dirty="0" smtClean="0"/>
              <a:t>, do sloupce B </a:t>
            </a:r>
            <a:r>
              <a:rPr lang="cs-CZ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, do sloupce C </a:t>
            </a:r>
            <a:r>
              <a:rPr lang="cs-CZ" dirty="0" smtClean="0">
                <a:solidFill>
                  <a:srgbClr val="FF0000"/>
                </a:solidFill>
              </a:rPr>
              <a:t>Věc</a:t>
            </a:r>
            <a:r>
              <a:rPr lang="cs-CZ" dirty="0" smtClean="0"/>
              <a:t>, do sloupce D </a:t>
            </a:r>
            <a:r>
              <a:rPr lang="cs-CZ" dirty="0" smtClean="0">
                <a:solidFill>
                  <a:srgbClr val="FF0000"/>
                </a:solidFill>
              </a:rPr>
              <a:t>Rostlina</a:t>
            </a:r>
            <a:r>
              <a:rPr lang="cs-CZ" dirty="0" smtClean="0"/>
              <a:t>, do sloupce E </a:t>
            </a:r>
            <a:r>
              <a:rPr lang="cs-CZ" dirty="0" smtClean="0">
                <a:solidFill>
                  <a:srgbClr val="FF0000"/>
                </a:solidFill>
              </a:rPr>
              <a:t>Živočich</a:t>
            </a:r>
            <a:r>
              <a:rPr lang="cs-CZ" dirty="0" smtClean="0"/>
              <a:t>, do sloupce F </a:t>
            </a:r>
            <a:r>
              <a:rPr lang="cs-CZ" dirty="0" smtClean="0">
                <a:solidFill>
                  <a:srgbClr val="FF0000"/>
                </a:solidFill>
              </a:rPr>
              <a:t>Body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sloupci A napište do jednotlivých řádků písmena: </a:t>
            </a:r>
            <a:r>
              <a:rPr lang="cs-CZ" dirty="0" smtClean="0">
                <a:solidFill>
                  <a:srgbClr val="FF0000"/>
                </a:solidFill>
              </a:rPr>
              <a:t>L, K, M, O, R, T, S, Ž.</a:t>
            </a:r>
          </a:p>
          <a:p>
            <a:r>
              <a:rPr lang="cs-CZ" dirty="0" smtClean="0"/>
              <a:t>Poté si hru zahrajte, vyplňujte jednotlivé buňky. Využijte nápovědu z internetu.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65" t="15408" r="45727" b="46459"/>
          <a:stretch/>
        </p:blipFill>
        <p:spPr bwMode="auto">
          <a:xfrm>
            <a:off x="2343717" y="3717032"/>
            <a:ext cx="4017919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7887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279</Words>
  <Application>Microsoft Office PowerPoint</Application>
  <PresentationFormat>Předvádění na obrazovce (4:3)</PresentationFormat>
  <Paragraphs>99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18</cp:revision>
  <dcterms:created xsi:type="dcterms:W3CDTF">2013-05-10T19:15:23Z</dcterms:created>
  <dcterms:modified xsi:type="dcterms:W3CDTF">2013-05-12T23:20:06Z</dcterms:modified>
</cp:coreProperties>
</file>