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70" r:id="rId6"/>
    <p:sldId id="272" r:id="rId7"/>
    <p:sldId id="271" r:id="rId8"/>
    <p:sldId id="273" r:id="rId9"/>
    <p:sldId id="274" r:id="rId10"/>
    <p:sldId id="287" r:id="rId11"/>
    <p:sldId id="285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EA4AC-6A8E-4813-B835-FC89DD4529B3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9A8A4-5ECD-4967-BD78-D4BC0ABA6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1498D-0E0E-4748-8669-0B81B67A07B9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B1429-E578-4A5B-985D-D14BF412B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8C349-6E1F-4E72-BE9B-A7201A84A25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3819B-3CBD-4A80-8B3E-F66053694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0B325-8140-4CED-B07B-1CD887505D24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503AD-7935-43A5-B8B1-19F5F42B3A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4CB4E-F400-446F-9098-EE3A102FBA7C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F1B00-B9C6-4BF5-9A3A-3ED78EBAE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F95EE-5318-498D-8779-822D518C6D3E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0934B-DC3F-46C3-99B3-74AB05D95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55596-4575-4275-8171-C9D957B14E16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BFAF4-9BB3-4DD9-AAB7-15A486C23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2B9C1-18EC-4652-A126-58C7DCEF933A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76770-2A4B-4419-90C1-44E9F6068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48922-DCBB-421F-B2C2-8949ED9EB064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ECF393-AF06-43C3-9592-BDA775776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C5E37-5D97-40B7-978B-27351FB52ECA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AF0CE-75B6-403B-951C-D3C44A9A7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88EC3-C6FE-413A-8DA0-8C633E34EA4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5B04C-74D6-4F2E-9317-03EC45FBBE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0C27463-1526-4331-AECC-7BF94959345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2FEB445-5423-427F-A85C-34812E9B1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4" r:id="rId2"/>
    <p:sldLayoutId id="2147483673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4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Nahosemenné rostliny I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dirty="0" smtClean="0"/>
              <a:t>charakteristika jinanů a jehličnanů</a:t>
            </a:r>
          </a:p>
          <a:p>
            <a:pPr marR="0" eaLnBrk="1" hangingPunct="1"/>
            <a:r>
              <a:rPr lang="cs-CZ" dirty="0" smtClean="0"/>
              <a:t>rozmnožování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85750" y="1643063"/>
          <a:ext cx="857256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5725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VY_32_INOVACE_1B_09_Nahosemenné</a:t>
                      </a:r>
                      <a:r>
                        <a:rPr lang="cs-CZ" baseline="0" dirty="0" smtClean="0"/>
                        <a:t> rostliny I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</a:t>
                      </a:r>
                      <a:r>
                        <a:rPr lang="cs-CZ" baseline="0" dirty="0" smtClean="0"/>
                        <a:t> březen </a:t>
                      </a:r>
                      <a:r>
                        <a:rPr lang="cs-CZ" dirty="0" smtClean="0"/>
                        <a:t>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5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56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800" dirty="0" smtClean="0"/>
              <a:t>Výklad na 1 vyučovací hodinu.</a:t>
            </a:r>
          </a:p>
          <a:p>
            <a:pPr eaLnBrk="1" hangingPunct="1"/>
            <a:r>
              <a:rPr lang="cs-CZ" sz="1800" dirty="0" smtClean="0"/>
              <a:t>V tématu Nahosemenné rostliny I je zařazeno – obecná charakteristika nahosemenných rostlin, charakteristika jinanů (Jinan dvoulaločný), charakteristika jehličnanů, rozmnožování jehličnanů (text a popsaný obrázek).</a:t>
            </a:r>
          </a:p>
          <a:p>
            <a:pPr eaLnBrk="1" hangingPunct="1"/>
            <a:r>
              <a:rPr lang="cs-CZ" sz="1800" dirty="0" smtClean="0"/>
              <a:t>Procvičování na konci prezentace formou práce na interaktivní tabuli.</a:t>
            </a:r>
          </a:p>
          <a:p>
            <a:pPr eaLnBrk="1" hangingPunct="1">
              <a:buFont typeface="Wingdings 2" pitchFamily="18" charset="2"/>
              <a:buNone/>
            </a:pPr>
            <a:endParaRPr lang="cs-CZ" sz="1800" dirty="0" smtClean="0"/>
          </a:p>
          <a:p>
            <a:pPr eaLnBrk="1" hangingPunct="1"/>
            <a:r>
              <a:rPr lang="cs-CZ" sz="1800" dirty="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1800" dirty="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1800" dirty="0" smtClean="0"/>
              <a:t>U obrázků použita animace – zmizení.</a:t>
            </a:r>
          </a:p>
          <a:p>
            <a:pPr eaLnBrk="1" hangingPunct="1"/>
            <a:r>
              <a:rPr lang="cs-CZ" sz="1800" dirty="0" smtClean="0"/>
              <a:t>Popisky obrázků se odkrývají postupně.</a:t>
            </a:r>
          </a:p>
          <a:p>
            <a:pPr eaLnBrk="1" hangingPunct="1"/>
            <a:r>
              <a:rPr lang="cs-CZ" sz="1800" dirty="0" smtClean="0"/>
              <a:t>Procvičování – zápis na interaktivní tabuli, tlačítka akcí – aktivační událost – po kliknutí na interaktivní tabuli na odpověď přílet kladného či záporného </a:t>
            </a:r>
            <a:r>
              <a:rPr lang="cs-CZ" sz="1800" dirty="0" err="1" smtClean="0"/>
              <a:t>smajlíka</a:t>
            </a:r>
            <a:r>
              <a:rPr lang="cs-CZ" sz="1800" dirty="0" smtClean="0"/>
              <a:t>.</a:t>
            </a:r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Nahosemenné 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při pohlavním rozmnožování nezávislé na vodě</a:t>
            </a:r>
          </a:p>
          <a:p>
            <a:pPr>
              <a:defRPr/>
            </a:pPr>
            <a:r>
              <a:rPr lang="cs-CZ" dirty="0" smtClean="0"/>
              <a:t>zárodek uložen a chráněn v semenu</a:t>
            </a:r>
          </a:p>
          <a:p>
            <a:pPr>
              <a:defRPr/>
            </a:pPr>
            <a:r>
              <a:rPr lang="cs-CZ" dirty="0" smtClean="0"/>
              <a:t>semeno bez oplodí </a:t>
            </a:r>
            <a:r>
              <a:rPr lang="cs-CZ" sz="2800" dirty="0" smtClean="0"/>
              <a:t>–</a:t>
            </a:r>
            <a:r>
              <a:rPr lang="cs-CZ" dirty="0" smtClean="0"/>
              <a:t> nenacházejí se v plodech</a:t>
            </a:r>
          </a:p>
          <a:p>
            <a:pPr>
              <a:defRPr/>
            </a:pPr>
            <a:r>
              <a:rPr lang="cs-CZ" dirty="0" smtClean="0"/>
              <a:t>šištice ze šupin přirostlých na vřeteno</a:t>
            </a:r>
          </a:p>
          <a:p>
            <a:pPr>
              <a:defRPr/>
            </a:pPr>
            <a:r>
              <a:rPr lang="cs-CZ" dirty="0" smtClean="0"/>
              <a:t>větrosnubné = pylová zrna ze samčích šištic roznášena větrem na nahá vajíčka umístěná na šupině samičí šištice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jinany</a:t>
            </a:r>
          </a:p>
          <a:p>
            <a:pPr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jehličnany</a:t>
            </a:r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Jinany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největší vývoj v druhohorách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Jinan dvoulaločný</a:t>
            </a:r>
          </a:p>
          <a:p>
            <a:pPr>
              <a:defRPr/>
            </a:pPr>
            <a:r>
              <a:rPr lang="cs-CZ" dirty="0" smtClean="0"/>
              <a:t>opadavý strom</a:t>
            </a:r>
          </a:p>
          <a:p>
            <a:pPr>
              <a:defRPr/>
            </a:pPr>
            <a:r>
              <a:rPr lang="cs-CZ" dirty="0" smtClean="0"/>
              <a:t>listy  vějířovité, zelené → žluté na podzim</a:t>
            </a:r>
          </a:p>
          <a:p>
            <a:pPr>
              <a:defRPr/>
            </a:pPr>
            <a:r>
              <a:rPr lang="cs-CZ" dirty="0" smtClean="0"/>
              <a:t>velká semena se podobají peckovici</a:t>
            </a:r>
          </a:p>
          <a:p>
            <a:pPr>
              <a:defRPr/>
            </a:pPr>
            <a:r>
              <a:rPr lang="cs-CZ" dirty="0" smtClean="0"/>
              <a:t>volně v přírodě JV Čína</a:t>
            </a:r>
          </a:p>
          <a:p>
            <a:pPr>
              <a:defRPr/>
            </a:pPr>
            <a:r>
              <a:rPr lang="cs-CZ" dirty="0" smtClean="0"/>
              <a:t>snadno se přizpůsobí jiným podmínkám </a:t>
            </a:r>
            <a:r>
              <a:rPr lang="cs-CZ" sz="2800" dirty="0" smtClean="0"/>
              <a:t>–</a:t>
            </a:r>
            <a:r>
              <a:rPr lang="cs-CZ" dirty="0" smtClean="0"/>
              <a:t> parky v ČR</a:t>
            </a:r>
          </a:p>
          <a:p>
            <a:pPr>
              <a:defRPr/>
            </a:pPr>
            <a:r>
              <a:rPr lang="cs-CZ" dirty="0" smtClean="0"/>
              <a:t>Ginkgo </a:t>
            </a:r>
            <a:r>
              <a:rPr lang="cs-CZ" dirty="0" err="1" smtClean="0"/>
              <a:t>biloba</a:t>
            </a:r>
            <a:r>
              <a:rPr lang="cs-CZ" dirty="0" smtClean="0"/>
              <a:t> </a:t>
            </a:r>
            <a:r>
              <a:rPr lang="cs-CZ" sz="2400" dirty="0" smtClean="0"/>
              <a:t>–</a:t>
            </a:r>
            <a:r>
              <a:rPr lang="cs-CZ" dirty="0" smtClean="0"/>
              <a:t> latinský název</a:t>
            </a:r>
          </a:p>
          <a:p>
            <a:pPr>
              <a:defRPr/>
            </a:pPr>
            <a:r>
              <a:rPr lang="cs-CZ" dirty="0" smtClean="0"/>
              <a:t>doplňky stravy, léčebné preparáty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918" y="796070"/>
            <a:ext cx="8305800" cy="77554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Jinan dvoulaločný</a:t>
            </a:r>
            <a:endParaRPr lang="cs-CZ" dirty="0"/>
          </a:p>
        </p:txBody>
      </p:sp>
      <p:sp>
        <p:nvSpPr>
          <p:cNvPr id="18434" name="TextovéPole 14"/>
          <p:cNvSpPr txBox="1">
            <a:spLocks noChangeArrowheads="1"/>
          </p:cNvSpPr>
          <p:nvPr/>
        </p:nvSpPr>
        <p:spPr bwMode="auto">
          <a:xfrm>
            <a:off x="214313" y="5572125"/>
            <a:ext cx="4357687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Jinan dvoulaločný – list</a:t>
            </a:r>
          </a:p>
        </p:txBody>
      </p:sp>
      <p:pic>
        <p:nvPicPr>
          <p:cNvPr id="1026" name="Picture 2" descr="File:Ginkgo biloba 01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1785938"/>
            <a:ext cx="5000625" cy="375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14"/>
          <p:cNvSpPr txBox="1">
            <a:spLocks noChangeArrowheads="1"/>
          </p:cNvSpPr>
          <p:nvPr/>
        </p:nvSpPr>
        <p:spPr bwMode="auto">
          <a:xfrm>
            <a:off x="4786313" y="6143625"/>
            <a:ext cx="4572000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2.: </a:t>
            </a:r>
            <a:r>
              <a:rPr lang="cs-CZ" sz="2200">
                <a:latin typeface="Constantia" pitchFamily="18" charset="0"/>
              </a:rPr>
              <a:t>Jinan dvoulaločný – semeno</a:t>
            </a:r>
          </a:p>
        </p:txBody>
      </p:sp>
      <p:pic>
        <p:nvPicPr>
          <p:cNvPr id="1028" name="Picture 4" descr="File:Ginkgo biloba fructification.jpg"/>
          <p:cNvPicPr>
            <a:picLocks noChangeAspect="1" noChangeArrowheads="1"/>
          </p:cNvPicPr>
          <p:nvPr/>
        </p:nvPicPr>
        <p:blipFill>
          <a:blip r:embed="rId3"/>
          <a:srcRect l="7948" r="28671"/>
          <a:stretch>
            <a:fillRect/>
          </a:stretch>
        </p:blipFill>
        <p:spPr bwMode="auto">
          <a:xfrm>
            <a:off x="5643563" y="142875"/>
            <a:ext cx="3143250" cy="598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Jehličnany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stálezelené dřeviny</a:t>
            </a:r>
          </a:p>
          <a:p>
            <a:r>
              <a:rPr lang="cs-CZ" dirty="0" smtClean="0"/>
              <a:t>stromy a keře</a:t>
            </a:r>
          </a:p>
          <a:p>
            <a:r>
              <a:rPr lang="cs-CZ" dirty="0" smtClean="0"/>
              <a:t>listy jednoduché jehlicovité </a:t>
            </a:r>
            <a:r>
              <a:rPr lang="cs-CZ" sz="2400" dirty="0" smtClean="0"/>
              <a:t>–</a:t>
            </a:r>
            <a:r>
              <a:rPr lang="cs-CZ" dirty="0" smtClean="0"/>
              <a:t> vytrvávají na rostlině několik let (odolné chladu a suchu)</a:t>
            </a:r>
          </a:p>
          <a:p>
            <a:r>
              <a:rPr lang="cs-CZ" dirty="0" smtClean="0"/>
              <a:t>listy vyrůstají ze zkrácených postranních větviček</a:t>
            </a:r>
            <a:br>
              <a:rPr lang="cs-CZ" dirty="0" smtClean="0"/>
            </a:br>
            <a:r>
              <a:rPr lang="cs-CZ" dirty="0" smtClean="0"/>
              <a:t>=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brachyblasty</a:t>
            </a:r>
          </a:p>
          <a:p>
            <a:r>
              <a:rPr lang="cs-CZ" dirty="0" smtClean="0"/>
              <a:t>pryskyřičné kanálky ve dřevě i listech</a:t>
            </a:r>
            <a:br>
              <a:rPr lang="cs-CZ" dirty="0" smtClean="0"/>
            </a:br>
            <a:r>
              <a:rPr lang="cs-CZ" dirty="0" smtClean="0"/>
              <a:t>(ochrana před dřevokaznými houbami)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Rozmnožování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opylení </a:t>
            </a:r>
            <a:r>
              <a:rPr lang="cs-CZ" sz="2400" dirty="0" smtClean="0"/>
              <a:t>–</a:t>
            </a:r>
            <a:r>
              <a:rPr lang="cs-CZ" dirty="0" smtClean="0"/>
              <a:t> větrosnubné</a:t>
            </a:r>
          </a:p>
          <a:p>
            <a:r>
              <a:rPr lang="cs-CZ" dirty="0" smtClean="0"/>
              <a:t>samčí šištice s tyčinkami → pylová zrna</a:t>
            </a:r>
          </a:p>
          <a:p>
            <a:r>
              <a:rPr lang="cs-CZ" dirty="0" smtClean="0"/>
              <a:t>samičí šištice tvoří semenné šupiny</a:t>
            </a:r>
            <a:br>
              <a:rPr lang="cs-CZ" dirty="0" smtClean="0"/>
            </a:br>
            <a:r>
              <a:rPr lang="cs-CZ" sz="2400" dirty="0" smtClean="0"/>
              <a:t> –</a:t>
            </a:r>
            <a:r>
              <a:rPr lang="cs-CZ" dirty="0" smtClean="0"/>
              <a:t> každá šupina nese 2 vajíčka</a:t>
            </a:r>
          </a:p>
          <a:p>
            <a:r>
              <a:rPr lang="cs-CZ" dirty="0" smtClean="0"/>
              <a:t>oplození </a:t>
            </a:r>
            <a:r>
              <a:rPr lang="cs-CZ" sz="2400" dirty="0" smtClean="0"/>
              <a:t>–</a:t>
            </a:r>
            <a:r>
              <a:rPr lang="cs-CZ" dirty="0" smtClean="0"/>
              <a:t> křídlatá semena</a:t>
            </a:r>
          </a:p>
          <a:p>
            <a:r>
              <a:rPr lang="cs-CZ" dirty="0" smtClean="0"/>
              <a:t>samičí šištice dozrávají v šišky</a:t>
            </a:r>
          </a:p>
          <a:p>
            <a:r>
              <a:rPr lang="cs-CZ" dirty="0" smtClean="0"/>
              <a:t>šiška </a:t>
            </a:r>
            <a:r>
              <a:rPr lang="cs-CZ" sz="2400" dirty="0" smtClean="0"/>
              <a:t>–</a:t>
            </a:r>
            <a:r>
              <a:rPr lang="cs-CZ" dirty="0" smtClean="0"/>
              <a:t> dřevnatá, charakteristický tvar, reaguje na vlhkost (otevření </a:t>
            </a:r>
            <a:r>
              <a:rPr lang="cs-CZ" sz="2400" dirty="0" smtClean="0"/>
              <a:t>–</a:t>
            </a:r>
            <a:r>
              <a:rPr lang="cs-CZ" dirty="0" smtClean="0"/>
              <a:t> uzavření)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Picea abies - Köhler–s Medizinal-Pflanzen-1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165100"/>
            <a:ext cx="4714875" cy="619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14"/>
          <p:cNvSpPr txBox="1">
            <a:spLocks noChangeArrowheads="1"/>
          </p:cNvSpPr>
          <p:nvPr/>
        </p:nvSpPr>
        <p:spPr bwMode="auto">
          <a:xfrm>
            <a:off x="2071688" y="6427788"/>
            <a:ext cx="5286375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3.: </a:t>
            </a:r>
            <a:r>
              <a:rPr lang="cs-CZ" sz="2200">
                <a:latin typeface="Constantia" pitchFamily="18" charset="0"/>
              </a:rPr>
              <a:t>Smrk ztepilý – rozmnožování</a:t>
            </a:r>
          </a:p>
        </p:txBody>
      </p:sp>
      <p:sp>
        <p:nvSpPr>
          <p:cNvPr id="6" name="Čárový popisek 1 5"/>
          <p:cNvSpPr/>
          <p:nvPr/>
        </p:nvSpPr>
        <p:spPr>
          <a:xfrm>
            <a:off x="571500" y="3786188"/>
            <a:ext cx="1357313" cy="428625"/>
          </a:xfrm>
          <a:prstGeom prst="borderCallout1">
            <a:avLst>
              <a:gd name="adj1" fmla="val 47841"/>
              <a:gd name="adj2" fmla="val 101566"/>
              <a:gd name="adj3" fmla="val 47853"/>
              <a:gd name="adj4" fmla="val 12570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šiška</a:t>
            </a:r>
          </a:p>
        </p:txBody>
      </p:sp>
      <p:sp>
        <p:nvSpPr>
          <p:cNvPr id="7" name="Čárový popisek 1 6"/>
          <p:cNvSpPr/>
          <p:nvPr/>
        </p:nvSpPr>
        <p:spPr>
          <a:xfrm>
            <a:off x="7072313" y="285750"/>
            <a:ext cx="1714500" cy="428625"/>
          </a:xfrm>
          <a:prstGeom prst="borderCallout1">
            <a:avLst>
              <a:gd name="adj1" fmla="val 54613"/>
              <a:gd name="adj2" fmla="val -867"/>
              <a:gd name="adj3" fmla="val 68478"/>
              <a:gd name="adj4" fmla="val -12587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semeno</a:t>
            </a:r>
          </a:p>
        </p:txBody>
      </p:sp>
      <p:sp>
        <p:nvSpPr>
          <p:cNvPr id="8" name="Čárový popisek 1 7"/>
          <p:cNvSpPr/>
          <p:nvPr/>
        </p:nvSpPr>
        <p:spPr>
          <a:xfrm>
            <a:off x="214313" y="785813"/>
            <a:ext cx="1500187" cy="428625"/>
          </a:xfrm>
          <a:prstGeom prst="borderCallout1">
            <a:avLst>
              <a:gd name="adj1" fmla="val 47841"/>
              <a:gd name="adj2" fmla="val 101566"/>
              <a:gd name="adj3" fmla="val -36803"/>
              <a:gd name="adj4" fmla="val 140945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samčí šištice</a:t>
            </a:r>
          </a:p>
        </p:txBody>
      </p:sp>
      <p:sp>
        <p:nvSpPr>
          <p:cNvPr id="9" name="Čárový popisek 1 8"/>
          <p:cNvSpPr/>
          <p:nvPr/>
        </p:nvSpPr>
        <p:spPr>
          <a:xfrm>
            <a:off x="214313" y="5143500"/>
            <a:ext cx="1714500" cy="428625"/>
          </a:xfrm>
          <a:prstGeom prst="borderCallout1">
            <a:avLst>
              <a:gd name="adj1" fmla="val 47841"/>
              <a:gd name="adj2" fmla="val 101566"/>
              <a:gd name="adj3" fmla="val 112499"/>
              <a:gd name="adj4" fmla="val 15803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řez jehlicí</a:t>
            </a:r>
          </a:p>
        </p:txBody>
      </p:sp>
      <p:sp>
        <p:nvSpPr>
          <p:cNvPr id="10" name="Čárový popisek 1 9"/>
          <p:cNvSpPr/>
          <p:nvPr/>
        </p:nvSpPr>
        <p:spPr>
          <a:xfrm>
            <a:off x="7215188" y="1071563"/>
            <a:ext cx="1714500" cy="428625"/>
          </a:xfrm>
          <a:prstGeom prst="borderCallout1">
            <a:avLst>
              <a:gd name="adj1" fmla="val 47841"/>
              <a:gd name="adj2" fmla="val -21"/>
              <a:gd name="adj3" fmla="val -60506"/>
              <a:gd name="adj4" fmla="val -77466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samičí šištice</a:t>
            </a:r>
          </a:p>
        </p:txBody>
      </p:sp>
      <p:sp>
        <p:nvSpPr>
          <p:cNvPr id="11" name="Čárový popisek 1 10"/>
          <p:cNvSpPr/>
          <p:nvPr/>
        </p:nvSpPr>
        <p:spPr>
          <a:xfrm>
            <a:off x="6786563" y="3000375"/>
            <a:ext cx="2286000" cy="428625"/>
          </a:xfrm>
          <a:prstGeom prst="borderCallout1">
            <a:avLst>
              <a:gd name="adj1" fmla="val 61540"/>
              <a:gd name="adj2" fmla="val -617"/>
              <a:gd name="adj3" fmla="val 94798"/>
              <a:gd name="adj4" fmla="val -6719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pylové zrno</a:t>
            </a:r>
          </a:p>
        </p:txBody>
      </p:sp>
      <p:sp>
        <p:nvSpPr>
          <p:cNvPr id="12" name="Čárový popisek 1 11"/>
          <p:cNvSpPr/>
          <p:nvPr/>
        </p:nvSpPr>
        <p:spPr>
          <a:xfrm>
            <a:off x="6572250" y="5286375"/>
            <a:ext cx="2571750" cy="428625"/>
          </a:xfrm>
          <a:prstGeom prst="borderCallout1">
            <a:avLst>
              <a:gd name="adj1" fmla="val -6493"/>
              <a:gd name="adj2" fmla="val 34816"/>
              <a:gd name="adj3" fmla="val -196109"/>
              <a:gd name="adj4" fmla="val 118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jehlicovitý</a:t>
            </a:r>
          </a:p>
        </p:txBody>
      </p:sp>
      <p:sp>
        <p:nvSpPr>
          <p:cNvPr id="13" name="Čárový popisek 1 12"/>
          <p:cNvSpPr/>
          <p:nvPr/>
        </p:nvSpPr>
        <p:spPr>
          <a:xfrm>
            <a:off x="142875" y="6000750"/>
            <a:ext cx="2214563" cy="428625"/>
          </a:xfrm>
          <a:prstGeom prst="borderCallout1">
            <a:avLst>
              <a:gd name="adj1" fmla="val -81912"/>
              <a:gd name="adj2" fmla="val 176974"/>
              <a:gd name="adj3" fmla="val 76944"/>
              <a:gd name="adj4" fmla="val 9893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samičí šištice</a:t>
            </a:r>
          </a:p>
        </p:txBody>
      </p:sp>
      <p:sp>
        <p:nvSpPr>
          <p:cNvPr id="14" name="Čárový popisek 1 13"/>
          <p:cNvSpPr/>
          <p:nvPr/>
        </p:nvSpPr>
        <p:spPr>
          <a:xfrm>
            <a:off x="6858000" y="6000750"/>
            <a:ext cx="2214563" cy="428625"/>
          </a:xfrm>
          <a:prstGeom prst="borderCallout1">
            <a:avLst>
              <a:gd name="adj1" fmla="val -68521"/>
              <a:gd name="adj2" fmla="val -28821"/>
              <a:gd name="adj3" fmla="val 51085"/>
              <a:gd name="adj4" fmla="val -1161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samčí šištice</a:t>
            </a:r>
          </a:p>
        </p:txBody>
      </p:sp>
      <p:sp>
        <p:nvSpPr>
          <p:cNvPr id="15" name="Čárový popisek 1 14"/>
          <p:cNvSpPr/>
          <p:nvPr/>
        </p:nvSpPr>
        <p:spPr>
          <a:xfrm>
            <a:off x="7000875" y="1928813"/>
            <a:ext cx="2071688" cy="785812"/>
          </a:xfrm>
          <a:prstGeom prst="borderCallout1">
            <a:avLst>
              <a:gd name="adj1" fmla="val 47841"/>
              <a:gd name="adj2" fmla="val -21"/>
              <a:gd name="adj3" fmla="val -56197"/>
              <a:gd name="adj4" fmla="val -98791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semenná šupina</a:t>
            </a:r>
          </a:p>
        </p:txBody>
      </p:sp>
      <p:sp>
        <p:nvSpPr>
          <p:cNvPr id="16" name="Čárový popisek 1 15"/>
          <p:cNvSpPr/>
          <p:nvPr/>
        </p:nvSpPr>
        <p:spPr>
          <a:xfrm>
            <a:off x="214313" y="2071688"/>
            <a:ext cx="1785937" cy="428625"/>
          </a:xfrm>
          <a:prstGeom prst="borderCallout1">
            <a:avLst>
              <a:gd name="adj1" fmla="val -6338"/>
              <a:gd name="adj2" fmla="val 57334"/>
              <a:gd name="adj3" fmla="val -151473"/>
              <a:gd name="adj4" fmla="val 114178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tyčinky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3"/>
            <a:ext cx="6786610" cy="428627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Semeno nahosemenných rostlin se: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9501222" y="1285860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9501222" y="2071678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500034" y="1285860"/>
            <a:ext cx="3500462" cy="48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nenachází v plodu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514304" y="6000768"/>
            <a:ext cx="3414754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 startAt="2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 vajíčka</a:t>
            </a:r>
          </a:p>
          <a:p>
            <a:pPr marL="484187" marR="0" lvl="0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 bwMode="auto">
          <a:xfrm>
            <a:off x="500034" y="1785926"/>
            <a:ext cx="3714776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 startAt="2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nachází v plodu</a:t>
            </a:r>
          </a:p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lphaLcParenR" startAt="2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142844" y="2285992"/>
            <a:ext cx="5543560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rabicPeriod" startAt="2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Jinan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dvoulaločný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500034" y="2786058"/>
            <a:ext cx="357190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/>
              <a:tabLst/>
              <a:defRPr/>
            </a:pPr>
            <a:r>
              <a:rPr lang="cs-CZ" sz="2400" dirty="0" smtClean="0">
                <a:latin typeface="+mn-lt"/>
              </a:rPr>
              <a:t>listy vytrvávají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500034" y="3214686"/>
            <a:ext cx="3857652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 startAt="2"/>
              <a:tabLst/>
              <a:defRPr/>
            </a:pPr>
            <a:r>
              <a:rPr lang="cs-CZ" sz="2400" dirty="0" smtClean="0">
                <a:latin typeface="+mn-lt"/>
              </a:rPr>
              <a:t>listy opadávají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lphaLcParenR" startAt="2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 bwMode="auto">
          <a:xfrm>
            <a:off x="142844" y="3786190"/>
            <a:ext cx="554356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rabicPeriod" startAt="3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Opylení probíhá: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500034" y="4195754"/>
            <a:ext cx="2857520" cy="4476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větrem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 bwMode="auto">
          <a:xfrm>
            <a:off x="500034" y="4643446"/>
            <a:ext cx="2771780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 startAt="2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vodou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99978" y="5072074"/>
            <a:ext cx="4614898" cy="519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541337" marR="0" lvl="0" indent="-5143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EB641B"/>
              </a:buClr>
              <a:buSzPct val="95000"/>
              <a:buFont typeface="+mj-lt"/>
              <a:buAutoNum type="arabicPeriod" startAt="4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Semenná šupina nese: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500034" y="5500702"/>
            <a:ext cx="392909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509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+mj-lt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pyl</a:t>
            </a:r>
          </a:p>
        </p:txBody>
      </p:sp>
      <p:sp>
        <p:nvSpPr>
          <p:cNvPr id="18" name="Veselý obličej 17"/>
          <p:cNvSpPr/>
          <p:nvPr/>
        </p:nvSpPr>
        <p:spPr>
          <a:xfrm>
            <a:off x="9572660" y="4000504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9572660" y="4786322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10787106" y="5500678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10787106" y="6286496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0858544" y="2143116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10858544" y="2928934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adpis 16"/>
          <p:cNvSpPr txBox="1">
            <a:spLocks/>
          </p:cNvSpPr>
          <p:nvPr/>
        </p:nvSpPr>
        <p:spPr bwMode="auto">
          <a:xfrm>
            <a:off x="214282" y="0"/>
            <a:ext cx="5500694" cy="785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Vyber správnou odpověď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0.60173 -0.01273 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55112E-17 L -0.64913 -0.04329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" y="-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33333E-6 L -0.78958 0.14583 " pathEditMode="relative" rAng="0" ptsTypes="AA">
                                      <p:cBhvr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81319 -0.04236 " pathEditMode="relative" rAng="0" ptsTypes="AA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7" y="-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22E-16 L -0.775 0.01157 " pathEditMode="relative" rAng="0" ptsTypes="AA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7" y="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33333E-6 L -0.78282 -0.02963 " pathEditMode="relative" rAng="0" ptsTypes="AA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1" y="-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95504 -0.1118 " pathEditMode="relative" rAng="0" ptsTypes="AA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8" y="-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022E-16 L -0.87639 0.06574 " pathEditMode="relative" rAng="0" ptsTypes="AA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8" y="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Picea abies - Köhler–s Medizinal-Pflanzen-1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165100"/>
            <a:ext cx="4714875" cy="619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ovéPole 14"/>
          <p:cNvSpPr txBox="1">
            <a:spLocks noChangeArrowheads="1"/>
          </p:cNvSpPr>
          <p:nvPr/>
        </p:nvSpPr>
        <p:spPr bwMode="auto">
          <a:xfrm>
            <a:off x="2714612" y="6427788"/>
            <a:ext cx="4572013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dirty="0">
                <a:latin typeface="Constantia" pitchFamily="18" charset="0"/>
              </a:rPr>
              <a:t>Obr. 3.: </a:t>
            </a:r>
            <a:r>
              <a:rPr lang="cs-CZ" sz="2000" dirty="0" smtClean="0">
                <a:latin typeface="Constantia" pitchFamily="18" charset="0"/>
              </a:rPr>
              <a:t>R</a:t>
            </a:r>
            <a:r>
              <a:rPr lang="cs-CZ" sz="2200" dirty="0" smtClean="0">
                <a:latin typeface="Constantia" pitchFamily="18" charset="0"/>
              </a:rPr>
              <a:t>ozmnožování</a:t>
            </a:r>
            <a:endParaRPr lang="cs-CZ" sz="2200" dirty="0">
              <a:latin typeface="Constantia" pitchFamily="18" charset="0"/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571500" y="3786188"/>
            <a:ext cx="1357313" cy="428625"/>
          </a:xfrm>
          <a:prstGeom prst="borderCallout1">
            <a:avLst>
              <a:gd name="adj1" fmla="val 47841"/>
              <a:gd name="adj2" fmla="val 101566"/>
              <a:gd name="adj3" fmla="val 47853"/>
              <a:gd name="adj4" fmla="val 12570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7" name="Čárový popisek 1 6"/>
          <p:cNvSpPr/>
          <p:nvPr/>
        </p:nvSpPr>
        <p:spPr>
          <a:xfrm>
            <a:off x="7072313" y="285750"/>
            <a:ext cx="1714500" cy="428625"/>
          </a:xfrm>
          <a:prstGeom prst="borderCallout1">
            <a:avLst>
              <a:gd name="adj1" fmla="val 54613"/>
              <a:gd name="adj2" fmla="val -867"/>
              <a:gd name="adj3" fmla="val 68478"/>
              <a:gd name="adj4" fmla="val -12587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214313" y="5143500"/>
            <a:ext cx="1714500" cy="428625"/>
          </a:xfrm>
          <a:prstGeom prst="borderCallout1">
            <a:avLst>
              <a:gd name="adj1" fmla="val 47841"/>
              <a:gd name="adj2" fmla="val 101566"/>
              <a:gd name="adj3" fmla="val 112499"/>
              <a:gd name="adj4" fmla="val 15803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6786563" y="3000375"/>
            <a:ext cx="2286000" cy="428625"/>
          </a:xfrm>
          <a:prstGeom prst="borderCallout1">
            <a:avLst>
              <a:gd name="adj1" fmla="val 61540"/>
              <a:gd name="adj2" fmla="val -617"/>
              <a:gd name="adj3" fmla="val 94798"/>
              <a:gd name="adj4" fmla="val -6719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2" name="Čárový popisek 1 11"/>
          <p:cNvSpPr/>
          <p:nvPr/>
        </p:nvSpPr>
        <p:spPr>
          <a:xfrm>
            <a:off x="6572250" y="5286375"/>
            <a:ext cx="2571750" cy="428625"/>
          </a:xfrm>
          <a:prstGeom prst="borderCallout1">
            <a:avLst>
              <a:gd name="adj1" fmla="val -6493"/>
              <a:gd name="adj2" fmla="val 34816"/>
              <a:gd name="adj3" fmla="val -196109"/>
              <a:gd name="adj4" fmla="val 118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3" name="Čárový popisek 1 12"/>
          <p:cNvSpPr/>
          <p:nvPr/>
        </p:nvSpPr>
        <p:spPr>
          <a:xfrm>
            <a:off x="142875" y="6000750"/>
            <a:ext cx="2214563" cy="428625"/>
          </a:xfrm>
          <a:prstGeom prst="borderCallout1">
            <a:avLst>
              <a:gd name="adj1" fmla="val -81912"/>
              <a:gd name="adj2" fmla="val 176974"/>
              <a:gd name="adj3" fmla="val 76944"/>
              <a:gd name="adj4" fmla="val 98937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4" name="Čárový popisek 1 13"/>
          <p:cNvSpPr/>
          <p:nvPr/>
        </p:nvSpPr>
        <p:spPr>
          <a:xfrm>
            <a:off x="6858000" y="6000750"/>
            <a:ext cx="2214563" cy="428625"/>
          </a:xfrm>
          <a:prstGeom prst="borderCallout1">
            <a:avLst>
              <a:gd name="adj1" fmla="val -68521"/>
              <a:gd name="adj2" fmla="val -28821"/>
              <a:gd name="adj3" fmla="val 51085"/>
              <a:gd name="adj4" fmla="val -1161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5" name="Čárový popisek 1 14"/>
          <p:cNvSpPr/>
          <p:nvPr/>
        </p:nvSpPr>
        <p:spPr>
          <a:xfrm>
            <a:off x="7000875" y="1928813"/>
            <a:ext cx="2071688" cy="785812"/>
          </a:xfrm>
          <a:prstGeom prst="borderCallout1">
            <a:avLst>
              <a:gd name="adj1" fmla="val 47841"/>
              <a:gd name="adj2" fmla="val -21"/>
              <a:gd name="adj3" fmla="val -56197"/>
              <a:gd name="adj4" fmla="val -98791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214313" y="2071688"/>
            <a:ext cx="1785937" cy="428625"/>
          </a:xfrm>
          <a:prstGeom prst="borderCallout1">
            <a:avLst>
              <a:gd name="adj1" fmla="val -6338"/>
              <a:gd name="adj2" fmla="val 57334"/>
              <a:gd name="adj3" fmla="val -151473"/>
              <a:gd name="adj4" fmla="val 114178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cs-CZ" sz="28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214314" y="0"/>
            <a:ext cx="2285984" cy="1357322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Popiš obrázek</a:t>
            </a:r>
            <a:endParaRPr lang="cs-CZ" sz="40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457200" y="723900"/>
            <a:ext cx="1757363" cy="704850"/>
          </a:xfrm>
        </p:spPr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8229600" cy="3214696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ČABRADOVÁ, Věra; HASCH, František; SEJPKA, Jaroslav</a:t>
            </a:r>
            <a:r>
              <a:rPr lang="en-US" sz="1600" dirty="0" smtClean="0"/>
              <a:t>;</a:t>
            </a:r>
            <a:r>
              <a:rPr lang="cs-CZ" sz="1600" dirty="0" smtClean="0"/>
              <a:t> VANĚČKOVÁ, Ivana. </a:t>
            </a:r>
            <a:r>
              <a:rPr lang="cs-CZ" sz="1600" i="1" dirty="0" smtClean="0"/>
              <a:t>Přírodopis 7 učebnice pro základní školy a víceletá gymnázia</a:t>
            </a:r>
            <a:r>
              <a:rPr lang="cs-CZ" sz="1600" dirty="0" smtClean="0"/>
              <a:t>. Plzeň: </a:t>
            </a:r>
            <a:r>
              <a:rPr lang="cs-CZ" sz="1600" dirty="0" err="1" smtClean="0"/>
              <a:t>Fraus</a:t>
            </a:r>
            <a:r>
              <a:rPr lang="cs-CZ" sz="1600" dirty="0" smtClean="0"/>
              <a:t>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1.: ZELL, H.. 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[cit. 18.3.2013]. Dostupný na WWW: http://commons.wikimedia.org/wiki/File:Ginkgo_biloba_010.JPG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Obr. 2.: GARCÍA, Luis </a:t>
            </a:r>
            <a:r>
              <a:rPr lang="cs-CZ" sz="1600" dirty="0" err="1" smtClean="0"/>
              <a:t>Fernández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Wikispecies</a:t>
            </a:r>
            <a:r>
              <a:rPr lang="cs-CZ" sz="1600" dirty="0" smtClean="0"/>
              <a:t> [online]. [cit. 18.3.2013]. Dostupný na WWW: http://species.</a:t>
            </a:r>
            <a:r>
              <a:rPr lang="cs-CZ" sz="1600" dirty="0" err="1" smtClean="0"/>
              <a:t>wikimedia.org</a:t>
            </a:r>
            <a:r>
              <a:rPr lang="cs-CZ" sz="1600" dirty="0" smtClean="0"/>
              <a:t>/</a:t>
            </a:r>
            <a:r>
              <a:rPr lang="cs-CZ" sz="1600" dirty="0" err="1" smtClean="0"/>
              <a:t>wiki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:Ginkgo_</a:t>
            </a:r>
            <a:r>
              <a:rPr lang="cs-CZ" sz="1600" dirty="0" err="1" smtClean="0"/>
              <a:t>biloba</a:t>
            </a:r>
            <a:r>
              <a:rPr lang="cs-CZ" sz="1600" dirty="0" smtClean="0"/>
              <a:t>_</a:t>
            </a:r>
            <a:r>
              <a:rPr lang="cs-CZ" sz="1600" dirty="0" err="1" smtClean="0"/>
              <a:t>fructification.jpg</a:t>
            </a:r>
            <a:r>
              <a:rPr lang="cs-CZ" sz="1600" dirty="0" smtClean="0"/>
              <a:t> 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477</Words>
  <Application>Microsoft Office PowerPoint</Application>
  <PresentationFormat>Předvádění na obrazovce (4:3)</PresentationFormat>
  <Paragraphs>86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Nahosemenné rostliny I</vt:lpstr>
      <vt:lpstr>Snímek 2</vt:lpstr>
      <vt:lpstr>Anotace</vt:lpstr>
      <vt:lpstr>Nahosemenné rostliny</vt:lpstr>
      <vt:lpstr>Jinany</vt:lpstr>
      <vt:lpstr>Jinan dvoulaločný</vt:lpstr>
      <vt:lpstr>Jehličnany</vt:lpstr>
      <vt:lpstr>Rozmnožování</vt:lpstr>
      <vt:lpstr>Snímek 9</vt:lpstr>
      <vt:lpstr>Snímek 10</vt:lpstr>
      <vt:lpstr>Popiš obrázek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Jehličnany</dc:title>
  <dc:creator>dasa</dc:creator>
  <cp:lastModifiedBy>dasa</cp:lastModifiedBy>
  <cp:revision>38</cp:revision>
  <dcterms:created xsi:type="dcterms:W3CDTF">2013-03-13T20:54:49Z</dcterms:created>
  <dcterms:modified xsi:type="dcterms:W3CDTF">2013-05-13T06:37:35Z</dcterms:modified>
</cp:coreProperties>
</file>