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7" r:id="rId3"/>
    <p:sldId id="258" r:id="rId4"/>
    <p:sldId id="259" r:id="rId5"/>
    <p:sldId id="260" r:id="rId6"/>
    <p:sldId id="263" r:id="rId7"/>
    <p:sldId id="256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B7B56A1-4E84-4B47-ACFF-A0936B9071A8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A5BAED8-661D-4BBE-8949-E02E2EE7B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7B56A1-4E84-4B47-ACFF-A0936B9071A8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5BAED8-661D-4BBE-8949-E02E2EE7B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B7B56A1-4E84-4B47-ACFF-A0936B9071A8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DA5BAED8-661D-4BBE-8949-E02E2EE7B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7B56A1-4E84-4B47-ACFF-A0936B9071A8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5BAED8-661D-4BBE-8949-E02E2EE7B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7B56A1-4E84-4B47-ACFF-A0936B9071A8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5BAED8-661D-4BBE-8949-E02E2EE7B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7B56A1-4E84-4B47-ACFF-A0936B9071A8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5BAED8-661D-4BBE-8949-E02E2EE7B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B7B56A1-4E84-4B47-ACFF-A0936B9071A8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5BAED8-661D-4BBE-8949-E02E2EE7B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7B56A1-4E84-4B47-ACFF-A0936B9071A8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5BAED8-661D-4BBE-8949-E02E2EE7B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7B56A1-4E84-4B47-ACFF-A0936B9071A8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5BAED8-661D-4BBE-8949-E02E2EE7B9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B7B56A1-4E84-4B47-ACFF-A0936B9071A8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5BAED8-661D-4BBE-8949-E02E2EE7B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6B7B56A1-4E84-4B47-ACFF-A0936B9071A8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A5BAED8-661D-4BBE-8949-E02E2EE7B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6B7B56A1-4E84-4B47-ACFF-A0936B9071A8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DA5BAED8-661D-4BBE-8949-E02E2EE7B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edg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3563888" y="1124744"/>
            <a:ext cx="4572000" cy="267765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Název školy: ZŠ Štětí, Ostrovní 300</a:t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Autor: Vlasta </a:t>
            </a:r>
            <a:r>
              <a:rPr lang="cs-CZ" sz="1400" b="1" dirty="0" err="1" smtClean="0">
                <a:solidFill>
                  <a:schemeClr val="tx2">
                    <a:lumMod val="75000"/>
                  </a:schemeClr>
                </a:solidFill>
              </a:rPr>
              <a:t>Hackelová</a:t>
            </a: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Název materiálu: </a:t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VY_32_INOVACE_ </a:t>
            </a: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NJ.7.A.08_pridavne_jmeno_v_prisudku</a:t>
            </a:r>
            <a:endParaRPr lang="cs-CZ" sz="1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Datum : 26.11. 2011</a:t>
            </a: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Ročník : sedmý</a:t>
            </a: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Vzdělávací oblast : Jazyk a jazyková komunikace</a:t>
            </a: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Předmět : Německý jazyk</a:t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Název: Přídavné jméno v přísudku.</a:t>
            </a:r>
            <a:b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Číslo operačního programu: CZ.1.07/1.4.00/21.1693</a:t>
            </a: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Název projektu: PRIMA ŠKOLA</a:t>
            </a:r>
            <a:endParaRPr lang="cs-CZ" sz="1400" b="1" dirty="0"/>
          </a:p>
        </p:txBody>
      </p:sp>
      <p:pic>
        <p:nvPicPr>
          <p:cNvPr id="8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16632"/>
            <a:ext cx="1811936" cy="1728192"/>
          </a:xfrm>
          <a:prstGeom prst="rect">
            <a:avLst/>
          </a:prstGeom>
          <a:noFill/>
        </p:spPr>
      </p:pic>
      <p:pic>
        <p:nvPicPr>
          <p:cNvPr id="11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5733256"/>
            <a:ext cx="3960440" cy="816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395536" y="4293096"/>
            <a:ext cx="513794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Anotace : </a:t>
            </a: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Německý jazyk pro 7. ročník</a:t>
            </a:r>
            <a:endParaRPr lang="cs-CZ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just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Výklad – tvary přídavného jména v přísudku – </a:t>
            </a:r>
          </a:p>
          <a:p>
            <a:pPr algn="just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rod mužský, ženský, střední – procvičení ve </a:t>
            </a:r>
          </a:p>
          <a:p>
            <a:pPr algn="just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větách.</a:t>
            </a: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Přídavné jméno v přísudku nepřibírá v němčině žádnou koncovku.</a:t>
            </a:r>
          </a:p>
          <a:p>
            <a:pPr>
              <a:buNone/>
            </a:pPr>
            <a:r>
              <a:rPr lang="cs-CZ" b="1" dirty="0" smtClean="0"/>
              <a:t>   Jaký je děda a jaký je vnuk ? </a:t>
            </a:r>
            <a:endParaRPr lang="cs-CZ" b="1" dirty="0"/>
          </a:p>
        </p:txBody>
      </p:sp>
      <p:pic>
        <p:nvPicPr>
          <p:cNvPr id="1027" name="Picture 3" descr="C:\Users\Petr\AppData\Local\Microsoft\Windows\Temporary Internet Files\Content.IE5\XS30JBTU\MP900407473[1]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83568" y="2924944"/>
            <a:ext cx="3566160" cy="237744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8" name="Picture 4" descr="C:\Users\Petr\AppData\Local\Microsoft\Windows\Temporary Internet Files\Content.IE5\XOKKX6S2\MP90043945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2276872"/>
            <a:ext cx="2088232" cy="312769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11560" y="5301208"/>
            <a:ext cx="39068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Der </a:t>
            </a:r>
            <a:r>
              <a:rPr lang="cs-CZ" sz="2800" b="1" dirty="0" err="1" smtClean="0">
                <a:solidFill>
                  <a:srgbClr val="00B050"/>
                </a:solidFill>
              </a:rPr>
              <a:t>Opa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ist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schon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alt.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1920" y="5733256"/>
            <a:ext cx="43204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Der </a:t>
            </a:r>
            <a:r>
              <a:rPr lang="cs-CZ" sz="2800" b="1" dirty="0" err="1" smtClean="0">
                <a:solidFill>
                  <a:srgbClr val="00B050"/>
                </a:solidFill>
              </a:rPr>
              <a:t>Enkel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ist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noch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jung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5202" y="1653034"/>
            <a:ext cx="8229600" cy="4525963"/>
          </a:xfrm>
        </p:spPr>
        <p:txBody>
          <a:bodyPr/>
          <a:lstStyle/>
          <a:p>
            <a:r>
              <a:rPr lang="cs-CZ" b="1" dirty="0" err="1" smtClean="0"/>
              <a:t>Wie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der </a:t>
            </a:r>
            <a:r>
              <a:rPr lang="cs-CZ" b="1" dirty="0" err="1" smtClean="0"/>
              <a:t>Schnecke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wie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das</a:t>
            </a:r>
            <a:r>
              <a:rPr lang="cs-CZ" b="1" dirty="0" smtClean="0"/>
              <a:t> Auto ? </a:t>
            </a:r>
            <a:endParaRPr lang="cs-CZ" b="1" dirty="0"/>
          </a:p>
        </p:txBody>
      </p:sp>
      <p:pic>
        <p:nvPicPr>
          <p:cNvPr id="2051" name="Picture 3" descr="C:\Users\Petr\AppData\Local\Microsoft\Windows\Temporary Internet Files\Content.IE5\DM6FWIX4\MP90043310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5" y="2276872"/>
            <a:ext cx="3908373" cy="2520280"/>
          </a:xfrm>
          <a:prstGeom prst="rect">
            <a:avLst/>
          </a:prstGeom>
          <a:noFill/>
        </p:spPr>
      </p:pic>
      <p:pic>
        <p:nvPicPr>
          <p:cNvPr id="2052" name="Picture 4" descr="C:\Program Files\Microsoft Office\MEDIA\CAGCAT10\j0216858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72286" y="2852936"/>
            <a:ext cx="3473116" cy="158417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11560" y="4653136"/>
            <a:ext cx="45640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Der </a:t>
            </a:r>
            <a:r>
              <a:rPr lang="cs-CZ" sz="2800" b="1" dirty="0" err="1" smtClean="0">
                <a:solidFill>
                  <a:srgbClr val="00B050"/>
                </a:solidFill>
              </a:rPr>
              <a:t>Schnecke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ist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langsam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27984" y="5589240"/>
            <a:ext cx="35648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00B050"/>
                </a:solidFill>
              </a:rPr>
              <a:t>Das</a:t>
            </a:r>
            <a:r>
              <a:rPr lang="cs-CZ" sz="2800" b="1" dirty="0" smtClean="0">
                <a:solidFill>
                  <a:srgbClr val="00B050"/>
                </a:solidFill>
              </a:rPr>
              <a:t> Auto </a:t>
            </a:r>
            <a:r>
              <a:rPr lang="cs-CZ" sz="2800" b="1" dirty="0" err="1" smtClean="0">
                <a:solidFill>
                  <a:srgbClr val="00B050"/>
                </a:solidFill>
              </a:rPr>
              <a:t>ist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schnell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třídu.</a:t>
            </a:r>
            <a:br>
              <a:rPr lang="cs-CZ" sz="2800" b="1" dirty="0" smtClean="0"/>
            </a:br>
            <a:endParaRPr lang="cs-CZ" sz="28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/>
              <a:t>Wie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Katze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und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der </a:t>
            </a:r>
            <a:r>
              <a:rPr lang="cs-CZ" sz="2800" b="1" dirty="0" err="1" smtClean="0"/>
              <a:t>Katter</a:t>
            </a:r>
            <a:r>
              <a:rPr lang="cs-CZ" sz="2800" b="1" dirty="0" smtClean="0"/>
              <a:t>? </a:t>
            </a:r>
            <a:endParaRPr lang="cs-CZ" sz="2800" b="1" dirty="0"/>
          </a:p>
        </p:txBody>
      </p:sp>
      <p:pic>
        <p:nvPicPr>
          <p:cNvPr id="3079" name="Picture 7" descr="C:\Users\Petr\AppData\Local\Microsoft\Windows\Temporary Internet Files\Content.IE5\4OGEFVF3\MC90003707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76053" y="2708920"/>
            <a:ext cx="2943997" cy="2448272"/>
          </a:xfrm>
          <a:prstGeom prst="rect">
            <a:avLst/>
          </a:prstGeom>
          <a:noFill/>
        </p:spPr>
      </p:pic>
      <p:pic>
        <p:nvPicPr>
          <p:cNvPr id="3082" name="Picture 10" descr="C:\Users\Petr\AppData\Local\Microsoft\Windows\Temporary Internet Files\Content.IE5\64LW4YRS\MC90043640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2420888"/>
            <a:ext cx="2825080" cy="282508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11560" y="5085184"/>
            <a:ext cx="33810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Die </a:t>
            </a:r>
            <a:r>
              <a:rPr lang="cs-CZ" sz="2800" b="1" dirty="0" err="1" smtClean="0">
                <a:solidFill>
                  <a:srgbClr val="00B050"/>
                </a:solidFill>
              </a:rPr>
              <a:t>Katze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ist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dünn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88024" y="5373216"/>
            <a:ext cx="33890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Der </a:t>
            </a:r>
            <a:r>
              <a:rPr lang="cs-CZ" sz="2800" b="1" dirty="0" err="1" smtClean="0">
                <a:solidFill>
                  <a:srgbClr val="00B050"/>
                </a:solidFill>
              </a:rPr>
              <a:t>Katter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ist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dick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/>
              <a:t>Wie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Maus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und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der Elefant? </a:t>
            </a:r>
            <a:endParaRPr lang="cs-CZ" sz="2800" b="1" dirty="0"/>
          </a:p>
        </p:txBody>
      </p:sp>
      <p:pic>
        <p:nvPicPr>
          <p:cNvPr id="4098" name="Picture 2" descr="C:\Users\Petr\AppData\Local\Microsoft\Windows\Temporary Internet Files\Content.IE5\D558S5JH\MC9004446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2780928"/>
            <a:ext cx="1526753" cy="1976942"/>
          </a:xfrm>
          <a:prstGeom prst="rect">
            <a:avLst/>
          </a:prstGeom>
          <a:noFill/>
        </p:spPr>
      </p:pic>
      <p:pic>
        <p:nvPicPr>
          <p:cNvPr id="4099" name="Picture 3" descr="C:\Users\Petr\AppData\Local\Microsoft\Windows\Temporary Internet Files\Content.IE5\6EJN7BGM\MC90019219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2276872"/>
            <a:ext cx="4023941" cy="3438739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83568" y="5013176"/>
            <a:ext cx="32399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Die </a:t>
            </a:r>
            <a:r>
              <a:rPr lang="cs-CZ" sz="2800" b="1" dirty="0" err="1" smtClean="0">
                <a:solidFill>
                  <a:srgbClr val="00B050"/>
                </a:solidFill>
              </a:rPr>
              <a:t>Maus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ist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klein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99992" y="5877272"/>
            <a:ext cx="35750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Der Elefant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gro3.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Němčina pro 7. třídu.</a:t>
            </a:r>
            <a:br>
              <a:rPr lang="cs-CZ" dirty="0" smtClean="0"/>
            </a:br>
            <a:r>
              <a:rPr lang="cs-CZ" dirty="0" err="1" smtClean="0"/>
              <a:t>Gegenteile</a:t>
            </a:r>
            <a:r>
              <a:rPr lang="cs-CZ" dirty="0" smtClean="0"/>
              <a:t> - protiklady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Klein</a:t>
            </a:r>
          </a:p>
          <a:p>
            <a:r>
              <a:rPr lang="cs-CZ" b="1" dirty="0" err="1" smtClean="0"/>
              <a:t>Fresch</a:t>
            </a:r>
            <a:endParaRPr lang="cs-CZ" b="1" dirty="0" smtClean="0"/>
          </a:p>
          <a:p>
            <a:r>
              <a:rPr lang="cs-CZ" b="1" dirty="0" smtClean="0"/>
              <a:t>Schwarz</a:t>
            </a:r>
          </a:p>
          <a:p>
            <a:r>
              <a:rPr lang="cs-CZ" b="1" dirty="0" smtClean="0"/>
              <a:t>Jung</a:t>
            </a:r>
          </a:p>
          <a:p>
            <a:r>
              <a:rPr lang="cs-CZ" b="1" dirty="0" err="1" smtClean="0"/>
              <a:t>Richtig</a:t>
            </a:r>
            <a:endParaRPr lang="cs-CZ" b="1" dirty="0" smtClean="0"/>
          </a:p>
          <a:p>
            <a:r>
              <a:rPr lang="cs-CZ" b="1" dirty="0" err="1" smtClean="0"/>
              <a:t>Nein</a:t>
            </a:r>
            <a:endParaRPr lang="cs-CZ" b="1" dirty="0" smtClean="0"/>
          </a:p>
          <a:p>
            <a:r>
              <a:rPr lang="cs-CZ" b="1" dirty="0" err="1" smtClean="0"/>
              <a:t>Dünn</a:t>
            </a:r>
            <a:endParaRPr lang="cs-CZ" b="1" dirty="0" smtClean="0"/>
          </a:p>
          <a:p>
            <a:r>
              <a:rPr lang="cs-CZ" b="1" dirty="0" err="1" smtClean="0"/>
              <a:t>langsam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Dick</a:t>
            </a:r>
            <a:endParaRPr lang="cs-CZ" b="1" dirty="0" smtClean="0"/>
          </a:p>
          <a:p>
            <a:r>
              <a:rPr lang="cs-CZ" b="1" dirty="0" err="1" smtClean="0"/>
              <a:t>Falsch</a:t>
            </a:r>
            <a:endParaRPr lang="cs-CZ" b="1" dirty="0" smtClean="0"/>
          </a:p>
          <a:p>
            <a:r>
              <a:rPr lang="cs-CZ" b="1" dirty="0" smtClean="0"/>
              <a:t>Gro3</a:t>
            </a:r>
          </a:p>
          <a:p>
            <a:r>
              <a:rPr lang="cs-CZ" b="1" dirty="0" smtClean="0"/>
              <a:t>Wei3</a:t>
            </a:r>
          </a:p>
          <a:p>
            <a:r>
              <a:rPr lang="cs-CZ" b="1" dirty="0" err="1" smtClean="0"/>
              <a:t>Schnell</a:t>
            </a:r>
            <a:endParaRPr lang="cs-CZ" b="1" dirty="0" smtClean="0"/>
          </a:p>
          <a:p>
            <a:r>
              <a:rPr lang="cs-CZ" b="1" dirty="0" smtClean="0"/>
              <a:t>Nett</a:t>
            </a:r>
          </a:p>
          <a:p>
            <a:r>
              <a:rPr lang="cs-CZ" b="1" dirty="0" smtClean="0"/>
              <a:t>Alt</a:t>
            </a:r>
          </a:p>
          <a:p>
            <a:r>
              <a:rPr lang="cs-CZ" b="1" dirty="0" err="1" smtClean="0"/>
              <a:t>Ja</a:t>
            </a:r>
            <a:endParaRPr lang="cs-CZ" b="1" dirty="0" smtClean="0"/>
          </a:p>
          <a:p>
            <a:endParaRPr lang="cs-CZ" b="1" dirty="0"/>
          </a:p>
        </p:txBody>
      </p:sp>
    </p:spTree>
  </p:cSld>
  <p:clrMapOvr>
    <a:masterClrMapping/>
  </p:clrMapOvr>
  <p:transition spd="slow">
    <p:wedg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</a:t>
            </a:r>
            <a:endParaRPr lang="cs-CZ" sz="2800" b="1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2400" b="1" dirty="0" smtClean="0"/>
              <a:t>METODIKA</a:t>
            </a:r>
          </a:p>
          <a:p>
            <a:endParaRPr lang="cs-CZ" sz="2400" b="1" dirty="0" smtClean="0"/>
          </a:p>
          <a:p>
            <a:pPr>
              <a:buFont typeface="Wingdings" pitchFamily="2" charset="2"/>
              <a:buChar char="§"/>
            </a:pPr>
            <a:r>
              <a:rPr lang="cs-CZ" sz="2000" b="1" dirty="0" smtClean="0"/>
              <a:t>Hodinu začneme zopakováním slovní zásoby – přídavná jména.</a:t>
            </a:r>
          </a:p>
          <a:p>
            <a:pPr>
              <a:buFont typeface="Wingdings" pitchFamily="2" charset="2"/>
              <a:buChar char="§"/>
            </a:pPr>
            <a:r>
              <a:rPr lang="cs-CZ" sz="2000" b="1" dirty="0" smtClean="0"/>
              <a:t>Vysvětlíme si rozdíl mezi tvary přídavných jmen v češtině a v němčině – přídavné jméno v přísudku nepřibírá žádnou koncovku.</a:t>
            </a:r>
          </a:p>
          <a:p>
            <a:pPr>
              <a:buFont typeface="Wingdings" pitchFamily="2" charset="2"/>
              <a:buChar char="§"/>
            </a:pPr>
            <a:r>
              <a:rPr lang="cs-CZ" sz="2000" b="1" dirty="0" smtClean="0"/>
              <a:t>Na prvních příkladech prakticky znázorním, co poučka znamená.</a:t>
            </a:r>
          </a:p>
          <a:p>
            <a:pPr>
              <a:buFont typeface="Wingdings" pitchFamily="2" charset="2"/>
              <a:buChar char="§"/>
            </a:pPr>
            <a:r>
              <a:rPr lang="cs-CZ" sz="2000" b="1" dirty="0" smtClean="0"/>
              <a:t>Děti tvoří odpovědi na otázky u jednotlivých obrázků.</a:t>
            </a:r>
          </a:p>
          <a:p>
            <a:pPr>
              <a:buFont typeface="Wingdings" pitchFamily="2" charset="2"/>
              <a:buChar char="§"/>
            </a:pPr>
            <a:r>
              <a:rPr lang="cs-CZ" sz="2000" b="1" dirty="0" smtClean="0"/>
              <a:t>Správnost vytvořených odpovědí kontrolujeme na interaktivní tabuli.</a:t>
            </a:r>
          </a:p>
          <a:p>
            <a:pPr>
              <a:buFont typeface="Wingdings" pitchFamily="2" charset="2"/>
              <a:buChar char="§"/>
            </a:pPr>
            <a:r>
              <a:rPr lang="cs-CZ" sz="2000" b="1" dirty="0" smtClean="0"/>
              <a:t>Společně vymýšlíme další věty s použitím přídavného jména.</a:t>
            </a:r>
          </a:p>
          <a:p>
            <a:pPr>
              <a:buFont typeface="Wingdings" pitchFamily="2" charset="2"/>
              <a:buChar char="§"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Inovace : Práce s interaktivní tabulí a použití obrázků hodinu oživí, žáci si díky obrázkům snadněji zapamatují látku – využití vizuální paměti.</a:t>
            </a:r>
          </a:p>
          <a:p>
            <a:pPr>
              <a:buFont typeface="Wingdings" pitchFamily="2" charset="2"/>
              <a:buChar char="§"/>
            </a:pPr>
            <a:endParaRPr lang="cs-CZ" sz="2000" b="1" dirty="0" smtClean="0"/>
          </a:p>
          <a:p>
            <a:pPr>
              <a:buNone/>
            </a:pPr>
            <a:endParaRPr lang="cs-CZ" sz="2000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Němčina pro 7. třídu.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Zdroje : </a:t>
            </a:r>
          </a:p>
          <a:p>
            <a:pPr>
              <a:buNone/>
            </a:pPr>
            <a:r>
              <a:rPr lang="cs-CZ" dirty="0" smtClean="0"/>
              <a:t>   Kliparty Office www.</a:t>
            </a:r>
            <a:r>
              <a:rPr lang="cs-CZ" dirty="0" err="1" smtClean="0"/>
              <a:t>Office</a:t>
            </a:r>
            <a:r>
              <a:rPr lang="cs-CZ" dirty="0" smtClean="0"/>
              <a:t>.Microsoft.</a:t>
            </a:r>
            <a:r>
              <a:rPr lang="cs-CZ" dirty="0" err="1" smtClean="0"/>
              <a:t>com</a:t>
            </a:r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84</TotalTime>
  <Words>280</Words>
  <Application>Microsoft Office PowerPoint</Application>
  <PresentationFormat>Předvádění na obrazovce (4:3)</PresentationFormat>
  <Paragraphs>60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Prezentace aplikace PowerPoint</vt:lpstr>
      <vt:lpstr>Němčina pro 7. třídu.</vt:lpstr>
      <vt:lpstr>Němčina pro 7. třídu.</vt:lpstr>
      <vt:lpstr>Němčina pro 7. třídu. </vt:lpstr>
      <vt:lpstr>Němčina pro 7. třídu.</vt:lpstr>
      <vt:lpstr>Němčina pro 7. třídu. Gegenteile - protiklady</vt:lpstr>
      <vt:lpstr>Němčina pro 7. třídu</vt:lpstr>
      <vt:lpstr>Němčina pro 7. třídu. 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Němčina pro 7. třídu</dc:title>
  <dc:creator>Petr</dc:creator>
  <cp:lastModifiedBy>PC-29SX</cp:lastModifiedBy>
  <cp:revision>23</cp:revision>
  <dcterms:created xsi:type="dcterms:W3CDTF">2011-11-04T17:17:33Z</dcterms:created>
  <dcterms:modified xsi:type="dcterms:W3CDTF">2012-03-09T07:08:19Z</dcterms:modified>
</cp:coreProperties>
</file>