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6" r:id="rId4"/>
    <p:sldId id="257" r:id="rId5"/>
    <p:sldId id="258" r:id="rId6"/>
    <p:sldId id="259" r:id="rId7"/>
    <p:sldId id="260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3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2482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42543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96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9484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6256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76006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1749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70363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37041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8400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8209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EB633-FBF3-47BF-B923-71207E7751D7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86580-B9A5-4BA6-8792-34C3696CEF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1612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Občanská společnost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VY_32_INOVACE_12_Ústava ČR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9373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Ústava ČR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Základní zákon České republiky</a:t>
            </a:r>
          </a:p>
          <a:p>
            <a:r>
              <a:rPr lang="cs-CZ" sz="3600" dirty="0" smtClean="0"/>
              <a:t>Byl přijat Českou národní radou 16.12.1992</a:t>
            </a:r>
          </a:p>
          <a:p>
            <a:r>
              <a:rPr lang="cs-CZ" sz="3600" dirty="0" smtClean="0"/>
              <a:t>Je publikován v české Sbírce zákonů</a:t>
            </a:r>
          </a:p>
          <a:p>
            <a:r>
              <a:rPr lang="cs-CZ" sz="3600" dirty="0" smtClean="0"/>
              <a:t>Česká ústava je tvořena preambulí a 8 hlavami</a:t>
            </a:r>
          </a:p>
          <a:p>
            <a:r>
              <a:rPr lang="cs-CZ" sz="3600" dirty="0" smtClean="0"/>
              <a:t>Účinnost  Ústavy od 1. ledna 1993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PREAMBULE - předmluva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Hlavním autorem preambule byl </a:t>
            </a:r>
            <a:r>
              <a:rPr lang="cs-CZ" dirty="0" smtClean="0">
                <a:solidFill>
                  <a:srgbClr val="FF0000"/>
                </a:solidFill>
              </a:rPr>
              <a:t>VÁCLAV HAVEL </a:t>
            </a:r>
            <a:r>
              <a:rPr lang="cs-CZ" dirty="0" smtClean="0"/>
              <a:t>– díky jemu se objevuje pojem </a:t>
            </a:r>
            <a:r>
              <a:rPr lang="cs-CZ" dirty="0" smtClean="0">
                <a:solidFill>
                  <a:srgbClr val="FF0000"/>
                </a:solidFill>
              </a:rPr>
              <a:t>občanská společnost</a:t>
            </a:r>
          </a:p>
          <a:p>
            <a:r>
              <a:rPr lang="cs-CZ" dirty="0" smtClean="0"/>
              <a:t>Závěrečným editorem byl předseda České národní rady </a:t>
            </a:r>
            <a:r>
              <a:rPr lang="cs-CZ" dirty="0" smtClean="0">
                <a:solidFill>
                  <a:srgbClr val="FF0000"/>
                </a:solidFill>
              </a:rPr>
              <a:t>Milan </a:t>
            </a:r>
            <a:r>
              <a:rPr lang="cs-CZ" dirty="0" err="1" smtClean="0">
                <a:solidFill>
                  <a:srgbClr val="FF0000"/>
                </a:solidFill>
              </a:rPr>
              <a:t>Uhde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Najdeme odkaz na historické tradice státu a státoprávní vývoj na českém území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Hlavy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první – </a:t>
            </a:r>
            <a:r>
              <a:rPr lang="cs-CZ" dirty="0" smtClean="0">
                <a:solidFill>
                  <a:srgbClr val="FF0000"/>
                </a:solidFill>
              </a:rPr>
              <a:t>Základní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ustanovení</a:t>
            </a:r>
          </a:p>
          <a:p>
            <a:r>
              <a:rPr lang="cs-CZ" dirty="0" smtClean="0"/>
              <a:t>Hlava druhá – </a:t>
            </a:r>
            <a:r>
              <a:rPr lang="cs-CZ" dirty="0" smtClean="0">
                <a:solidFill>
                  <a:srgbClr val="FF0000"/>
                </a:solidFill>
              </a:rPr>
              <a:t>Moc zákonodárná </a:t>
            </a:r>
            <a:r>
              <a:rPr lang="cs-CZ" dirty="0" smtClean="0"/>
              <a:t>(parlament</a:t>
            </a:r>
            <a:r>
              <a:rPr lang="cs-CZ" dirty="0" smtClean="0"/>
              <a:t>)</a:t>
            </a:r>
          </a:p>
          <a:p>
            <a:r>
              <a:rPr lang="cs-CZ" dirty="0" smtClean="0"/>
              <a:t>Hlava třetí – </a:t>
            </a:r>
            <a:r>
              <a:rPr lang="cs-CZ" dirty="0" smtClean="0">
                <a:solidFill>
                  <a:srgbClr val="FF0000"/>
                </a:solidFill>
              </a:rPr>
              <a:t>Moc výkonná </a:t>
            </a:r>
            <a:r>
              <a:rPr lang="cs-CZ" dirty="0" smtClean="0"/>
              <a:t>(vláda, prezident</a:t>
            </a:r>
            <a:r>
              <a:rPr lang="cs-CZ" dirty="0" smtClean="0"/>
              <a:t>)</a:t>
            </a:r>
          </a:p>
          <a:p>
            <a:r>
              <a:rPr lang="cs-CZ" dirty="0" smtClean="0"/>
              <a:t>Hlava čtvrtá – </a:t>
            </a:r>
            <a:r>
              <a:rPr lang="cs-CZ" dirty="0" smtClean="0">
                <a:solidFill>
                  <a:srgbClr val="FF0000"/>
                </a:solidFill>
              </a:rPr>
              <a:t>Moc soudní </a:t>
            </a:r>
            <a:r>
              <a:rPr lang="cs-CZ" dirty="0" smtClean="0"/>
              <a:t>(soudy</a:t>
            </a:r>
            <a:r>
              <a:rPr lang="cs-CZ" dirty="0" smtClean="0"/>
              <a:t>)</a:t>
            </a:r>
          </a:p>
          <a:p>
            <a:r>
              <a:rPr lang="cs-CZ" dirty="0" smtClean="0"/>
              <a:t>Hlava pátá – </a:t>
            </a:r>
            <a:r>
              <a:rPr lang="cs-CZ" dirty="0" smtClean="0">
                <a:solidFill>
                  <a:srgbClr val="FF0000"/>
                </a:solidFill>
              </a:rPr>
              <a:t>Nejvyšší kontrolní úřad </a:t>
            </a:r>
            <a:r>
              <a:rPr lang="cs-CZ" dirty="0" smtClean="0"/>
              <a:t>(nezávislý orgán – kontroluje </a:t>
            </a:r>
            <a:r>
              <a:rPr lang="cs-CZ" dirty="0" smtClean="0"/>
              <a:t>hospodaření státu a plnění státního rozpočtu)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Hlavy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šestá – </a:t>
            </a:r>
            <a:r>
              <a:rPr lang="cs-CZ" dirty="0" smtClean="0">
                <a:solidFill>
                  <a:srgbClr val="FF0000"/>
                </a:solidFill>
              </a:rPr>
              <a:t>Česká národní banka </a:t>
            </a:r>
            <a:r>
              <a:rPr lang="cs-CZ" dirty="0" smtClean="0"/>
              <a:t>– ČNB (ústřední banka státu</a:t>
            </a:r>
            <a:r>
              <a:rPr lang="cs-CZ" dirty="0" smtClean="0"/>
              <a:t>, pečuje </a:t>
            </a:r>
            <a:r>
              <a:rPr lang="cs-CZ" dirty="0" smtClean="0"/>
              <a:t>o cenovou stabilitu)</a:t>
            </a:r>
          </a:p>
          <a:p>
            <a:r>
              <a:rPr lang="cs-CZ" dirty="0" smtClean="0"/>
              <a:t>Hlava sedmá – </a:t>
            </a:r>
            <a:r>
              <a:rPr lang="cs-CZ" dirty="0" smtClean="0">
                <a:solidFill>
                  <a:srgbClr val="FF0000"/>
                </a:solidFill>
              </a:rPr>
              <a:t>Územní samospráva </a:t>
            </a:r>
            <a:r>
              <a:rPr lang="cs-CZ" dirty="0" smtClean="0"/>
              <a:t>(členění </a:t>
            </a:r>
            <a:r>
              <a:rPr lang="cs-CZ" dirty="0" smtClean="0"/>
              <a:t>státu na obce</a:t>
            </a:r>
            <a:r>
              <a:rPr lang="cs-CZ" dirty="0" smtClean="0"/>
              <a:t>, kraje</a:t>
            </a:r>
            <a:r>
              <a:rPr lang="cs-CZ" dirty="0" smtClean="0"/>
              <a:t>)</a:t>
            </a:r>
          </a:p>
          <a:p>
            <a:r>
              <a:rPr lang="cs-CZ" dirty="0" smtClean="0"/>
              <a:t>Hlava osmá – </a:t>
            </a:r>
            <a:r>
              <a:rPr lang="cs-CZ" dirty="0" smtClean="0">
                <a:solidFill>
                  <a:srgbClr val="FF0000"/>
                </a:solidFill>
              </a:rPr>
              <a:t>Přechodná a závěrečná ustanovení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Autorem  preambule byl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Václav Havel</a:t>
            </a:r>
          </a:p>
          <a:p>
            <a:r>
              <a:rPr lang="cs-CZ" dirty="0" smtClean="0"/>
              <a:t>Význam slova preambule zní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Předmluva</a:t>
            </a:r>
          </a:p>
          <a:p>
            <a:r>
              <a:rPr lang="cs-CZ" dirty="0" smtClean="0"/>
              <a:t>Celkový počet hlav ústavy je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8</a:t>
            </a:r>
          </a:p>
          <a:p>
            <a:r>
              <a:rPr lang="cs-CZ" dirty="0" smtClean="0"/>
              <a:t>NKÚ kontroluje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Hospodaření státu a státní rozpočet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Zouhar, J. : Základy teorie státu a práva, 1.vyd. Praha : S </a:t>
            </a:r>
            <a:r>
              <a:rPr lang="en-US" dirty="0"/>
              <a:t>&amp;</a:t>
            </a:r>
            <a:r>
              <a:rPr lang="cs-CZ" dirty="0" smtClean="0"/>
              <a:t> M 1993. str. 47- 56.ISBN 80-901387-2-1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3935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Vytvořeno jako DUM do předmětu občanská výchova na Základní škole </a:t>
            </a:r>
            <a:r>
              <a:rPr lang="cs-CZ" dirty="0" smtClean="0"/>
              <a:t> </a:t>
            </a:r>
            <a:r>
              <a:rPr lang="cs-CZ" dirty="0"/>
              <a:t>Mladá Boleslav 17. listopadu 1325 příspěvková organizace, pro </a:t>
            </a:r>
            <a:r>
              <a:rPr lang="cs-CZ" dirty="0" smtClean="0"/>
              <a:t>         </a:t>
            </a: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Ústava ČR.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85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303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1_Motiv sady Office</vt:lpstr>
      <vt:lpstr>     </vt:lpstr>
      <vt:lpstr>Ústava ČR</vt:lpstr>
      <vt:lpstr>PREAMBULE - předmluva</vt:lpstr>
      <vt:lpstr>Hlavy </vt:lpstr>
      <vt:lpstr>Hlavy </vt:lpstr>
      <vt:lpstr>Otázky - opakování</vt:lpstr>
      <vt:lpstr>odkazy</vt:lpstr>
      <vt:lpstr>Snímek 8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Ústava ČR</dc:title>
  <dc:creator>adela.zemanova</dc:creator>
  <cp:lastModifiedBy>U1</cp:lastModifiedBy>
  <cp:revision>13</cp:revision>
  <dcterms:created xsi:type="dcterms:W3CDTF">2012-10-31T12:35:38Z</dcterms:created>
  <dcterms:modified xsi:type="dcterms:W3CDTF">2013-05-13T19:29:25Z</dcterms:modified>
</cp:coreProperties>
</file>