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6" r:id="rId12"/>
    <p:sldId id="277" r:id="rId13"/>
    <p:sldId id="278" r:id="rId14"/>
    <p:sldId id="274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howGuides="1">
      <p:cViewPr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EA4AC-6A8E-4813-B835-FC89DD4529B3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B9A8A4-5ECD-4967-BD78-D4BC0ABA67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F1498D-0E0E-4748-8669-0B81B67A07B9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B1429-E578-4A5B-985D-D14BF412B0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8C349-6E1F-4E72-BE9B-A7201A84A257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F3819B-3CBD-4A80-8B3E-F660536947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D0B325-8140-4CED-B07B-1CD887505D24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503AD-7935-43A5-B8B1-19F5F42B3A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4CB4E-F400-446F-9098-EE3A102FBA7C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BF1B00-B9C6-4BF5-9A3A-3ED78EBAE2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F95EE-5318-498D-8779-822D518C6D3E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0934B-DC3F-46C3-99B3-74AB05D958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55596-4575-4275-8171-C9D957B14E16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DBFAF4-9BB3-4DD9-AAB7-15A486C23E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72B9C1-18EC-4652-A126-58C7DCEF933A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76770-2A4B-4419-90C1-44E9F6068A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48922-DCBB-421F-B2C2-8949ED9EB064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ECF393-AF06-43C3-9592-BDA775776A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C5E37-5D97-40B7-978B-27351FB52ECA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AF0CE-75B6-403B-951C-D3C44A9A75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88EC3-C6FE-413A-8DA0-8C633E34EA47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B5B04C-74D6-4F2E-9317-03EC45FBBE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0C27463-1526-4331-AECC-7BF949593457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2FEB445-5423-427F-A85C-34812E9B14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1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8.jpeg"/><Relationship Id="rId7" Type="http://schemas.openxmlformats.org/officeDocument/2006/relationships/image" Target="../media/image1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12.jpeg"/><Relationship Id="rId5" Type="http://schemas.openxmlformats.org/officeDocument/2006/relationships/image" Target="../media/image19.jpeg"/><Relationship Id="rId10" Type="http://schemas.openxmlformats.org/officeDocument/2006/relationships/image" Target="../media/image14.jpeg"/><Relationship Id="rId4" Type="http://schemas.openxmlformats.org/officeDocument/2006/relationships/image" Target="../media/image17.jpeg"/><Relationship Id="rId9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3.jpeg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Nahosemenné rostliny II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dirty="0" smtClean="0"/>
              <a:t>výskyt a význam jehličnanů</a:t>
            </a:r>
          </a:p>
          <a:p>
            <a:pPr marR="0" eaLnBrk="1" hangingPunct="1"/>
            <a:r>
              <a:rPr lang="cs-CZ" dirty="0" smtClean="0"/>
              <a:t>zástupci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285750" y="1643063"/>
          <a:ext cx="8572560" cy="2595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5725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</a:t>
                      </a:r>
                      <a:r>
                        <a:rPr lang="cs-CZ" b="0" baseline="0" dirty="0" smtClean="0"/>
                        <a:t> ŠKOLY: Gymnázium Lovosice, Sady p</a:t>
                      </a:r>
                      <a:r>
                        <a:rPr lang="en-US" b="0" baseline="0" dirty="0" err="1" smtClean="0"/>
                        <a:t>i</a:t>
                      </a:r>
                      <a:r>
                        <a:rPr lang="cs-CZ" b="0" baseline="0" dirty="0" err="1" smtClean="0"/>
                        <a:t>onýrů</a:t>
                      </a:r>
                      <a:r>
                        <a:rPr lang="cs-CZ" b="0" baseline="0" dirty="0" smtClean="0"/>
                        <a:t> 600</a:t>
                      </a:r>
                      <a:r>
                        <a:rPr lang="en-US" b="0" baseline="0" dirty="0" smtClean="0"/>
                        <a:t>/</a:t>
                      </a:r>
                      <a:r>
                        <a:rPr lang="cs-CZ" b="0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MATERIÁLU: VY_32_INOVACE_1B_10_Nahosemenné</a:t>
                      </a:r>
                      <a:r>
                        <a:rPr lang="cs-CZ" baseline="0" dirty="0" smtClean="0"/>
                        <a:t> rostliny II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Botanika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sekunda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</a:t>
                      </a:r>
                      <a:r>
                        <a:rPr lang="cs-CZ" baseline="0" dirty="0" smtClean="0"/>
                        <a:t> březen </a:t>
                      </a:r>
                      <a:r>
                        <a:rPr lang="cs-CZ" dirty="0" smtClean="0"/>
                        <a:t>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Dagmar Ročková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55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5000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800" dirty="0" smtClean="0"/>
              <a:t>Výklad na 1 vyučovací hodinu.</a:t>
            </a:r>
          </a:p>
          <a:p>
            <a:pPr eaLnBrk="1" hangingPunct="1"/>
            <a:r>
              <a:rPr lang="cs-CZ" sz="1800" dirty="0" smtClean="0"/>
              <a:t>V tématu Nahosemenné rostliny II je zařazeno – výskyt a význam jehličnanů, zástupci (obrázky a charakteristika).</a:t>
            </a:r>
          </a:p>
          <a:p>
            <a:pPr eaLnBrk="1" hangingPunct="1"/>
            <a:r>
              <a:rPr lang="cs-CZ" sz="1800" dirty="0" smtClean="0"/>
              <a:t>Procvičování na konci prezentace.</a:t>
            </a:r>
          </a:p>
          <a:p>
            <a:pPr eaLnBrk="1" hangingPunct="1">
              <a:buFont typeface="Wingdings 2" pitchFamily="18" charset="2"/>
              <a:buNone/>
            </a:pPr>
            <a:endParaRPr lang="cs-CZ" sz="1800" dirty="0" smtClean="0"/>
          </a:p>
          <a:p>
            <a:pPr eaLnBrk="1" hangingPunct="1">
              <a:buFont typeface="Wingdings 2" pitchFamily="18" charset="2"/>
              <a:buNone/>
            </a:pPr>
            <a:endParaRPr lang="cs-CZ" sz="1800" dirty="0" smtClean="0"/>
          </a:p>
          <a:p>
            <a:pPr eaLnBrk="1" hangingPunct="1"/>
            <a:r>
              <a:rPr lang="cs-CZ" sz="1800" dirty="0" smtClean="0"/>
              <a:t>Pro přechod snímků použita animace – odkrýt doprava nahoru, některé snímky žákům skryty.</a:t>
            </a:r>
          </a:p>
          <a:p>
            <a:pPr eaLnBrk="1" hangingPunct="1"/>
            <a:r>
              <a:rPr lang="cs-CZ" sz="1800" dirty="0" smtClean="0"/>
              <a:t>Text je rolován po odstavcích, případně po jednotlivých odrážkách – dle potřeby k výuce.</a:t>
            </a:r>
          </a:p>
          <a:p>
            <a:pPr eaLnBrk="1" hangingPunct="1"/>
            <a:r>
              <a:rPr lang="cs-CZ" sz="1800" dirty="0" smtClean="0"/>
              <a:t>U obrázků použita animace – zmizení.</a:t>
            </a:r>
          </a:p>
          <a:p>
            <a:pPr eaLnBrk="1" hangingPunct="1"/>
            <a:r>
              <a:rPr lang="cs-CZ" sz="1800" dirty="0" smtClean="0"/>
              <a:t>Procvičování formou zápisu na interaktivní tabuli. Přílet řešení.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 a význam jehličnanů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mírné a chladné oblasti</a:t>
            </a:r>
          </a:p>
          <a:p>
            <a:r>
              <a:rPr lang="cs-CZ" dirty="0" smtClean="0"/>
              <a:t>souvislé jehličnaté lesy </a:t>
            </a:r>
          </a:p>
          <a:p>
            <a:r>
              <a:rPr lang="cs-CZ" u="sng" dirty="0" smtClean="0"/>
              <a:t>přírodní surovina </a:t>
            </a:r>
          </a:p>
          <a:p>
            <a:r>
              <a:rPr lang="cs-CZ" dirty="0" smtClean="0"/>
              <a:t>dřevo</a:t>
            </a:r>
          </a:p>
          <a:p>
            <a:pPr lvl="1"/>
            <a:r>
              <a:rPr lang="cs-CZ" dirty="0" smtClean="0"/>
              <a:t>stavební materiál</a:t>
            </a:r>
          </a:p>
          <a:p>
            <a:pPr lvl="1"/>
            <a:r>
              <a:rPr lang="cs-CZ" dirty="0" smtClean="0"/>
              <a:t>nábytek</a:t>
            </a:r>
          </a:p>
          <a:p>
            <a:pPr lvl="1"/>
            <a:r>
              <a:rPr lang="cs-CZ" dirty="0" smtClean="0"/>
              <a:t>palivo</a:t>
            </a:r>
          </a:p>
          <a:p>
            <a:pPr lvl="1"/>
            <a:r>
              <a:rPr lang="cs-CZ" dirty="0" smtClean="0"/>
              <a:t>papír</a:t>
            </a:r>
          </a:p>
          <a:p>
            <a:r>
              <a:rPr lang="cs-CZ" dirty="0" smtClean="0"/>
              <a:t>pryskyřice</a:t>
            </a:r>
          </a:p>
          <a:p>
            <a:pPr lvl="1"/>
            <a:r>
              <a:rPr lang="cs-CZ" dirty="0" smtClean="0"/>
              <a:t>výroba barev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Smrk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935163"/>
            <a:ext cx="3900487" cy="4389437"/>
          </a:xfrm>
        </p:spPr>
        <p:txBody>
          <a:bodyPr/>
          <a:lstStyle/>
          <a:p>
            <a:r>
              <a:rPr lang="cs-CZ" smtClean="0"/>
              <a:t>severní polokoule</a:t>
            </a:r>
            <a:br>
              <a:rPr lang="cs-CZ" smtClean="0"/>
            </a:br>
            <a:r>
              <a:rPr lang="cs-CZ" sz="2800" smtClean="0"/>
              <a:t>–</a:t>
            </a:r>
            <a:r>
              <a:rPr lang="cs-CZ" smtClean="0"/>
              <a:t> mírný až chladný pás</a:t>
            </a:r>
          </a:p>
          <a:p>
            <a:r>
              <a:rPr lang="cs-CZ" smtClean="0"/>
              <a:t>koruna kuželovitá</a:t>
            </a:r>
          </a:p>
          <a:p>
            <a:r>
              <a:rPr lang="cs-CZ" smtClean="0"/>
              <a:t>jehlice zelené až šedé</a:t>
            </a:r>
          </a:p>
          <a:p>
            <a:r>
              <a:rPr lang="cs-CZ" smtClean="0"/>
              <a:t>šišky visí dolů, nerozpadavé</a:t>
            </a:r>
          </a:p>
          <a:p>
            <a:r>
              <a:rPr lang="cs-CZ" smtClean="0"/>
              <a:t>kořenový systém mělký</a:t>
            </a:r>
          </a:p>
          <a:p>
            <a:r>
              <a:rPr lang="cs-CZ" smtClean="0"/>
              <a:t>citlivý na kvalitu ovzduší</a:t>
            </a:r>
          </a:p>
          <a:p>
            <a:r>
              <a:rPr lang="cs-CZ" smtClean="0"/>
              <a:t>dřevo měkké</a:t>
            </a:r>
          </a:p>
        </p:txBody>
      </p:sp>
      <p:pic>
        <p:nvPicPr>
          <p:cNvPr id="4098" name="Picture 2" descr="File:Picea abies1.JPG"/>
          <p:cNvPicPr>
            <a:picLocks noChangeAspect="1" noChangeArrowheads="1"/>
          </p:cNvPicPr>
          <p:nvPr/>
        </p:nvPicPr>
        <p:blipFill>
          <a:blip r:embed="rId2"/>
          <a:srcRect l="16667" r="14999" b="7500"/>
          <a:stretch>
            <a:fillRect/>
          </a:stretch>
        </p:blipFill>
        <p:spPr bwMode="auto">
          <a:xfrm>
            <a:off x="4071938" y="928688"/>
            <a:ext cx="2928937" cy="528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TextovéPole 14"/>
          <p:cNvSpPr txBox="1">
            <a:spLocks noChangeArrowheads="1"/>
          </p:cNvSpPr>
          <p:nvPr/>
        </p:nvSpPr>
        <p:spPr bwMode="auto">
          <a:xfrm>
            <a:off x="4214813" y="6215063"/>
            <a:ext cx="2786062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1</a:t>
            </a:r>
            <a:r>
              <a:rPr lang="cs-CZ" sz="2000" dirty="0" smtClean="0">
                <a:latin typeface="Constantia" pitchFamily="18" charset="0"/>
              </a:rPr>
              <a:t>.: </a:t>
            </a:r>
            <a:r>
              <a:rPr lang="cs-CZ" sz="2200" dirty="0">
                <a:latin typeface="Constantia" pitchFamily="18" charset="0"/>
              </a:rPr>
              <a:t>Smrk </a:t>
            </a:r>
            <a:r>
              <a:rPr lang="cs-CZ" sz="2200" dirty="0" err="1">
                <a:latin typeface="Constantia" pitchFamily="18" charset="0"/>
              </a:rPr>
              <a:t>ztepilý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23557" name="TextovéPole 14"/>
          <p:cNvSpPr txBox="1">
            <a:spLocks noChangeArrowheads="1"/>
          </p:cNvSpPr>
          <p:nvPr/>
        </p:nvSpPr>
        <p:spPr bwMode="auto">
          <a:xfrm>
            <a:off x="7358063" y="5143500"/>
            <a:ext cx="171450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2.:</a:t>
            </a:r>
            <a:r>
              <a:rPr lang="cs-CZ" sz="2000" dirty="0">
                <a:latin typeface="Constantia" pitchFamily="18" charset="0"/>
              </a:rPr>
              <a:t/>
            </a:r>
            <a:br>
              <a:rPr lang="cs-CZ" sz="2000" dirty="0">
                <a:latin typeface="Constantia" pitchFamily="18" charset="0"/>
              </a:rPr>
            </a:br>
            <a:r>
              <a:rPr lang="cs-CZ" sz="2200" dirty="0">
                <a:latin typeface="Constantia" pitchFamily="18" charset="0"/>
              </a:rPr>
              <a:t>Smrk </a:t>
            </a:r>
            <a:r>
              <a:rPr lang="cs-CZ" sz="2200" dirty="0" err="1">
                <a:latin typeface="Constantia" pitchFamily="18" charset="0"/>
              </a:rPr>
              <a:t>ztepilý</a:t>
            </a:r>
            <a:r>
              <a:rPr lang="cs-CZ" sz="2200" dirty="0">
                <a:latin typeface="Constantia" pitchFamily="18" charset="0"/>
              </a:rPr>
              <a:t> – šiška</a:t>
            </a:r>
          </a:p>
        </p:txBody>
      </p:sp>
      <p:pic>
        <p:nvPicPr>
          <p:cNvPr id="8" name="Picture 2" descr="File:Picea abies cones Muffet.jpg"/>
          <p:cNvPicPr>
            <a:picLocks noChangeAspect="1" noChangeArrowheads="1"/>
          </p:cNvPicPr>
          <p:nvPr/>
        </p:nvPicPr>
        <p:blipFill>
          <a:blip r:embed="rId3"/>
          <a:srcRect l="1884" t="11269" r="47237" b="32388"/>
          <a:stretch>
            <a:fillRect/>
          </a:stretch>
        </p:blipFill>
        <p:spPr bwMode="auto">
          <a:xfrm>
            <a:off x="7143750" y="1820863"/>
            <a:ext cx="1928813" cy="321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Borovice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935163"/>
            <a:ext cx="3143250" cy="4389437"/>
          </a:xfrm>
        </p:spPr>
        <p:txBody>
          <a:bodyPr/>
          <a:lstStyle/>
          <a:p>
            <a:r>
              <a:rPr lang="cs-CZ" dirty="0" smtClean="0"/>
              <a:t>severní polokoule</a:t>
            </a:r>
            <a:br>
              <a:rPr lang="cs-CZ" dirty="0" smtClean="0"/>
            </a:br>
            <a:r>
              <a:rPr lang="cs-CZ" sz="2400" dirty="0" smtClean="0"/>
              <a:t>–</a:t>
            </a:r>
            <a:r>
              <a:rPr lang="cs-CZ" dirty="0" smtClean="0"/>
              <a:t> mírný pás</a:t>
            </a:r>
          </a:p>
          <a:p>
            <a:r>
              <a:rPr lang="cs-CZ" dirty="0" smtClean="0"/>
              <a:t>stromy, keře</a:t>
            </a:r>
          </a:p>
          <a:p>
            <a:r>
              <a:rPr lang="cs-CZ" dirty="0" smtClean="0"/>
              <a:t>jehlice vyrůstají</a:t>
            </a:r>
            <a:br>
              <a:rPr lang="cs-CZ" dirty="0" smtClean="0"/>
            </a:br>
            <a:r>
              <a:rPr lang="cs-CZ" dirty="0" smtClean="0"/>
              <a:t>z brachyblastů</a:t>
            </a:r>
            <a:br>
              <a:rPr lang="cs-CZ" dirty="0" smtClean="0"/>
            </a:br>
            <a:r>
              <a:rPr lang="cs-CZ" dirty="0" smtClean="0"/>
              <a:t>po 2, 3 nebo 5</a:t>
            </a:r>
          </a:p>
          <a:p>
            <a:r>
              <a:rPr lang="cs-CZ" dirty="0" smtClean="0"/>
              <a:t>nenáročné na kvalitu ovzduší</a:t>
            </a:r>
          </a:p>
        </p:txBody>
      </p:sp>
      <p:sp>
        <p:nvSpPr>
          <p:cNvPr id="24579" name="TextovéPole 14"/>
          <p:cNvSpPr txBox="1">
            <a:spLocks noChangeArrowheads="1"/>
          </p:cNvSpPr>
          <p:nvPr/>
        </p:nvSpPr>
        <p:spPr bwMode="auto">
          <a:xfrm>
            <a:off x="3143250" y="6215063"/>
            <a:ext cx="2786063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/>
              <a:t>3</a:t>
            </a:r>
            <a:r>
              <a:rPr lang="cs-CZ" sz="2000" dirty="0" smtClean="0">
                <a:latin typeface="Constantia" pitchFamily="18" charset="0"/>
              </a:rPr>
              <a:t>.: </a:t>
            </a:r>
            <a:r>
              <a:rPr lang="cs-CZ" sz="2200" dirty="0">
                <a:latin typeface="Constantia" pitchFamily="18" charset="0"/>
              </a:rPr>
              <a:t>Borovice lesní</a:t>
            </a:r>
          </a:p>
        </p:txBody>
      </p:sp>
      <p:sp>
        <p:nvSpPr>
          <p:cNvPr id="24580" name="TextovéPole 14"/>
          <p:cNvSpPr txBox="1">
            <a:spLocks noChangeArrowheads="1"/>
          </p:cNvSpPr>
          <p:nvPr/>
        </p:nvSpPr>
        <p:spPr bwMode="auto">
          <a:xfrm>
            <a:off x="6286500" y="6499225"/>
            <a:ext cx="2786063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4</a:t>
            </a:r>
            <a:r>
              <a:rPr lang="cs-CZ" sz="2000" dirty="0" smtClean="0">
                <a:latin typeface="Constantia" pitchFamily="18" charset="0"/>
              </a:rPr>
              <a:t>.: </a:t>
            </a:r>
            <a:r>
              <a:rPr lang="cs-CZ" sz="2200" dirty="0">
                <a:latin typeface="Constantia" pitchFamily="18" charset="0"/>
              </a:rPr>
              <a:t>Borovice kleč</a:t>
            </a:r>
          </a:p>
        </p:txBody>
      </p:sp>
      <p:pic>
        <p:nvPicPr>
          <p:cNvPr id="27650" name="Picture 2" descr="File:&amp;Scy;&amp;ocy;&amp;scy;&amp;ncy;&amp;acy;.jpg"/>
          <p:cNvPicPr>
            <a:picLocks noChangeAspect="1" noChangeArrowheads="1"/>
          </p:cNvPicPr>
          <p:nvPr/>
        </p:nvPicPr>
        <p:blipFill>
          <a:blip r:embed="rId2"/>
          <a:srcRect l="9126" r="41328" b="38647"/>
          <a:stretch>
            <a:fillRect/>
          </a:stretch>
        </p:blipFill>
        <p:spPr bwMode="auto">
          <a:xfrm>
            <a:off x="3143250" y="692150"/>
            <a:ext cx="2928938" cy="547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4" descr="File:Pinus mugo Malyovitsa Bulgaria.jpg"/>
          <p:cNvPicPr>
            <a:picLocks noChangeAspect="1" noChangeArrowheads="1"/>
          </p:cNvPicPr>
          <p:nvPr/>
        </p:nvPicPr>
        <p:blipFill>
          <a:blip r:embed="rId3"/>
          <a:srcRect l="50000" t="2499" b="8749"/>
          <a:stretch>
            <a:fillRect/>
          </a:stretch>
        </p:blipFill>
        <p:spPr bwMode="auto">
          <a:xfrm>
            <a:off x="6353175" y="2786063"/>
            <a:ext cx="2790825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Picture 6" descr="File:Pine cones - Scots Pine.jpg"/>
          <p:cNvPicPr>
            <a:picLocks noChangeAspect="1" noChangeArrowheads="1"/>
          </p:cNvPicPr>
          <p:nvPr/>
        </p:nvPicPr>
        <p:blipFill>
          <a:blip r:embed="rId4"/>
          <a:srcRect l="5981" t="16193" r="16267" b="9933"/>
          <a:stretch>
            <a:fillRect/>
          </a:stretch>
        </p:blipFill>
        <p:spPr bwMode="auto">
          <a:xfrm>
            <a:off x="6357938" y="0"/>
            <a:ext cx="2282825" cy="207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4" name="TextovéPole 14"/>
          <p:cNvSpPr txBox="1">
            <a:spLocks noChangeArrowheads="1"/>
          </p:cNvSpPr>
          <p:nvPr/>
        </p:nvSpPr>
        <p:spPr bwMode="auto">
          <a:xfrm>
            <a:off x="6357938" y="2000250"/>
            <a:ext cx="2786062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5</a:t>
            </a:r>
            <a:r>
              <a:rPr lang="cs-CZ" sz="2000" dirty="0" smtClean="0">
                <a:latin typeface="Constantia" pitchFamily="18" charset="0"/>
              </a:rPr>
              <a:t>.: </a:t>
            </a:r>
            <a:r>
              <a:rPr lang="cs-CZ" sz="2200" dirty="0">
                <a:latin typeface="Constantia" pitchFamily="18" charset="0"/>
              </a:rPr>
              <a:t>Borovice lesní – šiška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Jedle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935163"/>
            <a:ext cx="3500437" cy="4389437"/>
          </a:xfrm>
        </p:spPr>
        <p:txBody>
          <a:bodyPr/>
          <a:lstStyle/>
          <a:p>
            <a:r>
              <a:rPr lang="cs-CZ" smtClean="0"/>
              <a:t>jehlice ploché, tmavě zelené, se 2 bílými proužky na spodní straně</a:t>
            </a:r>
          </a:p>
          <a:p>
            <a:r>
              <a:rPr lang="cs-CZ" smtClean="0"/>
              <a:t>šišky rostou vzpřímeně, rozpadavé</a:t>
            </a:r>
          </a:p>
          <a:p>
            <a:r>
              <a:rPr lang="cs-CZ" smtClean="0"/>
              <a:t>citlivé na kvalitu ovzduší</a:t>
            </a:r>
          </a:p>
          <a:p>
            <a:r>
              <a:rPr lang="cs-CZ" smtClean="0"/>
              <a:t>dřevo velmi kvalitní</a:t>
            </a:r>
          </a:p>
        </p:txBody>
      </p:sp>
      <p:sp>
        <p:nvSpPr>
          <p:cNvPr id="25603" name="TextovéPole 14"/>
          <p:cNvSpPr txBox="1">
            <a:spLocks noChangeArrowheads="1"/>
          </p:cNvSpPr>
          <p:nvPr/>
        </p:nvSpPr>
        <p:spPr bwMode="auto">
          <a:xfrm>
            <a:off x="3357563" y="6284913"/>
            <a:ext cx="2786062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6</a:t>
            </a:r>
            <a:r>
              <a:rPr lang="cs-CZ" sz="2000" dirty="0" smtClean="0">
                <a:latin typeface="Constantia" pitchFamily="18" charset="0"/>
              </a:rPr>
              <a:t>.: </a:t>
            </a:r>
            <a:r>
              <a:rPr lang="cs-CZ" sz="2200" dirty="0">
                <a:latin typeface="Constantia" pitchFamily="18" charset="0"/>
              </a:rPr>
              <a:t>Jedle bělokorá</a:t>
            </a:r>
          </a:p>
        </p:txBody>
      </p:sp>
      <p:sp>
        <p:nvSpPr>
          <p:cNvPr id="25604" name="TextovéPole 14"/>
          <p:cNvSpPr txBox="1">
            <a:spLocks noChangeArrowheads="1"/>
          </p:cNvSpPr>
          <p:nvPr/>
        </p:nvSpPr>
        <p:spPr bwMode="auto">
          <a:xfrm>
            <a:off x="6286500" y="6088063"/>
            <a:ext cx="28575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8.: </a:t>
            </a:r>
            <a:r>
              <a:rPr lang="cs-CZ" sz="2200" dirty="0">
                <a:latin typeface="Constantia" pitchFamily="18" charset="0"/>
              </a:rPr>
              <a:t>Jedle bělokorá</a:t>
            </a:r>
            <a:br>
              <a:rPr lang="cs-CZ" sz="2200" dirty="0">
                <a:latin typeface="Constantia" pitchFamily="18" charset="0"/>
              </a:rPr>
            </a:br>
            <a:r>
              <a:rPr lang="cs-CZ" sz="2200" dirty="0">
                <a:latin typeface="Constantia" pitchFamily="18" charset="0"/>
              </a:rPr>
              <a:t>– šiška</a:t>
            </a:r>
          </a:p>
        </p:txBody>
      </p:sp>
      <p:pic>
        <p:nvPicPr>
          <p:cNvPr id="28674" name="Picture 2" descr="File:Abies alba 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62675" y="71438"/>
            <a:ext cx="2767013" cy="286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6" name="TextovéPole 14"/>
          <p:cNvSpPr txBox="1">
            <a:spLocks noChangeArrowheads="1"/>
          </p:cNvSpPr>
          <p:nvPr/>
        </p:nvSpPr>
        <p:spPr bwMode="auto">
          <a:xfrm>
            <a:off x="6215063" y="2928938"/>
            <a:ext cx="28575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7.: </a:t>
            </a:r>
            <a:r>
              <a:rPr lang="cs-CZ" sz="2200" dirty="0">
                <a:latin typeface="Constantia" pitchFamily="18" charset="0"/>
              </a:rPr>
              <a:t>Jedle bělokorá</a:t>
            </a:r>
            <a:br>
              <a:rPr lang="cs-CZ" sz="2200" dirty="0">
                <a:latin typeface="Constantia" pitchFamily="18" charset="0"/>
              </a:rPr>
            </a:br>
            <a:r>
              <a:rPr lang="cs-CZ" sz="2200" dirty="0">
                <a:latin typeface="Constantia" pitchFamily="18" charset="0"/>
              </a:rPr>
              <a:t>– jehlice</a:t>
            </a:r>
          </a:p>
        </p:txBody>
      </p:sp>
      <p:pic>
        <p:nvPicPr>
          <p:cNvPr id="28676" name="Picture 4" descr="File:Abies alba P26.jpg"/>
          <p:cNvPicPr>
            <a:picLocks noChangeAspect="1" noChangeArrowheads="1"/>
          </p:cNvPicPr>
          <p:nvPr/>
        </p:nvPicPr>
        <p:blipFill>
          <a:blip r:embed="rId3"/>
          <a:srcRect t="31250" r="46001" b="5000"/>
          <a:stretch>
            <a:fillRect/>
          </a:stretch>
        </p:blipFill>
        <p:spPr bwMode="auto">
          <a:xfrm>
            <a:off x="6337300" y="3695700"/>
            <a:ext cx="2592388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8" name="Picture 6" descr="File:Abies alba Beskid &amp;Zdot;ywiecki 3.JPG"/>
          <p:cNvPicPr>
            <a:picLocks noChangeAspect="1" noChangeArrowheads="1"/>
          </p:cNvPicPr>
          <p:nvPr/>
        </p:nvPicPr>
        <p:blipFill>
          <a:blip r:embed="rId4"/>
          <a:srcRect l="30000" t="8749" r="25000" b="11250"/>
          <a:stretch>
            <a:fillRect/>
          </a:stretch>
        </p:blipFill>
        <p:spPr bwMode="auto">
          <a:xfrm>
            <a:off x="3786188" y="762000"/>
            <a:ext cx="2071687" cy="55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02" name="Picture 6" descr="File:Larix decidua Embrun1.jpg"/>
          <p:cNvPicPr>
            <a:picLocks noChangeAspect="1" noChangeArrowheads="1"/>
          </p:cNvPicPr>
          <p:nvPr/>
        </p:nvPicPr>
        <p:blipFill>
          <a:blip r:embed="rId2"/>
          <a:srcRect l="6667" r="23334"/>
          <a:stretch>
            <a:fillRect/>
          </a:stretch>
        </p:blipFill>
        <p:spPr bwMode="auto">
          <a:xfrm>
            <a:off x="2786063" y="571500"/>
            <a:ext cx="2587625" cy="4929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Modřín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935163"/>
            <a:ext cx="2571750" cy="4389437"/>
          </a:xfrm>
        </p:spPr>
        <p:txBody>
          <a:bodyPr/>
          <a:lstStyle/>
          <a:p>
            <a:r>
              <a:rPr lang="cs-CZ" smtClean="0"/>
              <a:t>jehlice</a:t>
            </a:r>
          </a:p>
          <a:p>
            <a:pPr lvl="1"/>
            <a:r>
              <a:rPr lang="cs-CZ" smtClean="0"/>
              <a:t>jaro – světle zelené, měkké</a:t>
            </a:r>
          </a:p>
          <a:p>
            <a:pPr lvl="1"/>
            <a:r>
              <a:rPr lang="cs-CZ" smtClean="0"/>
              <a:t>podzim – žluté, opadávají</a:t>
            </a:r>
          </a:p>
          <a:p>
            <a:r>
              <a:rPr lang="cs-CZ" smtClean="0"/>
              <a:t>dřevo kvalitní</a:t>
            </a:r>
          </a:p>
        </p:txBody>
      </p:sp>
      <p:sp>
        <p:nvSpPr>
          <p:cNvPr id="26628" name="TextovéPole 14"/>
          <p:cNvSpPr txBox="1">
            <a:spLocks noChangeArrowheads="1"/>
          </p:cNvSpPr>
          <p:nvPr/>
        </p:nvSpPr>
        <p:spPr bwMode="auto">
          <a:xfrm>
            <a:off x="1785938" y="5500688"/>
            <a:ext cx="3357562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9.: </a:t>
            </a:r>
            <a:r>
              <a:rPr lang="cs-CZ" sz="2200" dirty="0">
                <a:latin typeface="Constantia" pitchFamily="18" charset="0"/>
              </a:rPr>
              <a:t>Modřín opadavý</a:t>
            </a:r>
          </a:p>
        </p:txBody>
      </p:sp>
      <p:sp>
        <p:nvSpPr>
          <p:cNvPr id="26629" name="TextovéPole 14"/>
          <p:cNvSpPr txBox="1">
            <a:spLocks noChangeArrowheads="1"/>
          </p:cNvSpPr>
          <p:nvPr/>
        </p:nvSpPr>
        <p:spPr bwMode="auto">
          <a:xfrm>
            <a:off x="5286375" y="3070225"/>
            <a:ext cx="4214813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10.: </a:t>
            </a:r>
            <a:r>
              <a:rPr lang="cs-CZ" sz="2200" dirty="0">
                <a:latin typeface="Constantia" pitchFamily="18" charset="0"/>
              </a:rPr>
              <a:t>Modřín opadavý – šiška</a:t>
            </a:r>
          </a:p>
        </p:txBody>
      </p:sp>
      <p:pic>
        <p:nvPicPr>
          <p:cNvPr id="29698" name="Picture 2" descr="File:Larix decidua0.jpg"/>
          <p:cNvPicPr>
            <a:picLocks noChangeAspect="1" noChangeArrowheads="1"/>
          </p:cNvPicPr>
          <p:nvPr/>
        </p:nvPicPr>
        <p:blipFill>
          <a:blip r:embed="rId3"/>
          <a:srcRect l="34856" t="12521" r="5009" b="34891"/>
          <a:stretch>
            <a:fillRect/>
          </a:stretch>
        </p:blipFill>
        <p:spPr bwMode="auto">
          <a:xfrm>
            <a:off x="6286500" y="71438"/>
            <a:ext cx="2571750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1" name="TextovéPole 14"/>
          <p:cNvSpPr txBox="1">
            <a:spLocks noChangeArrowheads="1"/>
          </p:cNvSpPr>
          <p:nvPr/>
        </p:nvSpPr>
        <p:spPr bwMode="auto">
          <a:xfrm>
            <a:off x="5572125" y="6159500"/>
            <a:ext cx="471487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11.: </a:t>
            </a:r>
            <a:r>
              <a:rPr lang="cs-CZ" sz="2200" dirty="0">
                <a:latin typeface="Constantia" pitchFamily="18" charset="0"/>
              </a:rPr>
              <a:t>Modřín opadavý</a:t>
            </a:r>
            <a:br>
              <a:rPr lang="cs-CZ" sz="2200" dirty="0">
                <a:latin typeface="Constantia" pitchFamily="18" charset="0"/>
              </a:rPr>
            </a:br>
            <a:r>
              <a:rPr lang="cs-CZ" sz="2200" dirty="0">
                <a:latin typeface="Constantia" pitchFamily="18" charset="0"/>
              </a:rPr>
              <a:t>– jehlice na brachyblastech</a:t>
            </a:r>
          </a:p>
        </p:txBody>
      </p:sp>
      <p:pic>
        <p:nvPicPr>
          <p:cNvPr id="29700" name="Picture 4" descr="File:Larix decidua-Nadelansatz.jpg"/>
          <p:cNvPicPr>
            <a:picLocks noChangeAspect="1" noChangeArrowheads="1"/>
          </p:cNvPicPr>
          <p:nvPr/>
        </p:nvPicPr>
        <p:blipFill>
          <a:blip r:embed="rId4"/>
          <a:srcRect l="9062" t="14999" r="11250" b="20000"/>
          <a:stretch>
            <a:fillRect/>
          </a:stretch>
        </p:blipFill>
        <p:spPr bwMode="auto">
          <a:xfrm>
            <a:off x="4857750" y="3636963"/>
            <a:ext cx="4214813" cy="257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Jalovec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935163"/>
            <a:ext cx="3071812" cy="4389437"/>
          </a:xfrm>
        </p:spPr>
        <p:txBody>
          <a:bodyPr/>
          <a:lstStyle/>
          <a:p>
            <a:r>
              <a:rPr lang="cs-CZ" smtClean="0"/>
              <a:t>nižší stromy, keře, plazivé</a:t>
            </a:r>
          </a:p>
          <a:p>
            <a:r>
              <a:rPr lang="cs-CZ" smtClean="0"/>
              <a:t>jehlice pichlavé</a:t>
            </a:r>
          </a:p>
          <a:p>
            <a:r>
              <a:rPr lang="cs-CZ" smtClean="0"/>
              <a:t>samičí šištice - koření, přísada</a:t>
            </a:r>
            <a:br>
              <a:rPr lang="cs-CZ" smtClean="0"/>
            </a:br>
            <a:r>
              <a:rPr lang="cs-CZ" smtClean="0"/>
              <a:t>do alkoholických nápojů</a:t>
            </a:r>
          </a:p>
        </p:txBody>
      </p:sp>
      <p:sp>
        <p:nvSpPr>
          <p:cNvPr id="27651" name="TextovéPole 14"/>
          <p:cNvSpPr txBox="1">
            <a:spLocks noChangeArrowheads="1"/>
          </p:cNvSpPr>
          <p:nvPr/>
        </p:nvSpPr>
        <p:spPr bwMode="auto">
          <a:xfrm>
            <a:off x="2714625" y="6427788"/>
            <a:ext cx="3357563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12.: </a:t>
            </a:r>
            <a:r>
              <a:rPr lang="cs-CZ" sz="2200" dirty="0">
                <a:latin typeface="Constantia" pitchFamily="18" charset="0"/>
              </a:rPr>
              <a:t>Jalovec obecný</a:t>
            </a:r>
          </a:p>
        </p:txBody>
      </p:sp>
      <p:sp>
        <p:nvSpPr>
          <p:cNvPr id="27652" name="TextovéPole 14"/>
          <p:cNvSpPr txBox="1">
            <a:spLocks noChangeArrowheads="1"/>
          </p:cNvSpPr>
          <p:nvPr/>
        </p:nvSpPr>
        <p:spPr bwMode="auto">
          <a:xfrm>
            <a:off x="6215063" y="5302250"/>
            <a:ext cx="328612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13.: </a:t>
            </a:r>
            <a:r>
              <a:rPr lang="cs-CZ" sz="2200" dirty="0">
                <a:latin typeface="Constantia" pitchFamily="18" charset="0"/>
              </a:rPr>
              <a:t>Jalovec obecný</a:t>
            </a:r>
            <a:br>
              <a:rPr lang="cs-CZ" sz="2200" dirty="0">
                <a:latin typeface="Constantia" pitchFamily="18" charset="0"/>
              </a:rPr>
            </a:br>
            <a:r>
              <a:rPr lang="cs-CZ" sz="2200" dirty="0">
                <a:latin typeface="Constantia" pitchFamily="18" charset="0"/>
              </a:rPr>
              <a:t>– samičí šištice</a:t>
            </a:r>
          </a:p>
        </p:txBody>
      </p:sp>
      <p:pic>
        <p:nvPicPr>
          <p:cNvPr id="30722" name="Picture 2" descr="File:Juniperus communis Stara Planina.jpg"/>
          <p:cNvPicPr>
            <a:picLocks noChangeAspect="1" noChangeArrowheads="1"/>
          </p:cNvPicPr>
          <p:nvPr/>
        </p:nvPicPr>
        <p:blipFill>
          <a:blip r:embed="rId2"/>
          <a:srcRect l="19688" r="26874" b="12498"/>
          <a:stretch>
            <a:fillRect/>
          </a:stretch>
        </p:blipFill>
        <p:spPr bwMode="auto">
          <a:xfrm>
            <a:off x="5827713" y="1214438"/>
            <a:ext cx="3316287" cy="407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Picture 4" descr="File:Lüneburger Heide 006.jpg"/>
          <p:cNvPicPr>
            <a:picLocks noChangeAspect="1" noChangeArrowheads="1"/>
          </p:cNvPicPr>
          <p:nvPr/>
        </p:nvPicPr>
        <p:blipFill>
          <a:blip r:embed="rId3"/>
          <a:srcRect l="25000" r="26666"/>
          <a:stretch>
            <a:fillRect/>
          </a:stretch>
        </p:blipFill>
        <p:spPr bwMode="auto">
          <a:xfrm>
            <a:off x="3286125" y="123825"/>
            <a:ext cx="2286000" cy="630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File:Taxus baccata tree.jpg"/>
          <p:cNvPicPr>
            <a:picLocks noChangeAspect="1" noChangeArrowheads="1"/>
          </p:cNvPicPr>
          <p:nvPr/>
        </p:nvPicPr>
        <p:blipFill>
          <a:blip r:embed="rId2"/>
          <a:srcRect l="5000" t="12500" r="4999" b="17500"/>
          <a:stretch>
            <a:fillRect/>
          </a:stretch>
        </p:blipFill>
        <p:spPr bwMode="auto">
          <a:xfrm>
            <a:off x="3500438" y="2346325"/>
            <a:ext cx="3798887" cy="394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Tis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935163"/>
            <a:ext cx="3786187" cy="4389437"/>
          </a:xfrm>
        </p:spPr>
        <p:txBody>
          <a:bodyPr/>
          <a:lstStyle/>
          <a:p>
            <a:r>
              <a:rPr lang="cs-CZ" smtClean="0"/>
              <a:t>strom, keř</a:t>
            </a:r>
          </a:p>
          <a:p>
            <a:r>
              <a:rPr lang="cs-CZ" smtClean="0"/>
              <a:t>jehlice tmavě zelené, měkké</a:t>
            </a:r>
          </a:p>
          <a:p>
            <a:r>
              <a:rPr lang="cs-CZ" smtClean="0"/>
              <a:t>obsahuje TAXIN</a:t>
            </a:r>
            <a:br>
              <a:rPr lang="cs-CZ" smtClean="0"/>
            </a:br>
            <a:r>
              <a:rPr lang="cs-CZ" smtClean="0"/>
              <a:t>= velmi jedovatá látka</a:t>
            </a:r>
          </a:p>
          <a:p>
            <a:r>
              <a:rPr lang="cs-CZ" smtClean="0"/>
              <a:t>semena uložena</a:t>
            </a:r>
            <a:br>
              <a:rPr lang="cs-CZ" smtClean="0"/>
            </a:br>
            <a:r>
              <a:rPr lang="cs-CZ" smtClean="0"/>
              <a:t>v červeném dužnatém obalu = míšku</a:t>
            </a:r>
          </a:p>
          <a:p>
            <a:r>
              <a:rPr lang="cs-CZ" smtClean="0"/>
              <a:t>nemá pryskyřičné kanálky</a:t>
            </a:r>
          </a:p>
        </p:txBody>
      </p:sp>
      <p:sp>
        <p:nvSpPr>
          <p:cNvPr id="28676" name="TextovéPole 14"/>
          <p:cNvSpPr txBox="1">
            <a:spLocks noChangeArrowheads="1"/>
          </p:cNvSpPr>
          <p:nvPr/>
        </p:nvSpPr>
        <p:spPr bwMode="auto">
          <a:xfrm>
            <a:off x="4000500" y="6356350"/>
            <a:ext cx="3357563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14.: </a:t>
            </a:r>
            <a:r>
              <a:rPr lang="cs-CZ" sz="2200" dirty="0">
                <a:latin typeface="Constantia" pitchFamily="18" charset="0"/>
              </a:rPr>
              <a:t>Tis červený</a:t>
            </a:r>
          </a:p>
        </p:txBody>
      </p:sp>
      <p:sp>
        <p:nvSpPr>
          <p:cNvPr id="28677" name="TextovéPole 14"/>
          <p:cNvSpPr txBox="1">
            <a:spLocks noChangeArrowheads="1"/>
          </p:cNvSpPr>
          <p:nvPr/>
        </p:nvSpPr>
        <p:spPr bwMode="auto">
          <a:xfrm>
            <a:off x="6643688" y="2643188"/>
            <a:ext cx="2500312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15.: </a:t>
            </a:r>
            <a:r>
              <a:rPr lang="cs-CZ" sz="2200" dirty="0">
                <a:latin typeface="Constantia" pitchFamily="18" charset="0"/>
              </a:rPr>
              <a:t>Tis červený</a:t>
            </a:r>
            <a:br>
              <a:rPr lang="cs-CZ" sz="2200" dirty="0">
                <a:latin typeface="Constantia" pitchFamily="18" charset="0"/>
              </a:rPr>
            </a:br>
            <a:r>
              <a:rPr lang="cs-CZ" sz="2200" dirty="0">
                <a:latin typeface="Constantia" pitchFamily="18" charset="0"/>
              </a:rPr>
              <a:t>– míšek</a:t>
            </a:r>
          </a:p>
        </p:txBody>
      </p:sp>
      <p:pic>
        <p:nvPicPr>
          <p:cNvPr id="32772" name="Picture 4" descr="File:Taxus baccata MHNT.jpg"/>
          <p:cNvPicPr>
            <a:picLocks noChangeAspect="1" noChangeArrowheads="1"/>
          </p:cNvPicPr>
          <p:nvPr/>
        </p:nvPicPr>
        <p:blipFill>
          <a:blip r:embed="rId3"/>
          <a:srcRect l="11990" t="7500" r="10609" b="4999"/>
          <a:stretch>
            <a:fillRect/>
          </a:stretch>
        </p:blipFill>
        <p:spPr bwMode="auto">
          <a:xfrm>
            <a:off x="6465888" y="142875"/>
            <a:ext cx="2535237" cy="250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6"/>
          <p:cNvSpPr txBox="1">
            <a:spLocks/>
          </p:cNvSpPr>
          <p:nvPr/>
        </p:nvSpPr>
        <p:spPr bwMode="auto">
          <a:xfrm>
            <a:off x="1571604" y="71414"/>
            <a:ext cx="6786610" cy="785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Spoj čarou: obrázek - název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2" descr="File:Picea abies1.JPG"/>
          <p:cNvPicPr>
            <a:picLocks noChangeAspect="1" noChangeArrowheads="1"/>
          </p:cNvPicPr>
          <p:nvPr/>
        </p:nvPicPr>
        <p:blipFill>
          <a:blip r:embed="rId2"/>
          <a:srcRect l="16667" r="14999" b="7500"/>
          <a:stretch>
            <a:fillRect/>
          </a:stretch>
        </p:blipFill>
        <p:spPr bwMode="auto">
          <a:xfrm>
            <a:off x="1571604" y="3286124"/>
            <a:ext cx="1643074" cy="2965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6572264" y="1000108"/>
            <a:ext cx="2286016" cy="571504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smrk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ztepilý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2" descr="File:&amp;Scy;&amp;ocy;&amp;scy;&amp;ncy;&amp;acy;.jpg"/>
          <p:cNvPicPr>
            <a:picLocks noChangeAspect="1" noChangeArrowheads="1"/>
          </p:cNvPicPr>
          <p:nvPr/>
        </p:nvPicPr>
        <p:blipFill>
          <a:blip r:embed="rId3"/>
          <a:srcRect l="9126" r="41328" b="38647"/>
          <a:stretch>
            <a:fillRect/>
          </a:stretch>
        </p:blipFill>
        <p:spPr bwMode="auto">
          <a:xfrm>
            <a:off x="7429520" y="3214686"/>
            <a:ext cx="1655599" cy="3094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aoblený obdélník 6"/>
          <p:cNvSpPr/>
          <p:nvPr/>
        </p:nvSpPr>
        <p:spPr>
          <a:xfrm>
            <a:off x="428596" y="1000108"/>
            <a:ext cx="2571768" cy="571504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borovice lesní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6" descr="File:Larix decidua Embrun1.jpg"/>
          <p:cNvPicPr>
            <a:picLocks noChangeAspect="1" noChangeArrowheads="1"/>
          </p:cNvPicPr>
          <p:nvPr/>
        </p:nvPicPr>
        <p:blipFill>
          <a:blip r:embed="rId4"/>
          <a:srcRect l="6667" r="23334"/>
          <a:stretch>
            <a:fillRect/>
          </a:stretch>
        </p:blipFill>
        <p:spPr bwMode="auto">
          <a:xfrm>
            <a:off x="3286116" y="3071824"/>
            <a:ext cx="1687586" cy="3214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aoblený obdélník 9"/>
          <p:cNvSpPr/>
          <p:nvPr/>
        </p:nvSpPr>
        <p:spPr>
          <a:xfrm>
            <a:off x="1571604" y="1857364"/>
            <a:ext cx="2928958" cy="571504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modřín opadavý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Picture 6" descr="File:Abies alba Beskid &amp;Zdot;ywiecki 3.JPG"/>
          <p:cNvPicPr>
            <a:picLocks noChangeAspect="1" noChangeArrowheads="1"/>
          </p:cNvPicPr>
          <p:nvPr/>
        </p:nvPicPr>
        <p:blipFill>
          <a:blip r:embed="rId5"/>
          <a:srcRect l="30000" t="8749" r="25000" b="11250"/>
          <a:stretch>
            <a:fillRect/>
          </a:stretch>
        </p:blipFill>
        <p:spPr bwMode="auto">
          <a:xfrm>
            <a:off x="71406" y="2500306"/>
            <a:ext cx="1419822" cy="3786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Zaoblený obdélník 11"/>
          <p:cNvSpPr/>
          <p:nvPr/>
        </p:nvSpPr>
        <p:spPr>
          <a:xfrm>
            <a:off x="5072066" y="1857364"/>
            <a:ext cx="2714644" cy="571504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jedle bělokorá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Picture 2" descr="File:Taxus baccata tree.jpg"/>
          <p:cNvPicPr>
            <a:picLocks noChangeAspect="1" noChangeArrowheads="1"/>
          </p:cNvPicPr>
          <p:nvPr/>
        </p:nvPicPr>
        <p:blipFill>
          <a:blip r:embed="rId6"/>
          <a:srcRect l="15240" t="12500" r="10081" b="17500"/>
          <a:stretch>
            <a:fillRect/>
          </a:stretch>
        </p:blipFill>
        <p:spPr bwMode="auto">
          <a:xfrm>
            <a:off x="5072066" y="3429000"/>
            <a:ext cx="2286016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Zaoblený obdélník 13"/>
          <p:cNvSpPr/>
          <p:nvPr/>
        </p:nvSpPr>
        <p:spPr>
          <a:xfrm>
            <a:off x="3688549" y="1000108"/>
            <a:ext cx="2240773" cy="571504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 červený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0" y="7000924"/>
            <a:ext cx="9144000" cy="50004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jedle bělokorá     smrk </a:t>
            </a:r>
            <a:r>
              <a:rPr lang="cs-CZ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ztepilý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modřín opadavý       tis červený      borovice lesní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07407E-6 L 0 -0.1057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6"/>
          <p:cNvSpPr txBox="1">
            <a:spLocks/>
          </p:cNvSpPr>
          <p:nvPr/>
        </p:nvSpPr>
        <p:spPr bwMode="auto">
          <a:xfrm>
            <a:off x="1000100" y="142828"/>
            <a:ext cx="7643866" cy="785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Co k sobě patří? Přiřaď a pojmenuj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File:&amp;Scy;&amp;ocy;&amp;scy;&amp;ncy;&amp;acy;.jpg"/>
          <p:cNvPicPr>
            <a:picLocks noChangeAspect="1" noChangeArrowheads="1"/>
          </p:cNvPicPr>
          <p:nvPr/>
        </p:nvPicPr>
        <p:blipFill>
          <a:blip r:embed="rId2"/>
          <a:srcRect l="9126" r="41328" b="38647"/>
          <a:stretch>
            <a:fillRect/>
          </a:stretch>
        </p:blipFill>
        <p:spPr bwMode="auto">
          <a:xfrm>
            <a:off x="285720" y="3163188"/>
            <a:ext cx="1785950" cy="3337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6" descr="File:Pine cones - Scots Pine.jpg"/>
          <p:cNvPicPr>
            <a:picLocks noChangeAspect="1" noChangeArrowheads="1"/>
          </p:cNvPicPr>
          <p:nvPr/>
        </p:nvPicPr>
        <p:blipFill>
          <a:blip r:embed="rId3"/>
          <a:srcRect l="5981" t="16193" r="16267" b="9933"/>
          <a:stretch>
            <a:fillRect/>
          </a:stretch>
        </p:blipFill>
        <p:spPr bwMode="auto">
          <a:xfrm>
            <a:off x="5715008" y="1123176"/>
            <a:ext cx="1596199" cy="1448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File:Taxus baccata tree.jpg"/>
          <p:cNvPicPr>
            <a:picLocks noChangeAspect="1" noChangeArrowheads="1"/>
          </p:cNvPicPr>
          <p:nvPr/>
        </p:nvPicPr>
        <p:blipFill>
          <a:blip r:embed="rId4"/>
          <a:srcRect l="15240" t="12500" r="10081" b="17500"/>
          <a:stretch>
            <a:fillRect/>
          </a:stretch>
        </p:blipFill>
        <p:spPr bwMode="auto">
          <a:xfrm>
            <a:off x="2200261" y="4071962"/>
            <a:ext cx="1943111" cy="2428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File:Taxus baccata MHNT.jpg"/>
          <p:cNvPicPr>
            <a:picLocks noChangeAspect="1" noChangeArrowheads="1"/>
          </p:cNvPicPr>
          <p:nvPr/>
        </p:nvPicPr>
        <p:blipFill>
          <a:blip r:embed="rId5" cstate="print"/>
          <a:srcRect l="11990" t="7500" r="10609" b="4999"/>
          <a:stretch>
            <a:fillRect/>
          </a:stretch>
        </p:blipFill>
        <p:spPr bwMode="auto">
          <a:xfrm>
            <a:off x="7500958" y="1142984"/>
            <a:ext cx="1376281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 descr="File:Lüneburger Heide 006.jpg"/>
          <p:cNvPicPr>
            <a:picLocks noChangeAspect="1" noChangeArrowheads="1"/>
          </p:cNvPicPr>
          <p:nvPr/>
        </p:nvPicPr>
        <p:blipFill>
          <a:blip r:embed="rId6"/>
          <a:srcRect l="25000" r="26666"/>
          <a:stretch>
            <a:fillRect/>
          </a:stretch>
        </p:blipFill>
        <p:spPr bwMode="auto">
          <a:xfrm>
            <a:off x="4289709" y="3357583"/>
            <a:ext cx="1139547" cy="3143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File:Juniperus communis Stara Planina.jpg"/>
          <p:cNvPicPr>
            <a:picLocks noChangeAspect="1" noChangeArrowheads="1"/>
          </p:cNvPicPr>
          <p:nvPr/>
        </p:nvPicPr>
        <p:blipFill>
          <a:blip r:embed="rId7"/>
          <a:srcRect l="19688" t="31354" r="26874" b="12498"/>
          <a:stretch>
            <a:fillRect/>
          </a:stretch>
        </p:blipFill>
        <p:spPr bwMode="auto">
          <a:xfrm>
            <a:off x="115380" y="1142984"/>
            <a:ext cx="1813414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 descr="File:Abies alba 3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993165" y="1142984"/>
            <a:ext cx="1507529" cy="15611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6" descr="File:Abies alba Beskid &amp;Zdot;ywiecki 3.JPG"/>
          <p:cNvPicPr>
            <a:picLocks noChangeAspect="1" noChangeArrowheads="1"/>
          </p:cNvPicPr>
          <p:nvPr/>
        </p:nvPicPr>
        <p:blipFill>
          <a:blip r:embed="rId9"/>
          <a:srcRect l="30000" t="8749" r="25000" b="11250"/>
          <a:stretch>
            <a:fillRect/>
          </a:stretch>
        </p:blipFill>
        <p:spPr bwMode="auto">
          <a:xfrm>
            <a:off x="5581070" y="2714620"/>
            <a:ext cx="1419822" cy="3786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4" descr="File:Larix decidua-Nadelansatz.jpg"/>
          <p:cNvPicPr>
            <a:picLocks noChangeAspect="1" noChangeArrowheads="1"/>
          </p:cNvPicPr>
          <p:nvPr/>
        </p:nvPicPr>
        <p:blipFill>
          <a:blip r:embed="rId10"/>
          <a:srcRect l="40127" t="22364" r="11250" b="20000"/>
          <a:stretch>
            <a:fillRect/>
          </a:stretch>
        </p:blipFill>
        <p:spPr bwMode="auto">
          <a:xfrm>
            <a:off x="2098487" y="1142984"/>
            <a:ext cx="1687695" cy="15001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6" descr="File:Larix decidua Embrun1.jpg"/>
          <p:cNvPicPr>
            <a:picLocks noChangeAspect="1" noChangeArrowheads="1"/>
          </p:cNvPicPr>
          <p:nvPr/>
        </p:nvPicPr>
        <p:blipFill>
          <a:blip r:embed="rId11"/>
          <a:srcRect l="6667" r="23334"/>
          <a:stretch>
            <a:fillRect/>
          </a:stretch>
        </p:blipFill>
        <p:spPr bwMode="auto">
          <a:xfrm>
            <a:off x="7170694" y="3286138"/>
            <a:ext cx="1687586" cy="3214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aoblený obdélník 12"/>
          <p:cNvSpPr/>
          <p:nvPr/>
        </p:nvSpPr>
        <p:spPr>
          <a:xfrm>
            <a:off x="142844" y="1142984"/>
            <a:ext cx="500066" cy="500066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071670" y="1142984"/>
            <a:ext cx="500066" cy="500066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000496" y="1142984"/>
            <a:ext cx="500066" cy="500066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715008" y="1142984"/>
            <a:ext cx="500066" cy="500066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500958" y="1142984"/>
            <a:ext cx="500066" cy="500066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85720" y="3178967"/>
            <a:ext cx="500066" cy="500066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285984" y="3643314"/>
            <a:ext cx="500066" cy="500066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286248" y="3357562"/>
            <a:ext cx="500066" cy="500066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572132" y="2643182"/>
            <a:ext cx="500066" cy="500066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143768" y="3178967"/>
            <a:ext cx="500066" cy="500066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928662" y="-785842"/>
            <a:ext cx="7286676" cy="64296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C      2 E      3 D      4 A      5 B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0" y="7143776"/>
            <a:ext cx="2071670" cy="428652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borovice lesní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1928794" y="7786718"/>
            <a:ext cx="1928826" cy="428652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 červený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786182" y="7143776"/>
            <a:ext cx="2285984" cy="428652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jalovec obecný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143504" y="7715280"/>
            <a:ext cx="2285984" cy="428652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jedle bělokorá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7072330" y="7143776"/>
            <a:ext cx="2571768" cy="428652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modřín opadavý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0" y="-1785974"/>
            <a:ext cx="1214414" cy="714404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samičí šištice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643042" y="-2643230"/>
            <a:ext cx="2000264" cy="71438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jehlice na brachyblastech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3536164" y="-1643098"/>
            <a:ext cx="2536034" cy="71438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spodní strana jehlic - bílé proužky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286512" y="-2428916"/>
            <a:ext cx="1428760" cy="428652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šiška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7858148" y="-1643098"/>
            <a:ext cx="1214446" cy="428652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míšek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0.01041 L 0.0033 0.158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33333E-6 L 0 -0.3333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42 3.33333E-6 L 0.01042 -0.33334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33333E-6 L -2.5E-6 -0.3333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0.02616 L 1.11022E-16 -0.3071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33333E-6 L -0.03611 -0.3314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" y="-1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33333E-6 L 0.01632 0.5613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" y="281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3.33333E-6 L -0.01736 0.71782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359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77556E-17 L 0.00607 0.6034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" y="302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09 -3.33333E-6 L 0.00417 0.67593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338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33 3.33333E-6 L -0.00086 0.5717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" y="2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6"/>
          <p:cNvSpPr txBox="1">
            <a:spLocks/>
          </p:cNvSpPr>
          <p:nvPr/>
        </p:nvSpPr>
        <p:spPr bwMode="auto">
          <a:xfrm>
            <a:off x="1000100" y="142828"/>
            <a:ext cx="7643866" cy="785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6"/>
          <p:cNvSpPr txBox="1">
            <a:spLocks/>
          </p:cNvSpPr>
          <p:nvPr/>
        </p:nvSpPr>
        <p:spPr bwMode="auto">
          <a:xfrm>
            <a:off x="1152500" y="295228"/>
            <a:ext cx="7643866" cy="785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Poznej jehličnan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2" descr="File:Picea abies cones Muffet.jpg"/>
          <p:cNvPicPr>
            <a:picLocks noChangeAspect="1" noChangeArrowheads="1"/>
          </p:cNvPicPr>
          <p:nvPr/>
        </p:nvPicPr>
        <p:blipFill>
          <a:blip r:embed="rId2"/>
          <a:srcRect l="1884" t="11269" r="47237" b="32388"/>
          <a:stretch>
            <a:fillRect/>
          </a:stretch>
        </p:blipFill>
        <p:spPr bwMode="auto">
          <a:xfrm>
            <a:off x="6715140" y="571480"/>
            <a:ext cx="1500198" cy="25015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6" descr="File:Pine cones - Scots Pine.jpg"/>
          <p:cNvPicPr>
            <a:picLocks noChangeAspect="1" noChangeArrowheads="1"/>
          </p:cNvPicPr>
          <p:nvPr/>
        </p:nvPicPr>
        <p:blipFill>
          <a:blip r:embed="rId3"/>
          <a:srcRect l="5981" t="16193" r="16267" b="9933"/>
          <a:stretch>
            <a:fillRect/>
          </a:stretch>
        </p:blipFill>
        <p:spPr bwMode="auto">
          <a:xfrm>
            <a:off x="2211809" y="4286256"/>
            <a:ext cx="1574373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File:Abies alba P26.jpg"/>
          <p:cNvPicPr>
            <a:picLocks noChangeAspect="1" noChangeArrowheads="1"/>
          </p:cNvPicPr>
          <p:nvPr/>
        </p:nvPicPr>
        <p:blipFill>
          <a:blip r:embed="rId4"/>
          <a:srcRect l="11873" t="31250" r="46001" b="5000"/>
          <a:stretch>
            <a:fillRect/>
          </a:stretch>
        </p:blipFill>
        <p:spPr bwMode="auto">
          <a:xfrm>
            <a:off x="4357686" y="1428736"/>
            <a:ext cx="1770592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File:Larix decidua0.jpg"/>
          <p:cNvPicPr>
            <a:picLocks noChangeAspect="1" noChangeArrowheads="1"/>
          </p:cNvPicPr>
          <p:nvPr/>
        </p:nvPicPr>
        <p:blipFill>
          <a:blip r:embed="rId5"/>
          <a:srcRect l="34856" t="12521" r="33406" b="46160"/>
          <a:stretch>
            <a:fillRect/>
          </a:stretch>
        </p:blipFill>
        <p:spPr bwMode="auto">
          <a:xfrm>
            <a:off x="318171" y="1571612"/>
            <a:ext cx="1110557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File:Juniperus communis Stara Planina.jpg"/>
          <p:cNvPicPr>
            <a:picLocks noChangeAspect="1" noChangeArrowheads="1"/>
          </p:cNvPicPr>
          <p:nvPr/>
        </p:nvPicPr>
        <p:blipFill>
          <a:blip r:embed="rId6"/>
          <a:srcRect l="25930" r="38385" b="67762"/>
          <a:stretch>
            <a:fillRect/>
          </a:stretch>
        </p:blipFill>
        <p:spPr bwMode="auto">
          <a:xfrm>
            <a:off x="1928794" y="1285860"/>
            <a:ext cx="2003665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 descr="File:Taxus baccata MHNT.jpg"/>
          <p:cNvPicPr>
            <a:picLocks noChangeAspect="1" noChangeArrowheads="1"/>
          </p:cNvPicPr>
          <p:nvPr/>
        </p:nvPicPr>
        <p:blipFill>
          <a:blip r:embed="rId7"/>
          <a:srcRect l="21780" t="27500" r="34600" b="24999"/>
          <a:stretch>
            <a:fillRect/>
          </a:stretch>
        </p:blipFill>
        <p:spPr bwMode="auto">
          <a:xfrm>
            <a:off x="5857884" y="4357694"/>
            <a:ext cx="1428760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aoblený obdélník 9"/>
          <p:cNvSpPr/>
          <p:nvPr/>
        </p:nvSpPr>
        <p:spPr>
          <a:xfrm>
            <a:off x="142844" y="3429000"/>
            <a:ext cx="2286016" cy="57150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785918" y="2571744"/>
            <a:ext cx="2286016" cy="57150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071934" y="3429000"/>
            <a:ext cx="2286016" cy="57150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500826" y="2928934"/>
            <a:ext cx="2286016" cy="57150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928794" y="5643578"/>
            <a:ext cx="2286016" cy="57150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5500694" y="5643578"/>
            <a:ext cx="2286016" cy="57150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0" y="7572404"/>
            <a:ext cx="2500298" cy="428628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modřín opadavý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071702" y="7000900"/>
            <a:ext cx="2500298" cy="428628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jalovec obecný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714480" y="8429660"/>
            <a:ext cx="2500298" cy="428628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borovice lesní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214810" y="7643842"/>
            <a:ext cx="2500298" cy="428628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jedle bělokorá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357818" y="8429660"/>
            <a:ext cx="2500298" cy="428628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 červený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572264" y="7000900"/>
            <a:ext cx="2500298" cy="428628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smrk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ztepilý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3333E-6 L 0.00104 -0.5094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-25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8.32562E-8 L -0.02066 -0.55157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" y="-27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6.93802E-7 L -0.00521 -0.3087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" y="-154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358E-6 L -0.02674 -0.5194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" y="-26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6.93802E-7 L -0.00208 -0.3087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154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8.32562E-8 L -0.01684 -0.4990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" y="-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>
          <a:xfrm>
            <a:off x="457200" y="723900"/>
            <a:ext cx="1757363" cy="704850"/>
          </a:xfrm>
        </p:spPr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88"/>
            <a:ext cx="8229600" cy="5357812"/>
          </a:xfrm>
        </p:spPr>
        <p:txBody>
          <a:bodyPr/>
          <a:lstStyle/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ČABRADOVÁ, Věra; HASCH, František; SEJPKA, Jaroslav</a:t>
            </a:r>
            <a:r>
              <a:rPr lang="en-US" sz="1600" dirty="0" smtClean="0"/>
              <a:t>;</a:t>
            </a:r>
            <a:r>
              <a:rPr lang="cs-CZ" sz="1600" dirty="0" smtClean="0"/>
              <a:t> VANĚČKOVÁ, Ivana. </a:t>
            </a:r>
            <a:r>
              <a:rPr lang="cs-CZ" sz="1600" i="1" dirty="0" smtClean="0"/>
              <a:t>Přírodopis 7 učebnice pro základní školy a víceletá gymnázia</a:t>
            </a:r>
            <a:r>
              <a:rPr lang="cs-CZ" sz="1600" dirty="0" smtClean="0"/>
              <a:t>. Plzeň: </a:t>
            </a:r>
            <a:r>
              <a:rPr lang="cs-CZ" sz="1600" dirty="0" err="1" smtClean="0"/>
              <a:t>Fraus</a:t>
            </a:r>
            <a:r>
              <a:rPr lang="cs-CZ" sz="1600" dirty="0" smtClean="0"/>
              <a:t>, 2005, ISBN 80-7238-424-4.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1.: </a:t>
            </a:r>
            <a:r>
              <a:rPr lang="nl-NL" sz="1600" dirty="0" smtClean="0"/>
              <a:t>QGROOM. </a:t>
            </a:r>
            <a:r>
              <a:rPr lang="nl-NL" sz="1600" i="1" dirty="0" smtClean="0"/>
              <a:t>Wikispecies</a:t>
            </a:r>
            <a:r>
              <a:rPr lang="nl-NL" sz="1600" dirty="0" smtClean="0"/>
              <a:t> [online]. [cit. 15.4.2013]. Dostupný na WWW: http://species.wikimedia.org/wiki/File:Picea_abies1.JPG </a:t>
            </a:r>
            <a:endParaRPr lang="cs-CZ" sz="1600" dirty="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2.: MUFFET.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18.3.2013]. Dostupný na WWW: http://commons.wikimedia.org/wiki/File:Picea_abies_cones_Muffet.jpg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3.: BEN YORIK, </a:t>
            </a:r>
            <a:r>
              <a:rPr lang="cs-CZ" sz="1600" dirty="0" err="1" smtClean="0"/>
              <a:t>Usama</a:t>
            </a:r>
            <a:r>
              <a:rPr lang="cs-CZ" sz="1600" dirty="0" smtClean="0"/>
              <a:t> </a:t>
            </a:r>
            <a:r>
              <a:rPr lang="cs-CZ" sz="1600" dirty="0" err="1" smtClean="0"/>
              <a:t>Ibn</a:t>
            </a:r>
            <a:r>
              <a:rPr lang="cs-CZ" sz="1600" dirty="0" smtClean="0"/>
              <a:t> </a:t>
            </a:r>
            <a:r>
              <a:rPr lang="cs-CZ" sz="1600" dirty="0" err="1" smtClean="0"/>
              <a:t>Saddam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15.4.2013]. Dostupný na WWW: http://commons.wikimedia.org/wiki/File:%D0%A1%D0%BE%D1%81%D0%BD%D0%B0.jpg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4.: KAPUSTIN, </a:t>
            </a:r>
            <a:r>
              <a:rPr lang="cs-CZ" sz="1600" dirty="0" err="1" smtClean="0"/>
              <a:t>Kiril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15.4.2013]. Dostupný na WWW: http://commons.wikimedia.org/wiki/File:Pinus_mugo_Malyovitsa_Bulgaria.jpg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5.: HASLAM, John.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15.4.2013]. Dostupný na WWW: http://commons.wikimedia.org/wiki/File:Pine_cones_-_Scots_Pine.jpg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6.: CRUSIER.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15.4.2013]. Dostupný na WWW: http://commons.wikimedia.org/wiki/File:Abies_alba_Beskid_%C5%BBywiecki_3.JPG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7.:  GERRIET, </a:t>
            </a:r>
            <a:r>
              <a:rPr lang="cs-CZ" sz="1600" dirty="0" err="1" smtClean="0"/>
              <a:t>Olivier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15.4.2013]. Dostupný na WWW: http://commons.wikimedia.org/wiki/File:Abies_alba_3.jpg </a:t>
            </a:r>
          </a:p>
          <a:p>
            <a:pPr marL="514350" indent="-514350" eaLnBrk="1" hangingPunct="1">
              <a:buSzPct val="100000"/>
              <a:buNone/>
            </a:pPr>
            <a:endParaRPr lang="cs-CZ" sz="1400" dirty="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endParaRPr lang="cs-CZ" sz="1400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>
          <a:xfrm>
            <a:off x="457200" y="723900"/>
            <a:ext cx="1757363" cy="704850"/>
          </a:xfrm>
        </p:spPr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88"/>
            <a:ext cx="8229600" cy="5143500"/>
          </a:xfrm>
        </p:spPr>
        <p:txBody>
          <a:bodyPr/>
          <a:lstStyle/>
          <a:p>
            <a:pPr marL="514350" indent="-514350" eaLnBrk="1" hangingPunct="1">
              <a:buSzPct val="100000"/>
              <a:buFont typeface="+mj-lt"/>
              <a:buAutoNum type="arabicPeriod" startAt="9"/>
            </a:pPr>
            <a:r>
              <a:rPr lang="cs-CZ" sz="1600" dirty="0" smtClean="0"/>
              <a:t>Obr. 8.: OPIOŁA, </a:t>
            </a:r>
            <a:r>
              <a:rPr lang="cs-CZ" sz="1600" dirty="0" err="1" smtClean="0"/>
              <a:t>Jerzy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15.4.2013]. Dostupný na WWW: http://commons.wikimedia.org/wiki/File:Abies_alba_P26.jpg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r>
              <a:rPr lang="cs-CZ" sz="1600" dirty="0" smtClean="0"/>
              <a:t>Obr. 9.: BON, </a:t>
            </a:r>
            <a:r>
              <a:rPr lang="cs-CZ" sz="1600" dirty="0" err="1" smtClean="0"/>
              <a:t>Jérôme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15.4.2013]. Dostupný na WWW: http://commons.wikimedia.org/wiki/File:Larix_decidua_Embrun1.jpg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r>
              <a:rPr lang="cs-CZ" sz="1600" dirty="0" smtClean="0"/>
              <a:t>Obr. 10.: AUTOR NEUVEDEN.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15.4.2013]. Dostupný na WWW: http://commons.wikimedia.org/wiki/File:Larix_decidua0.jpg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r>
              <a:rPr lang="cs-CZ" sz="1600" dirty="0" smtClean="0"/>
              <a:t>Obr. 11.: GASPERL, Hans.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15.4.2013]. Dostupný na WWW: http://commons.wikimedia.org/wiki/File:Larix_decidua-Nadelansatz.jpg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r>
              <a:rPr lang="cs-CZ" sz="1600" dirty="0" smtClean="0"/>
              <a:t>Obr. 12.: </a:t>
            </a:r>
            <a:r>
              <a:rPr lang="pt-BR" sz="1600" dirty="0" smtClean="0"/>
              <a:t>NIKANOS. </a:t>
            </a:r>
            <a:r>
              <a:rPr lang="pt-BR" sz="1600" i="1" dirty="0" smtClean="0"/>
              <a:t>Wikimedia Commons</a:t>
            </a:r>
            <a:r>
              <a:rPr lang="pt-BR" sz="1600" dirty="0" smtClean="0"/>
              <a:t> [online]. [cit. 15.4.2013]. Dostupný na WWW: http://commons.wikimedia.org/wiki/File:L%C3%BCneburger_Heide_006.jpg </a:t>
            </a:r>
            <a:endParaRPr lang="cs-CZ" sz="1600" dirty="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r>
              <a:rPr lang="cs-CZ" sz="1600" dirty="0" smtClean="0"/>
              <a:t>Obr. 13.: KOSTOVA, </a:t>
            </a:r>
            <a:r>
              <a:rPr lang="cs-CZ" sz="1600" dirty="0" err="1" smtClean="0"/>
              <a:t>Tsvetelina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15.4.2013]. Dostupný na WWW: http://commons.wikimedia.org/wiki/File:Juniperus_communis_Stara_Planina.jpg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r>
              <a:rPr lang="cs-CZ" sz="1600" dirty="0" smtClean="0"/>
              <a:t>Obr. 14.: SITOMON.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15.4.2013]. Dostupný na WWW: http://commons.wikimedia.org/wiki/File:Taxus_baccata_tree.jpg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r>
              <a:rPr lang="cs-CZ" sz="1600" dirty="0" smtClean="0"/>
              <a:t>Obr. 15.: DESCOUENS, </a:t>
            </a:r>
            <a:r>
              <a:rPr lang="cs-CZ" sz="1600" dirty="0" err="1" smtClean="0"/>
              <a:t>Didier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Wikispecies</a:t>
            </a:r>
            <a:r>
              <a:rPr lang="cs-CZ" sz="1600" dirty="0" smtClean="0"/>
              <a:t> [online]. [cit. 15.4.2013]. Dostupný na WWW: http://species.</a:t>
            </a:r>
            <a:r>
              <a:rPr lang="cs-CZ" sz="1600" dirty="0" err="1" smtClean="0"/>
              <a:t>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:</a:t>
            </a:r>
            <a:r>
              <a:rPr lang="cs-CZ" sz="1600" dirty="0" err="1" smtClean="0"/>
              <a:t>Taxus</a:t>
            </a:r>
            <a:r>
              <a:rPr lang="cs-CZ" sz="1600" dirty="0" smtClean="0"/>
              <a:t>_</a:t>
            </a:r>
            <a:r>
              <a:rPr lang="cs-CZ" sz="1600" dirty="0" err="1" smtClean="0"/>
              <a:t>baccata</a:t>
            </a:r>
            <a:r>
              <a:rPr lang="cs-CZ" sz="1600" dirty="0" smtClean="0"/>
              <a:t>_</a:t>
            </a:r>
            <a:r>
              <a:rPr lang="cs-CZ" sz="1600" dirty="0" err="1" smtClean="0"/>
              <a:t>MHNT.jpg</a:t>
            </a:r>
            <a:r>
              <a:rPr lang="cs-CZ" sz="1600" dirty="0" smtClean="0"/>
              <a:t> </a:t>
            </a:r>
          </a:p>
          <a:p>
            <a:pPr marL="514350" indent="-514350" eaLnBrk="1" hangingPunct="1">
              <a:buSzPct val="100000"/>
              <a:buNone/>
            </a:pPr>
            <a:endParaRPr lang="cs-CZ" sz="1600" dirty="0" smtClean="0"/>
          </a:p>
          <a:p>
            <a:pPr marL="514350" indent="-514350" eaLnBrk="1" hangingPunct="1">
              <a:buSzPct val="100000"/>
              <a:buNone/>
            </a:pPr>
            <a:r>
              <a:rPr lang="cs-CZ" sz="1600" dirty="0" smtClean="0"/>
              <a:t>Pozn. autora: Pro procvičování využity shodné obrázky z výkladové části citované výše.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endParaRPr lang="cs-CZ" sz="1600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833</Words>
  <Application>Microsoft Office PowerPoint</Application>
  <PresentationFormat>Předvádění na obrazovce (4:3)</PresentationFormat>
  <Paragraphs>135</Paragraphs>
  <Slides>15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Nahosemenné rostliny II</vt:lpstr>
      <vt:lpstr>Snímek 2</vt:lpstr>
      <vt:lpstr>Anotace</vt:lpstr>
      <vt:lpstr>Výskyt a význam jehličnanů</vt:lpstr>
      <vt:lpstr>Smrk</vt:lpstr>
      <vt:lpstr>Borovice </vt:lpstr>
      <vt:lpstr>Jedle</vt:lpstr>
      <vt:lpstr>Modřín</vt:lpstr>
      <vt:lpstr>Jalovec</vt:lpstr>
      <vt:lpstr>Tis</vt:lpstr>
      <vt:lpstr>Snímek 11</vt:lpstr>
      <vt:lpstr>Snímek 12</vt:lpstr>
      <vt:lpstr>Snímek 13</vt:lpstr>
      <vt:lpstr>Citace</vt:lpstr>
      <vt:lpstr>Citace</vt:lpstr>
    </vt:vector>
  </TitlesOfParts>
  <Company>gym_lovo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Nahosemenné rostliny I</dc:title>
  <dc:creator>dasa</dc:creator>
  <cp:lastModifiedBy>dasa</cp:lastModifiedBy>
  <cp:revision>20</cp:revision>
  <dcterms:created xsi:type="dcterms:W3CDTF">2013-04-29T13:58:34Z</dcterms:created>
  <dcterms:modified xsi:type="dcterms:W3CDTF">2013-05-13T07:06:38Z</dcterms:modified>
</cp:coreProperties>
</file>