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6" r:id="rId3"/>
    <p:sldId id="258" r:id="rId4"/>
    <p:sldId id="260" r:id="rId5"/>
    <p:sldId id="256" r:id="rId6"/>
    <p:sldId id="261" r:id="rId7"/>
    <p:sldId id="262" r:id="rId8"/>
    <p:sldId id="263" r:id="rId9"/>
    <p:sldId id="264" r:id="rId10"/>
    <p:sldId id="268" r:id="rId11"/>
    <p:sldId id="269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A1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93861D-7DC3-4B09-9B91-7A8D65621B09}" type="datetimeFigureOut">
              <a:rPr lang="cs-CZ" smtClean="0"/>
              <a:pPr/>
              <a:t>11.5.2013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BA8283-B25A-4E64-B107-6D3AB7976CE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affiliates.allposters.com/link/redirect.asp?item=2498244&amp;AID=1592812734&amp;PSTID=1&amp;LTID=2&amp;lang=1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rostliny/html05/foto_016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rostliny/html05/foto_013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VY_32_INOVACE_03_Kvetouc&#237;%20a%20nekvetouc&#237;%20rostliny.pptx#-1,8,Prezentace aplikace PowerPoint" TargetMode="External"/><Relationship Id="rId3" Type="http://schemas.openxmlformats.org/officeDocument/2006/relationships/hyperlink" Target="VY_32_INOVACE_03_Kvetouc&#237;%20a%20nekvetouc&#237;%20rostliny.pptx#-1,4,Prezentace aplikace PowerPoint" TargetMode="External"/><Relationship Id="rId7" Type="http://schemas.openxmlformats.org/officeDocument/2006/relationships/hyperlink" Target="VY_32_INOVACE_03_Kvetouc&#237;%20a%20nekvetouc&#237;%20rostliny.pptx#8. Sn&#237;mek 8" TargetMode="External"/><Relationship Id="rId2" Type="http://schemas.openxmlformats.org/officeDocument/2006/relationships/hyperlink" Target="http://www.priroda.cz/clanky/foto/kaprad-nak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ymplacitabor.estranky.cz/img/mid/16/plavun-vidlacka.jpg" TargetMode="External"/><Relationship Id="rId11" Type="http://schemas.openxmlformats.org/officeDocument/2006/relationships/hyperlink" Target="VY_32_INOVACE_03_Kvetouc&#237;%20a%20nekvetouc&#237;%20rostliny.pptx#9. Sn&#237;mek 9" TargetMode="External"/><Relationship Id="rId5" Type="http://schemas.openxmlformats.org/officeDocument/2006/relationships/hyperlink" Target="http://i39.photobucket.com/albums/e166/Mirda2/kytky/novy%20herbar/kapradsam.gif" TargetMode="External"/><Relationship Id="rId10" Type="http://schemas.openxmlformats.org/officeDocument/2006/relationships/hyperlink" Target="VY_32_INOVACE_03_Kvetouc&#237;%20a%20nekvetouc&#237;%20rostliny.pptx#7. mechy" TargetMode="External"/><Relationship Id="rId4" Type="http://schemas.openxmlformats.org/officeDocument/2006/relationships/hyperlink" Target="VY_32_INOVACE_03_Kvetouc&#237;%20a%20nekvetouc&#237;%20rostliny.pptx#-1,3,Prezentace aplikace PowerPoint" TargetMode="External"/><Relationship Id="rId9" Type="http://schemas.openxmlformats.org/officeDocument/2006/relationships/hyperlink" Target="VY_32_INOVACE_03_Kvetouc&#237;%20a%20nekvetouc&#237;%20rostliny.pptx#-1,6,p&#345;esli&#269;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2310509"/>
              </p:ext>
            </p:extLst>
          </p:nvPr>
        </p:nvGraphicFramePr>
        <p:xfrm>
          <a:off x="441211" y="476672"/>
          <a:ext cx="8301631" cy="62255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Prezentace" r:id="rId3" imgW="2583156" imgH="1937004" progId="PowerPoint.Show.8">
                  <p:embed/>
                </p:oleObj>
              </mc:Choice>
              <mc:Fallback>
                <p:oleObj name="Prezentace" r:id="rId3" imgW="2583156" imgH="1937004" progId="PowerPoint.Show.8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1211" y="476672"/>
                        <a:ext cx="8301631" cy="622550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447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slouží k procvičování a opakování učiva.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59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1520" y="1988840"/>
            <a:ext cx="8784976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gradFill flip="none" rotWithShape="1">
                  <a:gsLst>
                    <a:gs pos="0">
                      <a:schemeClr val="accent6">
                        <a:lumMod val="60000"/>
                        <a:lumOff val="40000"/>
                        <a:shade val="30000"/>
                        <a:satMod val="115000"/>
                      </a:schemeClr>
                    </a:gs>
                    <a:gs pos="50000">
                      <a:schemeClr val="accent6">
                        <a:lumMod val="60000"/>
                        <a:lumOff val="40000"/>
                        <a:shade val="67500"/>
                        <a:satMod val="115000"/>
                      </a:schemeClr>
                    </a:gs>
                    <a:gs pos="100000">
                      <a:schemeClr val="accent6">
                        <a:lumMod val="60000"/>
                        <a:lumOff val="40000"/>
                        <a:shade val="100000"/>
                        <a:satMod val="115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KVETOUCÍ A NEKVETOUCÍ ROSTLINY</a:t>
            </a:r>
            <a:endParaRPr lang="cs-CZ" sz="4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gradFill flip="none" rotWithShape="1">
                <a:gsLst>
                  <a:gs pos="0">
                    <a:schemeClr val="accent6">
                      <a:lumMod val="60000"/>
                      <a:lumOff val="40000"/>
                      <a:shade val="30000"/>
                      <a:satMod val="115000"/>
                    </a:schemeClr>
                  </a:gs>
                  <a:gs pos="50000">
                    <a:schemeClr val="accent6">
                      <a:lumMod val="60000"/>
                      <a:lumOff val="40000"/>
                      <a:shade val="67500"/>
                      <a:satMod val="115000"/>
                    </a:schemeClr>
                  </a:gs>
                  <a:gs pos="100000">
                    <a:schemeClr val="accent6">
                      <a:lumMod val="60000"/>
                      <a:lumOff val="40000"/>
                      <a:shade val="100000"/>
                      <a:satMod val="115000"/>
                    </a:schemeClr>
                  </a:gs>
                </a:gsLst>
                <a:lin ang="5400000" scaled="1"/>
                <a:tileRect/>
              </a:gra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000" l="2750" r="96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34805"/>
            <a:ext cx="3305944" cy="2479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778" l="0" r="97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94959"/>
            <a:ext cx="3145532" cy="2359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5328592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</a:t>
            </a:r>
            <a:r>
              <a:rPr lang="cs-CZ" dirty="0" smtClean="0">
                <a:solidFill>
                  <a:srgbClr val="92D050"/>
                </a:solidFill>
                <a:latin typeface="Arial Black" pitchFamily="34" charset="0"/>
              </a:rPr>
              <a:t>Kvetoucí</a:t>
            </a:r>
            <a:r>
              <a:rPr lang="cs-CZ" dirty="0" smtClean="0"/>
              <a:t>(semenné)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-rozmnožují se semeny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</a:t>
            </a:r>
            <a:r>
              <a:rPr lang="cs-CZ" dirty="0" smtClean="0">
                <a:solidFill>
                  <a:schemeClr val="accent6"/>
                </a:solidFill>
                <a:latin typeface="Arial Black" pitchFamily="34" charset="0"/>
              </a:rPr>
              <a:t>Nekvetoucí</a:t>
            </a:r>
            <a:r>
              <a:rPr lang="cs-CZ" dirty="0" smtClean="0"/>
              <a:t>(výtrusné)</a:t>
            </a:r>
          </a:p>
          <a:p>
            <a:pPr>
              <a:buNone/>
            </a:pPr>
            <a:r>
              <a:rPr lang="cs-CZ" dirty="0" smtClean="0"/>
              <a:t>  -rozmnožují se výtrusy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403648" y="260648"/>
            <a:ext cx="542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Rostliny dělíme: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5" y="3501008"/>
            <a:ext cx="2569468" cy="3161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75556"/>
            <a:ext cx="2569468" cy="2569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899592" y="213285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NEMAJÍ KVĚTY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270892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41A14C"/>
                </a:solidFill>
              </a:rPr>
              <a:t> </a:t>
            </a:r>
            <a:r>
              <a:rPr lang="cs-CZ" b="1" dirty="0" smtClean="0">
                <a:solidFill>
                  <a:srgbClr val="41A14C"/>
                </a:solidFill>
              </a:rPr>
              <a:t>ROZMNOŽUJÍ SE VÝTRUSY</a:t>
            </a:r>
            <a:endParaRPr lang="cs-CZ" b="1" dirty="0">
              <a:solidFill>
                <a:srgbClr val="41A14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645024"/>
            <a:ext cx="4273545" cy="187743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cs typeface="Arial" pitchFamily="34" charset="0"/>
              </a:rPr>
              <a:t>Patří mezi ně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:</a:t>
            </a: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přesličky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přeslička rolní, přeslička lesní)</a:t>
            </a: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mechy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ploník obecný,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drabík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stromkovitý)</a:t>
            </a: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kapradiny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papratka samičí, osladič obecný)</a:t>
            </a:r>
          </a:p>
          <a:p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plavuně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vranec jedlový, plavuň vidlačka)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23334" y="188640"/>
            <a:ext cx="701403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Rounded MT Bold" pitchFamily="34" charset="0"/>
              </a:rPr>
              <a:t>ROSTLINY NEKVETOUCÍ</a:t>
            </a:r>
            <a:b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Rounded MT Bold" pitchFamily="34" charset="0"/>
              </a:rPr>
            </a:br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Rounded MT Bold" pitchFamily="34" charset="0"/>
              </a:rPr>
              <a:t>(výtrusné)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8676" name="Picture 4" descr="Rainforest Near Lake Quinault, Olympic National Park, Washington, USA">
            <a:hlinkClick r:id="rId2" tooltip="Rainforest Near Lake Quinault, Olympic National Park, Washington, US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844824"/>
            <a:ext cx="3209925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přesličky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Picture 6" descr="http://oko.yin.cz/37/plavune-preslicky/preslicka-rolni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00808"/>
            <a:ext cx="2057372" cy="2880320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804248" y="4725144"/>
            <a:ext cx="1800200" cy="36933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Přeslička rolní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22" name="Picture 2" descr="Přesličky - Přeslička lesní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00808"/>
            <a:ext cx="1944216" cy="2923632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4716016" y="4725144"/>
            <a:ext cx="1800200" cy="36933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Přeslička lesní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24" name="Picture 4" descr="http://upload.wikimedia.org/wikipedia/commons/8/8e/Meyers_b15_s0272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3825044"/>
            <a:ext cx="1792593" cy="268889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11" name="Obdélník 10"/>
          <p:cNvSpPr/>
          <p:nvPr/>
        </p:nvSpPr>
        <p:spPr>
          <a:xfrm>
            <a:off x="251520" y="1700808"/>
            <a:ext cx="4032448" cy="20867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rostou na vlhkých místech     v lesích nebo na polích</a:t>
            </a:r>
          </a:p>
          <a:p>
            <a:pPr>
              <a:lnSpc>
                <a:spcPct val="90000"/>
              </a:lnSpc>
            </a:pPr>
            <a:endParaRPr lang="cs-CZ" b="1" dirty="0" smtClean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 před mnoha miliony lety dosahovaly velikosti stromů</a:t>
            </a:r>
          </a:p>
          <a:p>
            <a:pPr>
              <a:lnSpc>
                <a:spcPct val="90000"/>
              </a:lnSpc>
            </a:pPr>
            <a:endParaRPr lang="cs-CZ" b="1" dirty="0" smtClean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zuhelnatěním těchto stromovitých přesliček vzniklo uhlí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6488668"/>
            <a:ext cx="2933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Přesličky před miliony lety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482" name="Picture 2" descr="http://www.foto-tapety.cz/images/1366/rostliny/preslicka-lesni-equisetum-sylvaticum-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437112"/>
            <a:ext cx="274773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mechy</a:t>
            </a:r>
            <a:endParaRPr lang="cs-CZ" sz="4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4464496" cy="4752528"/>
          </a:xfrm>
        </p:spPr>
        <p:txBody>
          <a:bodyPr>
            <a:normAutofit fontScale="92500"/>
          </a:bodyPr>
          <a:lstStyle/>
          <a:p>
            <a:pPr lvl="1">
              <a:lnSpc>
                <a:spcPct val="80000"/>
              </a:lnSpc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chrání lesní půdu před vysycháním – zadržují vodu</a:t>
            </a:r>
          </a:p>
          <a:p>
            <a:pPr lvl="1">
              <a:lnSpc>
                <a:spcPct val="80000"/>
              </a:lnSpc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rostou na nejrůznějších místech – na zemi, na tlejícím dřevě i na stromech a na skalách</a:t>
            </a:r>
          </a:p>
          <a:p>
            <a:pPr lvl="1">
              <a:lnSpc>
                <a:spcPct val="80000"/>
              </a:lnSpc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na některých z nich vyroste v létě </a:t>
            </a:r>
            <a:r>
              <a:rPr lang="cs-CZ" b="1" u="sng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štět s tobolkou </a:t>
            </a:r>
            <a:endParaRPr lang="cs-CZ" b="1" dirty="0" smtClean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80000"/>
              </a:lnSpc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 ze zralé tobolky se uvolňují nové výtrusy </a:t>
            </a:r>
          </a:p>
          <a:p>
            <a:endParaRPr lang="cs-CZ" dirty="0"/>
          </a:p>
        </p:txBody>
      </p:sp>
      <p:pic>
        <p:nvPicPr>
          <p:cNvPr id="31754" name="Picture 10" descr="http://leccos.com/pics/pic/mechy_vlast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41674" y="3789040"/>
            <a:ext cx="3524563" cy="271120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31756" name="Picture 12" descr="http://t1.gstatic.com/images?q=tbn:ANd9GcSDOgsatcIzijMaptyS81zrB4CoU3Nsa0mg4Fk8kJzwGh_rwGY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268760"/>
            <a:ext cx="3503112" cy="2448273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botanika.bf.jcu.cz/systematikaweb/files_lycopodiophyta/lycopodiumclavatumblatna20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1" y="2276872"/>
            <a:ext cx="3912435" cy="293432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3419872" y="404664"/>
            <a:ext cx="28007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plavuně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2276872"/>
            <a:ext cx="2448272" cy="193899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Rostou v lesích a horských oblastech na vlhkých stanovištích</a:t>
            </a:r>
            <a:endParaRPr lang="cs-CZ" sz="2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180528" y="4576445"/>
            <a:ext cx="2592288" cy="1569660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50"/>
                </a:solidFill>
              </a:rPr>
              <a:t>V ČR patří mezi chráněné rostliny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2774" name="Picture 6" descr="Plavuně - Plavuň vidlačka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276872"/>
            <a:ext cx="2054768" cy="2945904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6543074" y="5229313"/>
            <a:ext cx="2577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Plavuň vidlačka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3538736" cy="190507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41A14C"/>
                </a:solidFill>
                <a:latin typeface="Arial" pitchFamily="34" charset="0"/>
                <a:cs typeface="Arial" pitchFamily="34" charset="0"/>
              </a:rPr>
              <a:t>Některé rostou v lesích, jiné na loukách, či v horách</a:t>
            </a:r>
            <a:endParaRPr lang="cs-CZ" sz="2000" b="1" dirty="0">
              <a:solidFill>
                <a:srgbClr val="41A14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55776" y="260648"/>
            <a:ext cx="34547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kapradiny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3794" name="Picture 2" descr="http://www.totalwallpapers.com/nature/wallpapers/green-fer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79978" y="1916833"/>
            <a:ext cx="4128458" cy="309634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2924944"/>
            <a:ext cx="4427984" cy="840230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lvl="1">
              <a:lnSpc>
                <a:spcPct val="90000"/>
              </a:lnSpc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   na spodní straně listu se  </a:t>
            </a:r>
          </a:p>
          <a:p>
            <a:pPr lvl="1">
              <a:lnSpc>
                <a:spcPct val="90000"/>
              </a:lnSpc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    nacházejí kupky výtrusnic,</a:t>
            </a:r>
          </a:p>
          <a:p>
            <a:pPr lvl="1">
              <a:lnSpc>
                <a:spcPct val="90000"/>
              </a:lnSpc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    ve kterých se tvoří výtrusy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528" y="3933056"/>
            <a:ext cx="4032448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      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55576" y="3933056"/>
            <a:ext cx="3456384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výtrusy se uvolňují a ve vlhkém prostředí z nich vyklíčí nová rostlina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73286"/>
            <a:ext cx="2584248" cy="1734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</p:spPr>
        <p:txBody>
          <a:bodyPr/>
          <a:lstStyle/>
          <a:p>
            <a:r>
              <a:rPr lang="cs-CZ" dirty="0" smtClean="0"/>
              <a:t>Které rostliny patří mezi nekvetoucí rostliny?</a:t>
            </a:r>
          </a:p>
          <a:p>
            <a:r>
              <a:rPr lang="cs-CZ" dirty="0" smtClean="0"/>
              <a:t>Jak se rozmnožují nekvetoucí rostliny?</a:t>
            </a:r>
          </a:p>
          <a:p>
            <a:r>
              <a:rPr lang="cs-CZ" dirty="0" smtClean="0"/>
              <a:t>Ze kterých nekvetoucích rostlin vzniklo uhlí?</a:t>
            </a:r>
          </a:p>
          <a:p>
            <a:r>
              <a:rPr lang="cs-CZ" dirty="0" smtClean="0"/>
              <a:t>Které nekvetoucí rostliny jsou chráněné?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73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1968500" cy="295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764704"/>
            <a:ext cx="2079625" cy="2988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3933056"/>
            <a:ext cx="5316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Víš, jak se nazývají tyto rostliny?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764704"/>
            <a:ext cx="2079625" cy="295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681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5275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Použitá literatura:</a:t>
            </a:r>
          </a:p>
          <a:p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Přírodověda 4 ( učebnice pro 4. ročník základní školy) Nová škola</a:t>
            </a:r>
            <a:endParaRPr lang="cs-CZ" sz="1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2348880"/>
            <a:ext cx="574238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2"/>
              </a:rPr>
              <a:t>http://www.priroda.cz/clanky/foto/kaprad-nakres.jpg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770285" y="2020560"/>
            <a:ext cx="698657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 action="ppaction://hlinkpres?slideindex=4&amp;slidetitle=Prezentace aplikace PowerPoint"/>
              </a:rPr>
              <a:t>http://www.aev-vs.cz/img/p/371857-12-large.jpg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800708" y="1000127"/>
            <a:ext cx="72996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4" action="ppaction://hlinkpres?slideindex=3&amp;slidetitle=Prezentace aplikace PowerPoint"/>
              </a:rPr>
              <a:t>http://i39.photobucket.com/albums/e166/Mirda2/kytky/novy%20herbar/barvinek.gif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755576" y="1484784"/>
            <a:ext cx="70836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5"/>
              </a:rPr>
              <a:t>http://i39.photobucket.com/albums/e166/Mirda2/kytky/novy%20herbar/kapradsam.gif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886936" y="4592011"/>
            <a:ext cx="77048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6"/>
              </a:rPr>
              <a:t>http://www.gymplacitabor.estranky.cz/img/mid/16/plavun-vidlacka.jpg</a:t>
            </a:r>
            <a:endParaRPr lang="cs-CZ" sz="1400" dirty="0"/>
          </a:p>
        </p:txBody>
      </p:sp>
      <p:sp>
        <p:nvSpPr>
          <p:cNvPr id="10" name="Obdélník 9">
            <a:hlinkClick r:id="rId7" action="ppaction://hlinkpres?slideindex=8&amp;slidetitle=Snímek 8"/>
          </p:cNvPr>
          <p:cNvSpPr/>
          <p:nvPr/>
        </p:nvSpPr>
        <p:spPr>
          <a:xfrm>
            <a:off x="863748" y="4910766"/>
            <a:ext cx="766059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data:image/jpeg;base64,/</a:t>
            </a:r>
            <a:r>
              <a:rPr lang="cs-CZ" sz="1400" dirty="0">
                <a:hlinkClick r:id="rId8" action="ppaction://hlinkpres?slideindex=8&amp;slidetitle=Prezentace aplikace PowerPoint"/>
              </a:rPr>
              <a:t>9j/4AAQSkZJRgABAQAAAQABAAD/2wCEAAkGBhQSERUUEhQWFRUWGCAZGBgYGRgbHBwbHx0cGhoeHSAbHyYgGhkjGhgaHy8iIycpLCwsHB8xNTAqNSYrLCkBCQoKDgwOGg8PGiwkHyUsLCwsLCwsLCwsLCwsLCwsNCwpLCwsLCwsLCwsLCwsLCwsLCwsLCksLCksKSwsLCwsLP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827584" y="2636912"/>
            <a:ext cx="67687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9" action="ppaction://hlinkpres?slideindex=6&amp;slidetitle=přesličky"/>
              </a:rPr>
              <a:t>http://oko.</a:t>
            </a:r>
            <a:r>
              <a:rPr lang="cs-CZ" sz="1400" dirty="0" err="1" smtClean="0">
                <a:hlinkClick r:id="rId9" action="ppaction://hlinkpres?slideindex=6&amp;slidetitle=přesličky"/>
              </a:rPr>
              <a:t>yin.cz</a:t>
            </a:r>
            <a:r>
              <a:rPr lang="cs-CZ" sz="1400" dirty="0" smtClean="0">
                <a:hlinkClick r:id="rId9" action="ppaction://hlinkpres?slideindex=6&amp;slidetitle=přesličky"/>
              </a:rPr>
              <a:t>/37/</a:t>
            </a:r>
            <a:r>
              <a:rPr lang="cs-CZ" sz="1400" dirty="0" err="1" smtClean="0">
                <a:hlinkClick r:id="rId9" action="ppaction://hlinkpres?slideindex=6&amp;slidetitle=přesličky"/>
              </a:rPr>
              <a:t>plavune</a:t>
            </a:r>
            <a:r>
              <a:rPr lang="cs-CZ" sz="1400" dirty="0" smtClean="0">
                <a:hlinkClick r:id="rId9" action="ppaction://hlinkpres?slideindex=6&amp;slidetitle=přesličky"/>
              </a:rPr>
              <a:t>-</a:t>
            </a:r>
            <a:r>
              <a:rPr lang="cs-CZ" sz="1400" dirty="0" err="1" smtClean="0">
                <a:hlinkClick r:id="rId9" action="ppaction://hlinkpres?slideindex=6&amp;slidetitle=přesličky"/>
              </a:rPr>
              <a:t>preslicky</a:t>
            </a:r>
            <a:r>
              <a:rPr lang="cs-CZ" sz="1400" dirty="0" smtClean="0">
                <a:hlinkClick r:id="rId9" action="ppaction://hlinkpres?slideindex=6&amp;slidetitle=přesličky"/>
              </a:rPr>
              <a:t>/</a:t>
            </a:r>
            <a:r>
              <a:rPr lang="cs-CZ" sz="1400" dirty="0" err="1" smtClean="0">
                <a:hlinkClick r:id="rId9" action="ppaction://hlinkpres?slideindex=6&amp;slidetitle=přesličky"/>
              </a:rPr>
              <a:t>preslicka</a:t>
            </a:r>
            <a:r>
              <a:rPr lang="cs-CZ" sz="1400" dirty="0" smtClean="0">
                <a:hlinkClick r:id="rId9" action="ppaction://hlinkpres?slideindex=6&amp;slidetitle=přesličky"/>
              </a:rPr>
              <a:t>-</a:t>
            </a:r>
            <a:r>
              <a:rPr lang="cs-CZ" sz="1400" dirty="0" err="1" smtClean="0">
                <a:hlinkClick r:id="rId9" action="ppaction://hlinkpres?slideindex=6&amp;slidetitle=přesličky"/>
              </a:rPr>
              <a:t>rolni.jpg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792477" y="2924944"/>
            <a:ext cx="705678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9" action="ppaction://hlinkpres?slideindex=6&amp;slidetitle=přesličky"/>
              </a:rPr>
              <a:t>http://www.</a:t>
            </a:r>
            <a:r>
              <a:rPr lang="cs-CZ" sz="1400" dirty="0" err="1" smtClean="0">
                <a:hlinkClick r:id="rId9" action="ppaction://hlinkpres?slideindex=6&amp;slidetitle=přesličky"/>
              </a:rPr>
              <a:t>guh.cz</a:t>
            </a:r>
            <a:r>
              <a:rPr lang="cs-CZ" sz="1400" dirty="0" smtClean="0">
                <a:hlinkClick r:id="rId9" action="ppaction://hlinkpres?slideindex=6&amp;slidetitle=přesličky"/>
              </a:rPr>
              <a:t>/</a:t>
            </a:r>
            <a:r>
              <a:rPr lang="cs-CZ" sz="1400" dirty="0" err="1" smtClean="0">
                <a:hlinkClick r:id="rId9" action="ppaction://hlinkpres?slideindex=6&amp;slidetitle=přesličky"/>
              </a:rPr>
              <a:t>edu</a:t>
            </a:r>
            <a:r>
              <a:rPr lang="cs-CZ" sz="1400" dirty="0" smtClean="0">
                <a:hlinkClick r:id="rId9" action="ppaction://hlinkpres?slideindex=6&amp;slidetitle=přesličky"/>
              </a:rPr>
              <a:t>/</a:t>
            </a:r>
            <a:r>
              <a:rPr lang="cs-CZ" sz="1400" dirty="0" err="1" smtClean="0">
                <a:hlinkClick r:id="rId9" action="ppaction://hlinkpres?slideindex=6&amp;slidetitle=přesličky"/>
              </a:rPr>
              <a:t>bi</a:t>
            </a:r>
            <a:r>
              <a:rPr lang="cs-CZ" sz="1400" dirty="0" smtClean="0">
                <a:hlinkClick r:id="rId9" action="ppaction://hlinkpres?slideindex=6&amp;slidetitle=přesličky"/>
              </a:rPr>
              <a:t>/biologie_rostliny/foto05/foto_015.jpg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801515" y="3240300"/>
            <a:ext cx="70567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9" action="ppaction://hlinkpres?slideindex=6&amp;slidetitle=přesličky"/>
              </a:rPr>
              <a:t>http://www.foto-tapety.</a:t>
            </a:r>
            <a:r>
              <a:rPr lang="cs-CZ" sz="1400" dirty="0" err="1" smtClean="0">
                <a:hlinkClick r:id="rId9" action="ppaction://hlinkpres?slideindex=6&amp;slidetitle=přesličky"/>
              </a:rPr>
              <a:t>cz</a:t>
            </a:r>
            <a:r>
              <a:rPr lang="cs-CZ" sz="1400" dirty="0" smtClean="0">
                <a:hlinkClick r:id="rId9" action="ppaction://hlinkpres?slideindex=6&amp;slidetitle=přesličky"/>
              </a:rPr>
              <a:t>/</a:t>
            </a:r>
            <a:r>
              <a:rPr lang="cs-CZ" sz="1400" dirty="0" err="1" smtClean="0">
                <a:hlinkClick r:id="rId9" action="ppaction://hlinkpres?slideindex=6&amp;slidetitle=přesličky"/>
              </a:rPr>
              <a:t>images</a:t>
            </a:r>
            <a:r>
              <a:rPr lang="cs-CZ" sz="1400" dirty="0" smtClean="0">
                <a:hlinkClick r:id="rId9" action="ppaction://hlinkpres?slideindex=6&amp;slidetitle=přesličky"/>
              </a:rPr>
              <a:t>/1366/rostliny/</a:t>
            </a:r>
            <a:r>
              <a:rPr lang="cs-CZ" sz="1400" dirty="0" err="1" smtClean="0">
                <a:hlinkClick r:id="rId9" action="ppaction://hlinkpres?slideindex=6&amp;slidetitle=přesličky"/>
              </a:rPr>
              <a:t>preslicka</a:t>
            </a:r>
            <a:r>
              <a:rPr lang="cs-CZ" sz="1400" dirty="0" smtClean="0">
                <a:hlinkClick r:id="rId9" action="ppaction://hlinkpres?slideindex=6&amp;slidetitle=přesličky"/>
              </a:rPr>
              <a:t>-</a:t>
            </a:r>
            <a:r>
              <a:rPr lang="cs-CZ" sz="1400" dirty="0" err="1" smtClean="0">
                <a:hlinkClick r:id="rId9" action="ppaction://hlinkpres?slideindex=6&amp;slidetitle=přesličky"/>
              </a:rPr>
              <a:t>lesni</a:t>
            </a:r>
            <a:r>
              <a:rPr lang="cs-CZ" sz="1400" dirty="0" smtClean="0">
                <a:hlinkClick r:id="rId9" action="ppaction://hlinkpres?slideindex=6&amp;slidetitle=přesličky"/>
              </a:rPr>
              <a:t>-</a:t>
            </a:r>
            <a:r>
              <a:rPr lang="cs-CZ" sz="1400" dirty="0" err="1" smtClean="0">
                <a:hlinkClick r:id="rId9" action="ppaction://hlinkpres?slideindex=6&amp;slidetitle=přesličky"/>
              </a:rPr>
              <a:t>equisetum</a:t>
            </a:r>
            <a:r>
              <a:rPr lang="cs-CZ" sz="1400" dirty="0" smtClean="0">
                <a:hlinkClick r:id="rId9" action="ppaction://hlinkpres?slideindex=6&amp;slidetitle=přesličky"/>
              </a:rPr>
              <a:t>-</a:t>
            </a:r>
            <a:r>
              <a:rPr lang="cs-CZ" sz="1400" dirty="0" err="1" smtClean="0">
                <a:hlinkClick r:id="rId9" action="ppaction://hlinkpres?slideindex=6&amp;slidetitle=přesličky"/>
              </a:rPr>
              <a:t>sylvaticum</a:t>
            </a:r>
            <a:r>
              <a:rPr lang="cs-CZ" sz="1400" dirty="0" smtClean="0">
                <a:hlinkClick r:id="rId9" action="ppaction://hlinkpres?slideindex=6&amp;slidetitle=přesličky"/>
              </a:rPr>
              <a:t>-l.</a:t>
            </a:r>
            <a:r>
              <a:rPr lang="cs-CZ" sz="1400" dirty="0" err="1" smtClean="0">
                <a:hlinkClick r:id="rId9" action="ppaction://hlinkpres?slideindex=6&amp;slidetitle=přesličky"/>
              </a:rPr>
              <a:t>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857061" y="3696408"/>
            <a:ext cx="763284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9" action="ppaction://hlinkpres?slideindex=6&amp;slidetitle=přesličky"/>
              </a:rPr>
              <a:t>http://upload.wikimedia.org/wikipedia/commons/8/8e/Meyers_b15_s0272b.jpg</a:t>
            </a:r>
            <a:endParaRPr lang="cs-CZ" sz="1400" dirty="0"/>
          </a:p>
        </p:txBody>
      </p:sp>
      <p:sp>
        <p:nvSpPr>
          <p:cNvPr id="2" name="Obdélník 1"/>
          <p:cNvSpPr/>
          <p:nvPr/>
        </p:nvSpPr>
        <p:spPr>
          <a:xfrm>
            <a:off x="818018" y="4016994"/>
            <a:ext cx="754345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10" action="ppaction://hlinkpres?slideindex=7&amp;slidetitle=mechy"/>
              </a:rPr>
              <a:t>http://upload.wikimedia.org/wikipedia/commons/5/52/MS-mechy.jpg</a:t>
            </a:r>
            <a:endParaRPr lang="cs-CZ" sz="1400" dirty="0"/>
          </a:p>
        </p:txBody>
      </p:sp>
      <p:sp>
        <p:nvSpPr>
          <p:cNvPr id="4" name="Obdélník 3">
            <a:hlinkClick r:id="rId10" action="ppaction://hlinkpres?slideindex=7&amp;slidetitle=mechy"/>
          </p:cNvPr>
          <p:cNvSpPr/>
          <p:nvPr/>
        </p:nvSpPr>
        <p:spPr>
          <a:xfrm>
            <a:off x="839433" y="4318301"/>
            <a:ext cx="77791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http://t0.gstatic.com/images?q=tbn:ANd9GcT5dZaxX2-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863748" y="5934670"/>
            <a:ext cx="71287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11" action="ppaction://hlinkpres?slideindex=9&amp;slidetitle=Snímek 9"/>
              </a:rPr>
              <a:t>http://files.ucivo.webnode.cz/system_preview_detail_200007765-2ab962cad6-public/Kapradiny%20osladič%20obecný%20sporangia.jpg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2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299D8A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739</TotalTime>
  <Words>250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přesličky</vt:lpstr>
      <vt:lpstr>mechy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Kvetoucí a nekvetoucí rostliny</dc:title>
  <dc:creator>Polanská Marie</dc:creator>
  <cp:lastModifiedBy>Ucebna 102</cp:lastModifiedBy>
  <cp:revision>85</cp:revision>
  <dcterms:created xsi:type="dcterms:W3CDTF">2012-04-03T04:36:55Z</dcterms:created>
  <dcterms:modified xsi:type="dcterms:W3CDTF">2013-05-11T08:11:00Z</dcterms:modified>
</cp:coreProperties>
</file>