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7C2C1E28-0ECF-4E29-B32B-4E062AC053E6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4004D92-2EB9-4AAA-B6DE-9ADE6874AF7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wheel spokes="8"/>
  </p:transition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6.jpeg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544522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Obdélník 8"/>
          <p:cNvSpPr/>
          <p:nvPr/>
        </p:nvSpPr>
        <p:spPr>
          <a:xfrm>
            <a:off x="3995936" y="620688"/>
            <a:ext cx="4572000" cy="35394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600" b="1" dirty="0" smtClean="0"/>
              <a:t>Název školy : ZŠ </a:t>
            </a:r>
            <a:r>
              <a:rPr lang="cs-CZ" sz="1600" b="1" dirty="0" err="1" smtClean="0"/>
              <a:t>Štětí</a:t>
            </a:r>
            <a:r>
              <a:rPr lang="cs-CZ" sz="1600" b="1" dirty="0" smtClean="0"/>
              <a:t>, Ostrovní 300</a:t>
            </a:r>
          </a:p>
          <a:p>
            <a:r>
              <a:rPr lang="cs-CZ" sz="1600" b="1" dirty="0" smtClean="0"/>
              <a:t>Autor : Vlasta </a:t>
            </a:r>
            <a:r>
              <a:rPr lang="cs-CZ" sz="1600" b="1" dirty="0" err="1" smtClean="0"/>
              <a:t>Hackelová</a:t>
            </a:r>
            <a:endParaRPr lang="cs-CZ" sz="1600" b="1" dirty="0" smtClean="0"/>
          </a:p>
          <a:p>
            <a:r>
              <a:rPr lang="cs-CZ" sz="1600" b="1" dirty="0" smtClean="0"/>
              <a:t>Název materiálu : VY_12_INOVACE_NJ.7.B.10_skola_skolni_potreby</a:t>
            </a:r>
          </a:p>
          <a:p>
            <a:r>
              <a:rPr lang="cs-CZ" sz="1600" b="1" dirty="0" smtClean="0"/>
              <a:t>Datum : 2. 1. 2012</a:t>
            </a:r>
          </a:p>
          <a:p>
            <a:r>
              <a:rPr lang="cs-CZ" sz="1600" b="1" dirty="0" smtClean="0"/>
              <a:t>Ročník : sedmý</a:t>
            </a:r>
          </a:p>
          <a:p>
            <a:r>
              <a:rPr lang="cs-CZ" sz="1600" b="1" dirty="0" smtClean="0"/>
              <a:t>Vzdělávací oblast : Jazyk a jazyková komunikace</a:t>
            </a:r>
          </a:p>
          <a:p>
            <a:r>
              <a:rPr lang="cs-CZ" sz="1600" b="1" dirty="0" smtClean="0"/>
              <a:t>Předmět : Německý jazyk</a:t>
            </a:r>
          </a:p>
          <a:p>
            <a:r>
              <a:rPr lang="cs-CZ" sz="1600" b="1" dirty="0" smtClean="0"/>
              <a:t>Název : ŠKOLA – školní potřeby</a:t>
            </a:r>
          </a:p>
          <a:p>
            <a:r>
              <a:rPr lang="cs-CZ" sz="1600" b="1" dirty="0" smtClean="0"/>
              <a:t>Číslo operačního programu : CZ.1.07/1.4.00/21.169</a:t>
            </a:r>
          </a:p>
          <a:p>
            <a:r>
              <a:rPr lang="cs-CZ" sz="1600" b="1" dirty="0" smtClean="0"/>
              <a:t>Název projektu : PRIMA ŠKOLA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581128"/>
            <a:ext cx="491243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Anotace : Německý </a:t>
            </a:r>
            <a:r>
              <a:rPr lang="cs-CZ" sz="1600" b="1" smtClean="0"/>
              <a:t>jazyk  pro </a:t>
            </a:r>
            <a:r>
              <a:rPr lang="cs-CZ" sz="1600" b="1" dirty="0" smtClean="0"/>
              <a:t>7. ročník</a:t>
            </a:r>
          </a:p>
          <a:p>
            <a:r>
              <a:rPr lang="cs-CZ" sz="1600" b="1" dirty="0" smtClean="0"/>
              <a:t> Moje škola, školní potřeby, činnosti.</a:t>
            </a:r>
          </a:p>
          <a:p>
            <a:r>
              <a:rPr lang="cs-CZ" sz="1600" b="1" dirty="0" smtClean="0"/>
              <a:t>Rozšíření slovní zásoby, tvoření složených slov.</a:t>
            </a:r>
            <a:endParaRPr lang="cs-CZ" sz="16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7. třídu. </a:t>
            </a:r>
            <a:br>
              <a:rPr lang="cs-CZ" sz="2800" b="1" dirty="0" smtClean="0"/>
            </a:br>
            <a:r>
              <a:rPr lang="cs-CZ" sz="2800" b="1" dirty="0" smtClean="0"/>
              <a:t>Die Schule. </a:t>
            </a:r>
            <a:r>
              <a:rPr lang="cs-CZ" sz="2800" b="1" dirty="0" smtClean="0"/>
              <a:t>Napiš, </a:t>
            </a:r>
            <a:r>
              <a:rPr lang="cs-CZ" sz="2800" b="1" dirty="0" smtClean="0"/>
              <a:t>co všechno vidíš na obrázcích</a:t>
            </a:r>
            <a:r>
              <a:rPr lang="cs-CZ" sz="2800" b="1" dirty="0" smtClean="0"/>
              <a:t>. Přiřaď </a:t>
            </a:r>
            <a:r>
              <a:rPr lang="cs-CZ" sz="2800" b="1" dirty="0" smtClean="0"/>
              <a:t>slova k jednotlivým obrázkům. </a:t>
            </a:r>
            <a:endParaRPr lang="cs-CZ" sz="2800" b="1" dirty="0"/>
          </a:p>
        </p:txBody>
      </p:sp>
      <p:pic>
        <p:nvPicPr>
          <p:cNvPr id="1026" name="Picture 2" descr="C:\Users\Petr\AppData\Local\Microsoft\Windows\Temporary Internet Files\Content.IE5\3UEH8UWI\MC90023724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12776"/>
            <a:ext cx="3069495" cy="2664296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LJ4N7TO5\MP90017785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1556792"/>
            <a:ext cx="3657600" cy="24384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03648" y="4941168"/>
            <a:ext cx="11935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Die </a:t>
            </a:r>
            <a:r>
              <a:rPr lang="cs-CZ" b="1" dirty="0" err="1" smtClean="0">
                <a:solidFill>
                  <a:srgbClr val="FF0000"/>
                </a:solidFill>
              </a:rPr>
              <a:t>Schere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19872" y="4797152"/>
            <a:ext cx="1233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Spitzer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99792" y="4437112"/>
            <a:ext cx="14386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Klebstoff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4653136"/>
            <a:ext cx="11512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Lineal</a:t>
            </a: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876256" y="5157192"/>
            <a:ext cx="1317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Bleistift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39952" y="5733256"/>
            <a:ext cx="1104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Zirkel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83768" y="5661248"/>
            <a:ext cx="11756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Papier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5661248"/>
            <a:ext cx="1861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Radiergummi</a:t>
            </a:r>
            <a:endParaRPr lang="cs-CZ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</a:t>
            </a:r>
            <a:r>
              <a:rPr lang="cs-CZ" sz="2800" b="1" dirty="0" smtClean="0"/>
              <a:t>. Popiš </a:t>
            </a:r>
            <a:r>
              <a:rPr lang="cs-CZ" sz="2800" b="1" dirty="0" smtClean="0"/>
              <a:t>obrázky. </a:t>
            </a:r>
            <a:endParaRPr lang="cs-CZ" sz="2800" b="1" dirty="0"/>
          </a:p>
        </p:txBody>
      </p:sp>
      <p:pic>
        <p:nvPicPr>
          <p:cNvPr id="2050" name="Picture 2" descr="C:\Users\Petr\AppData\Local\Microsoft\Windows\Temporary Internet Files\Content.IE5\LJ4N7TO5\MC900234087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628800"/>
            <a:ext cx="2301089" cy="2032503"/>
          </a:xfrm>
          <a:prstGeom prst="rect">
            <a:avLst/>
          </a:prstGeom>
          <a:noFill/>
        </p:spPr>
      </p:pic>
      <p:pic>
        <p:nvPicPr>
          <p:cNvPr id="2054" name="Picture 6" descr="C:\Users\Petr\AppData\Local\Microsoft\Windows\Temporary Internet Files\Content.IE5\LJ4N7TO5\MC90023425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412776"/>
            <a:ext cx="2196974" cy="2473105"/>
          </a:xfrm>
          <a:prstGeom prst="rect">
            <a:avLst/>
          </a:prstGeom>
          <a:noFill/>
        </p:spPr>
      </p:pic>
      <p:pic>
        <p:nvPicPr>
          <p:cNvPr id="2056" name="Picture 8" descr="C:\Users\Petr\AppData\Local\Microsoft\Windows\Temporary Internet Files\Content.IE5\SESCCV71\MC9000548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1349190"/>
            <a:ext cx="2778245" cy="2859480"/>
          </a:xfrm>
          <a:prstGeom prst="rect">
            <a:avLst/>
          </a:prstGeom>
          <a:noFill/>
        </p:spPr>
      </p:pic>
      <p:pic>
        <p:nvPicPr>
          <p:cNvPr id="2059" name="Picture 11" descr="C:\Users\Petr\AppData\Local\Microsoft\Windows\Temporary Internet Files\Content.IE5\3UEH8UWI\MC90033567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861048"/>
            <a:ext cx="3628931" cy="257722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308304" y="5733256"/>
            <a:ext cx="1779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smtClean="0"/>
              <a:t>Rucksack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04048" y="4437112"/>
            <a:ext cx="11686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Die </a:t>
            </a:r>
            <a:r>
              <a:rPr lang="cs-CZ" b="1" dirty="0" err="1" smtClean="0">
                <a:solidFill>
                  <a:srgbClr val="FF0000"/>
                </a:solidFill>
              </a:rPr>
              <a:t>Kreide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092280" y="5085184"/>
            <a:ext cx="11512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Lineal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88024" y="5373216"/>
            <a:ext cx="1104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Zirkel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300192" y="5733256"/>
            <a:ext cx="862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Die </a:t>
            </a:r>
            <a:r>
              <a:rPr lang="cs-CZ" b="1" dirty="0" err="1" smtClean="0">
                <a:solidFill>
                  <a:srgbClr val="FF0000"/>
                </a:solidFill>
              </a:rPr>
              <a:t>Tür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092280" y="4653136"/>
            <a:ext cx="9827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die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Tafel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5013176"/>
            <a:ext cx="12668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Filzstift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76056" y="6021288"/>
            <a:ext cx="16097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>
                <a:solidFill>
                  <a:srgbClr val="00B050"/>
                </a:solidFill>
              </a:rPr>
              <a:t>Das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err="1" smtClean="0">
                <a:solidFill>
                  <a:srgbClr val="00B050"/>
                </a:solidFill>
              </a:rPr>
              <a:t>Mäppchen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572000" y="4221088"/>
            <a:ext cx="1861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Radiergummi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4365104"/>
            <a:ext cx="1317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Bleistift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020272" y="6093296"/>
            <a:ext cx="1347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Die </a:t>
            </a:r>
            <a:r>
              <a:rPr lang="cs-CZ" b="1" dirty="0" err="1" smtClean="0">
                <a:solidFill>
                  <a:srgbClr val="FF0000"/>
                </a:solidFill>
              </a:rPr>
              <a:t>Lehrerin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499992" y="4869160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Schüller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499992" y="5805264"/>
            <a:ext cx="10967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Block</a:t>
            </a:r>
            <a:endParaRPr lang="cs-CZ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Hledej slova k jednotlivým obrázkům – řekni, co na nich lidé dělají. </a:t>
            </a:r>
            <a:endParaRPr lang="cs-CZ" sz="2800" b="1" dirty="0"/>
          </a:p>
        </p:txBody>
      </p:sp>
      <p:pic>
        <p:nvPicPr>
          <p:cNvPr id="3074" name="Picture 2" descr="C:\Users\Petr\AppData\Local\Microsoft\Windows\Temporary Internet Files\Content.IE5\SESCCV71\MC9003356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490018"/>
            <a:ext cx="3396309" cy="2346489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SESCCV71\MC90029211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628800"/>
            <a:ext cx="3312368" cy="2829140"/>
          </a:xfrm>
          <a:prstGeom prst="rect">
            <a:avLst/>
          </a:prstGeom>
          <a:noFill/>
        </p:spPr>
      </p:pic>
      <p:pic>
        <p:nvPicPr>
          <p:cNvPr id="3081" name="Picture 9" descr="C:\Users\Petr\AppData\Local\Microsoft\Windows\Temporary Internet Files\Content.IE5\3UEH8UWI\MC9002875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861048"/>
            <a:ext cx="2373517" cy="254402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851920" y="4581128"/>
            <a:ext cx="19130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Lehrerin</a:t>
            </a:r>
            <a:r>
              <a:rPr lang="cs-CZ" b="1" dirty="0" smtClean="0"/>
              <a:t> </a:t>
            </a:r>
            <a:r>
              <a:rPr lang="cs-CZ" b="1" dirty="0" err="1" smtClean="0"/>
              <a:t>fragt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851920" y="5157192"/>
            <a:ext cx="3018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Die </a:t>
            </a:r>
            <a:r>
              <a:rPr lang="cs-CZ" b="1" dirty="0" err="1" smtClean="0"/>
              <a:t>Schüller</a:t>
            </a:r>
            <a:r>
              <a:rPr lang="cs-CZ" b="1" dirty="0" smtClean="0"/>
              <a:t> </a:t>
            </a:r>
            <a:r>
              <a:rPr lang="cs-CZ" b="1" dirty="0" err="1" smtClean="0"/>
              <a:t>experimentieren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51920" y="5733256"/>
            <a:ext cx="53783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Lehrer</a:t>
            </a:r>
            <a:r>
              <a:rPr lang="cs-CZ" b="1" dirty="0" smtClean="0"/>
              <a:t> </a:t>
            </a:r>
            <a:r>
              <a:rPr lang="cs-CZ" b="1" dirty="0" err="1" smtClean="0"/>
              <a:t>schreibt</a:t>
            </a:r>
            <a:r>
              <a:rPr lang="cs-CZ" b="1" dirty="0" smtClean="0"/>
              <a:t> 5, der </a:t>
            </a:r>
            <a:r>
              <a:rPr lang="cs-CZ" b="1" dirty="0" err="1" smtClean="0"/>
              <a:t>kleine</a:t>
            </a:r>
            <a:r>
              <a:rPr lang="cs-CZ" b="1" dirty="0" smtClean="0"/>
              <a:t> </a:t>
            </a:r>
            <a:r>
              <a:rPr lang="cs-CZ" b="1" dirty="0" err="1" smtClean="0"/>
              <a:t>Schüller</a:t>
            </a:r>
            <a:r>
              <a:rPr lang="cs-CZ" b="1" dirty="0" smtClean="0"/>
              <a:t> </a:t>
            </a:r>
            <a:r>
              <a:rPr lang="cs-CZ" b="1" dirty="0" err="1" smtClean="0"/>
              <a:t>kann</a:t>
            </a:r>
            <a:r>
              <a:rPr lang="cs-CZ" b="1" dirty="0" smtClean="0"/>
              <a:t> </a:t>
            </a:r>
          </a:p>
          <a:p>
            <a:r>
              <a:rPr lang="cs-CZ" b="1" dirty="0" err="1" smtClean="0"/>
              <a:t>nicht</a:t>
            </a:r>
            <a:r>
              <a:rPr lang="cs-CZ" b="1" dirty="0" smtClean="0"/>
              <a:t> </a:t>
            </a:r>
            <a:r>
              <a:rPr lang="cs-CZ" b="1" dirty="0" err="1" smtClean="0"/>
              <a:t>richtig</a:t>
            </a:r>
            <a:r>
              <a:rPr lang="cs-CZ" b="1" dirty="0" smtClean="0"/>
              <a:t> </a:t>
            </a:r>
            <a:r>
              <a:rPr lang="cs-CZ" b="1" dirty="0" err="1" smtClean="0"/>
              <a:t>rechnen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vidíš na obrázcích? Řekni, k čemu věci jsou. </a:t>
            </a:r>
            <a:endParaRPr lang="cs-CZ" sz="2800" b="1" dirty="0"/>
          </a:p>
        </p:txBody>
      </p:sp>
      <p:pic>
        <p:nvPicPr>
          <p:cNvPr id="4108" name="Picture 12" descr="C:\Users\Petr\AppData\Local\Microsoft\Windows\Temporary Internet Files\Content.IE5\LJ4N7TO5\MC900209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3312368" cy="3118719"/>
          </a:xfrm>
          <a:prstGeom prst="rect">
            <a:avLst/>
          </a:prstGeom>
          <a:noFill/>
        </p:spPr>
      </p:pic>
      <p:pic>
        <p:nvPicPr>
          <p:cNvPr id="4109" name="Picture 13" descr="C:\Users\Petr\AppData\Local\Microsoft\Windows\Temporary Internet Files\Content.IE5\LJ4N7TO5\MC9001992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1556792"/>
            <a:ext cx="3066693" cy="2016224"/>
          </a:xfrm>
          <a:prstGeom prst="rect">
            <a:avLst/>
          </a:prstGeom>
          <a:noFill/>
        </p:spPr>
      </p:pic>
      <p:pic>
        <p:nvPicPr>
          <p:cNvPr id="4110" name="Picture 14" descr="C:\Users\Petr\AppData\Local\Microsoft\Windows\Temporary Internet Files\Content.IE5\LJ4N7TO5\MC90037014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3717032"/>
            <a:ext cx="2304256" cy="2433886"/>
          </a:xfrm>
          <a:prstGeom prst="rect">
            <a:avLst/>
          </a:prstGeom>
          <a:noFill/>
        </p:spPr>
      </p:pic>
      <p:pic>
        <p:nvPicPr>
          <p:cNvPr id="4114" name="Picture 18" descr="C:\Users\Petr\AppData\Local\Microsoft\Windows\Temporary Internet Files\Content.IE5\3UEH8UWI\MP90044656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12160" y="3645024"/>
            <a:ext cx="2278333" cy="2946120"/>
          </a:xfrm>
          <a:prstGeom prst="rect">
            <a:avLst/>
          </a:prstGeom>
          <a:noFill/>
        </p:spPr>
      </p:pic>
      <p:sp>
        <p:nvSpPr>
          <p:cNvPr id="22" name="TextovéPole 21"/>
          <p:cNvSpPr txBox="1"/>
          <p:nvPr/>
        </p:nvSpPr>
        <p:spPr>
          <a:xfrm>
            <a:off x="539552" y="4581128"/>
            <a:ext cx="21852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Pinsel</a:t>
            </a:r>
            <a:r>
              <a:rPr lang="cs-CZ" b="1" dirty="0" smtClean="0"/>
              <a:t> - </a:t>
            </a:r>
            <a:r>
              <a:rPr lang="cs-CZ" b="1" dirty="0" err="1" smtClean="0"/>
              <a:t>malen</a:t>
            </a:r>
            <a:endParaRPr lang="cs-CZ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32240" y="1700808"/>
            <a:ext cx="22236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Der </a:t>
            </a:r>
            <a:r>
              <a:rPr lang="cs-CZ" b="1" dirty="0" err="1" smtClean="0"/>
              <a:t>Computer</a:t>
            </a:r>
            <a:r>
              <a:rPr lang="cs-CZ" b="1" dirty="0" smtClean="0"/>
              <a:t> : </a:t>
            </a:r>
          </a:p>
          <a:p>
            <a:r>
              <a:rPr lang="cs-CZ" b="1" dirty="0" smtClean="0"/>
              <a:t> </a:t>
            </a:r>
            <a:r>
              <a:rPr lang="cs-CZ" b="1" dirty="0" err="1" smtClean="0"/>
              <a:t>surfen</a:t>
            </a:r>
            <a:r>
              <a:rPr lang="cs-CZ" b="1" dirty="0" smtClean="0"/>
              <a:t>, </a:t>
            </a:r>
            <a:r>
              <a:rPr lang="cs-CZ" b="1" dirty="0" err="1" smtClean="0"/>
              <a:t>malen</a:t>
            </a:r>
            <a:r>
              <a:rPr lang="cs-CZ" b="1" dirty="0" smtClean="0"/>
              <a:t>, </a:t>
            </a:r>
          </a:p>
          <a:p>
            <a:r>
              <a:rPr lang="cs-CZ" b="1" dirty="0" smtClean="0"/>
              <a:t> </a:t>
            </a:r>
            <a:r>
              <a:rPr lang="cs-CZ" b="1" dirty="0" err="1" smtClean="0"/>
              <a:t>lesen</a:t>
            </a:r>
            <a:r>
              <a:rPr lang="cs-CZ" b="1" dirty="0" smtClean="0"/>
              <a:t>, </a:t>
            </a:r>
            <a:r>
              <a:rPr lang="cs-CZ" b="1" dirty="0" err="1" smtClean="0"/>
              <a:t>rechnen</a:t>
            </a:r>
            <a:r>
              <a:rPr lang="cs-CZ" b="1" dirty="0" smtClean="0"/>
              <a:t>… 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6021288"/>
            <a:ext cx="2916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</a:t>
            </a:r>
            <a:r>
              <a:rPr lang="cs-CZ" b="1" dirty="0" err="1" smtClean="0"/>
              <a:t>Buch</a:t>
            </a:r>
            <a:r>
              <a:rPr lang="cs-CZ" b="1" dirty="0" smtClean="0"/>
              <a:t> – </a:t>
            </a:r>
            <a:r>
              <a:rPr lang="cs-CZ" b="1" dirty="0" err="1" smtClean="0"/>
              <a:t>lesen</a:t>
            </a:r>
            <a:r>
              <a:rPr lang="cs-CZ" b="1" dirty="0" smtClean="0"/>
              <a:t>, </a:t>
            </a:r>
            <a:r>
              <a:rPr lang="cs-CZ" b="1" dirty="0" err="1" smtClean="0"/>
              <a:t>lernen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84168" y="3645024"/>
            <a:ext cx="2108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Das</a:t>
            </a:r>
            <a:r>
              <a:rPr lang="cs-CZ" b="1" dirty="0" smtClean="0"/>
              <a:t> Heft – </a:t>
            </a:r>
            <a:r>
              <a:rPr lang="cs-CZ" b="1" dirty="0" err="1" smtClean="0"/>
              <a:t>malen</a:t>
            </a:r>
            <a:r>
              <a:rPr lang="cs-CZ" b="1" dirty="0" smtClean="0"/>
              <a:t>,</a:t>
            </a:r>
          </a:p>
          <a:p>
            <a:r>
              <a:rPr lang="cs-CZ" b="1" dirty="0" err="1" smtClean="0"/>
              <a:t>schreiben</a:t>
            </a:r>
            <a:endParaRPr lang="cs-CZ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0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1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1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Schule</a:t>
            </a:r>
            <a:r>
              <a:rPr lang="cs-CZ" sz="2800" b="1" dirty="0" smtClean="0"/>
              <a:t>. Vytvoř co nejvíce složených slov – školní taška, školní sešit, atd. </a:t>
            </a:r>
            <a:endParaRPr lang="cs-CZ" sz="2800" b="1" dirty="0"/>
          </a:p>
        </p:txBody>
      </p:sp>
      <p:pic>
        <p:nvPicPr>
          <p:cNvPr id="5124" name="Picture 4" descr="C:\Users\Petr\AppData\Local\Microsoft\Windows\Temporary Internet Files\Content.IE5\SESCCV71\MC9003245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1500530" cy="1818742"/>
          </a:xfrm>
          <a:prstGeom prst="rect">
            <a:avLst/>
          </a:prstGeom>
          <a:noFill/>
        </p:spPr>
      </p:pic>
      <p:pic>
        <p:nvPicPr>
          <p:cNvPr id="5127" name="Picture 7" descr="C:\Users\Petr\AppData\Local\Microsoft\Windows\Temporary Internet Files\Content.IE5\LJ4N7TO5\MC90041344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549539"/>
            <a:ext cx="2016224" cy="1965452"/>
          </a:xfrm>
          <a:prstGeom prst="rect">
            <a:avLst/>
          </a:prstGeom>
          <a:noFill/>
        </p:spPr>
      </p:pic>
      <p:pic>
        <p:nvPicPr>
          <p:cNvPr id="5133" name="Picture 13" descr="C:\Users\Petr\AppData\Local\Microsoft\Windows\Temporary Internet Files\Content.IE5\B4TPSHPW\MP90042801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1626291"/>
            <a:ext cx="2373733" cy="2353052"/>
          </a:xfrm>
          <a:prstGeom prst="rect">
            <a:avLst/>
          </a:prstGeom>
          <a:noFill/>
        </p:spPr>
      </p:pic>
      <p:pic>
        <p:nvPicPr>
          <p:cNvPr id="5139" name="Picture 19" descr="C:\Users\Petr\AppData\Local\Microsoft\Windows\Temporary Internet Files\Content.IE5\LJ4N7TO5\MC9000244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8182" y="3861048"/>
            <a:ext cx="2096462" cy="1748329"/>
          </a:xfrm>
          <a:prstGeom prst="rect">
            <a:avLst/>
          </a:prstGeom>
          <a:noFill/>
        </p:spPr>
      </p:pic>
      <p:pic>
        <p:nvPicPr>
          <p:cNvPr id="5140" name="Picture 20" descr="C:\Users\Petr\AppData\Local\Microsoft\Windows\Temporary Internet Files\Content.IE5\3UEH8UWI\MC90029547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771800" y="3789040"/>
            <a:ext cx="1739774" cy="2583255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5148064" y="4293096"/>
            <a:ext cx="28811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Der </a:t>
            </a:r>
            <a:r>
              <a:rPr lang="cs-CZ" sz="2800" b="1" dirty="0" err="1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Schulrucksack</a:t>
            </a:r>
            <a:endParaRPr lang="cs-CZ" sz="28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364088" y="4797152"/>
            <a:ext cx="255941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Der </a:t>
            </a:r>
            <a:r>
              <a:rPr lang="cs-CZ" sz="28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Schulgarten</a:t>
            </a:r>
            <a:endParaRPr lang="cs-CZ" sz="28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364088" y="5373216"/>
            <a:ext cx="2670539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das</a:t>
            </a:r>
            <a:r>
              <a:rPr lang="cs-CZ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r>
              <a:rPr lang="cs-CZ" sz="28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Schulheft</a:t>
            </a:r>
            <a:r>
              <a:rPr lang="cs-CZ" sz="28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endParaRPr lang="cs-CZ" sz="28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436096" y="5877272"/>
            <a:ext cx="253466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Die </a:t>
            </a:r>
            <a:r>
              <a:rPr lang="cs-CZ" sz="28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Schulküche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436096" y="3933056"/>
            <a:ext cx="2229585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Die </a:t>
            </a:r>
            <a:r>
              <a:rPr lang="cs-CZ" sz="2800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Schultafel</a:t>
            </a:r>
            <a:endParaRPr lang="cs-CZ" sz="28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Co do školy patří a co do školy nepatří.</a:t>
            </a:r>
            <a:br>
              <a:rPr lang="cs-CZ" sz="2800" b="1" dirty="0" smtClean="0"/>
            </a:br>
            <a:r>
              <a:rPr lang="cs-CZ" sz="2800" b="1" dirty="0" smtClean="0"/>
              <a:t>Rozděl věci do skupin.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827584" y="1772816"/>
            <a:ext cx="22030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Der </a:t>
            </a:r>
            <a:r>
              <a:rPr lang="cs-CZ" sz="3200" b="1" dirty="0" err="1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Bleistift</a:t>
            </a:r>
            <a:endParaRPr lang="cs-CZ" sz="32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860032" y="1700808"/>
            <a:ext cx="198342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Die </a:t>
            </a:r>
            <a:r>
              <a:rPr lang="cs-CZ" sz="3200" b="1" cap="none" spc="0" dirty="0" err="1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Schere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51720" y="2420888"/>
            <a:ext cx="2460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das</a:t>
            </a:r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Mäpchen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580112" y="2276872"/>
            <a:ext cx="22030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Der </a:t>
            </a:r>
            <a:r>
              <a:rPr lang="cs-CZ" sz="32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Bleistift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5576" y="3068960"/>
            <a:ext cx="202651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Der </a:t>
            </a:r>
            <a:r>
              <a:rPr lang="cs-CZ" sz="32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Pinsel</a:t>
            </a:r>
            <a:endParaRPr lang="cs-CZ" sz="32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84677" y="2967335"/>
            <a:ext cx="19746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Die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Karten</a:t>
            </a:r>
            <a:endParaRPr lang="cs-CZ" sz="32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80112" y="3212976"/>
            <a:ext cx="242963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Der Elefant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7784" y="3573016"/>
            <a:ext cx="176625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/>
            </a:scene3d>
            <a:sp3d contourW="19050" prstMaterial="clear">
              <a:bevelT w="50800" h="50800"/>
              <a:contourClr>
                <a:schemeClr val="accent5">
                  <a:tint val="70000"/>
                  <a:satMod val="180000"/>
                  <a:alpha val="7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Die </a:t>
            </a:r>
            <a:r>
              <a:rPr lang="cs-CZ" sz="3200" b="1" cap="none" spc="0" dirty="0" err="1" smtClean="0">
                <a:ln/>
                <a:solidFill>
                  <a:schemeClr val="accent5">
                    <a:tint val="50000"/>
                    <a:satMod val="180000"/>
                  </a:schemeClr>
                </a:solidFill>
                <a:effectLst/>
              </a:rPr>
              <a:t>Katze</a:t>
            </a:r>
            <a:endParaRPr lang="cs-CZ" sz="3200" b="1" cap="none" spc="0" dirty="0">
              <a:ln/>
              <a:solidFill>
                <a:schemeClr val="accent5">
                  <a:tint val="50000"/>
                  <a:satMod val="180000"/>
                </a:schemeClr>
              </a:soli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814222" y="3789040"/>
            <a:ext cx="174541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err="1" smtClean="0">
                <a:ln/>
                <a:solidFill>
                  <a:schemeClr val="accent3"/>
                </a:solidFill>
                <a:effectLst/>
              </a:rPr>
              <a:t>Das</a:t>
            </a:r>
            <a:r>
              <a:rPr lang="cs-CZ" sz="3200" b="1" cap="none" spc="0" dirty="0" smtClean="0">
                <a:ln/>
                <a:solidFill>
                  <a:schemeClr val="accent3"/>
                </a:solidFill>
                <a:effectLst/>
              </a:rPr>
              <a:t> Baby</a:t>
            </a:r>
            <a:endParaRPr lang="cs-CZ" sz="32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972542" y="4005064"/>
            <a:ext cx="253223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Die </a:t>
            </a:r>
            <a:r>
              <a:rPr lang="cs-CZ" sz="32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Autobahn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899592" y="4437112"/>
            <a:ext cx="182453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Der </a:t>
            </a:r>
            <a:r>
              <a:rPr lang="cs-CZ" sz="32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Zirkel</a:t>
            </a:r>
            <a:endParaRPr lang="cs-CZ" sz="32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550627" y="4437112"/>
            <a:ext cx="241662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Der </a:t>
            </a:r>
            <a:r>
              <a:rPr lang="cs-CZ" sz="3200" b="1" cap="none" spc="0" dirty="0" err="1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Klebstoff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660232" y="5013176"/>
            <a:ext cx="196239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Der </a:t>
            </a:r>
            <a:r>
              <a:rPr lang="cs-CZ" sz="3200" b="1" cap="none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Pinsel</a:t>
            </a:r>
            <a:endParaRPr lang="cs-CZ" sz="3200" b="1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715639" y="5157192"/>
            <a:ext cx="205415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Der </a:t>
            </a:r>
            <a:r>
              <a:rPr lang="cs-CZ" sz="3200" b="1" cap="none" spc="0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Spitzer</a:t>
            </a:r>
            <a:endParaRPr lang="cs-CZ" sz="32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639264" y="5445224"/>
            <a:ext cx="187237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Die </a:t>
            </a:r>
            <a:r>
              <a:rPr lang="cs-CZ" sz="32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Flöte</a:t>
            </a:r>
            <a:endParaRPr lang="cs-CZ" sz="32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1049893" y="5229200"/>
            <a:ext cx="15856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Das</a:t>
            </a:r>
            <a:r>
              <a:rPr lang="cs-CZ" sz="32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</a:t>
            </a:r>
            <a:r>
              <a:rPr lang="cs-CZ" sz="3200" b="1" cap="none" spc="0" dirty="0" err="1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Bier</a:t>
            </a:r>
            <a:endParaRPr lang="cs-CZ" sz="32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7" dur="1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2" dur="1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7" dur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2" dur="1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87" dur="1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9" grpId="1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 –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Schule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b="1" dirty="0" smtClean="0"/>
              <a:t>METODIKA.</a:t>
            </a:r>
          </a:p>
          <a:p>
            <a:endParaRPr lang="cs-CZ" sz="2800" b="1" dirty="0" smtClean="0"/>
          </a:p>
          <a:p>
            <a:r>
              <a:rPr lang="cs-CZ" sz="2000" b="1" dirty="0" smtClean="0"/>
              <a:t>DUM slouží k procvičení slovní zásoby k tématu škola. </a:t>
            </a:r>
          </a:p>
          <a:p>
            <a:r>
              <a:rPr lang="cs-CZ" sz="2000" b="1" dirty="0" smtClean="0"/>
              <a:t>Pomocí obrázků děti procvičují německé názvy školních pomůcek a činností, které ve škole mohou dělat.</a:t>
            </a:r>
          </a:p>
          <a:p>
            <a:r>
              <a:rPr lang="cs-CZ" sz="2000" b="1" dirty="0" smtClean="0"/>
              <a:t>Nenásilnou formou si procvičíme tvoření složených slov, děti soutěží ve vymýšlení dalších složenin – např. pracovní sešit,</a:t>
            </a:r>
          </a:p>
          <a:p>
            <a:pPr>
              <a:buNone/>
            </a:pPr>
            <a:r>
              <a:rPr lang="cs-CZ" sz="2000" b="1" dirty="0" smtClean="0"/>
              <a:t>    školní práce atd. </a:t>
            </a:r>
          </a:p>
          <a:p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Inovace :</a:t>
            </a:r>
          </a:p>
          <a:p>
            <a:pPr>
              <a:buNone/>
            </a:pPr>
            <a:r>
              <a:rPr lang="cs-CZ" sz="2000" b="1" smtClean="0"/>
              <a:t> </a:t>
            </a:r>
            <a:r>
              <a:rPr lang="cs-CZ" sz="2000" b="1" smtClean="0"/>
              <a:t>Děti </a:t>
            </a:r>
            <a:r>
              <a:rPr lang="cs-CZ" sz="2000" b="1" dirty="0" smtClean="0"/>
              <a:t>se střídají u interaktivní tabule, přiřazují slova k obrázkům, učí se správně slova vyslovovat. Do práce se zapojují i žáci, kteří mají problémy s domácí přípravou. Hravou formou si děti osvojí alespoň část slovní zásoby k tématu škola. </a:t>
            </a:r>
            <a:endParaRPr lang="cs-CZ" sz="2000" b="1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7.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74320" lvl="0" indent="-274320">
              <a:spcBef>
                <a:spcPts val="600"/>
              </a:spcBef>
              <a:buClr>
                <a:srgbClr val="FE8637"/>
              </a:buClr>
              <a:buFont typeface="Wingdings"/>
              <a:buChar char=""/>
            </a:pPr>
            <a:endParaRPr lang="cs-CZ" sz="2800" b="1" dirty="0" smtClean="0">
              <a:solidFill>
                <a:prstClr val="black"/>
              </a:solidFill>
              <a:latin typeface="Century Schoolbook"/>
            </a:endParaRPr>
          </a:p>
          <a:p>
            <a:r>
              <a:rPr lang="cs-CZ" dirty="0" smtClean="0"/>
              <a:t>Zdroje : </a:t>
            </a:r>
          </a:p>
          <a:p>
            <a:pPr>
              <a:buNone/>
            </a:pPr>
            <a:r>
              <a:rPr lang="cs-CZ" dirty="0" smtClean="0"/>
              <a:t>	Kliparty Office www.</a:t>
            </a:r>
            <a:r>
              <a:rPr lang="cs-CZ" dirty="0" err="1" smtClean="0"/>
              <a:t>Office</a:t>
            </a:r>
            <a:r>
              <a:rPr lang="cs-CZ" dirty="0" smtClean="0"/>
              <a:t>.Microsoft.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242</TotalTime>
  <Words>405</Words>
  <Application>Microsoft Office PowerPoint</Application>
  <PresentationFormat>On-screen Show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Lití písma</vt:lpstr>
      <vt:lpstr>PowerPoint Presentation</vt:lpstr>
      <vt:lpstr>Němčina pro 7. třídu.  Die Schule. Napiš, co všechno vidíš na obrázcích. Přiřaď slova k jednotlivým obrázkům. </vt:lpstr>
      <vt:lpstr>Němčina pro 7. třídu. Popiš obrázky. </vt:lpstr>
      <vt:lpstr>Hledej slova k jednotlivým obrázkům – řekni, co na nich lidé dělají. </vt:lpstr>
      <vt:lpstr>Co vidíš na obrázcích? Řekni, k čemu věci jsou. </vt:lpstr>
      <vt:lpstr>Němčina pro 7. třídu – die Schule. Vytvoř co nejvíce složených slov – školní taška, školní sešit, atd. </vt:lpstr>
      <vt:lpstr>Co do školy patří a co do školy nepatří. Rozděl věci do skupin.</vt:lpstr>
      <vt:lpstr>Němčina pro 7. třídu – die Schule.</vt:lpstr>
      <vt:lpstr>Němčina pro 7.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7. třídu.</dc:title>
  <dc:creator>Petr</dc:creator>
  <cp:lastModifiedBy>Valued Acer Customer</cp:lastModifiedBy>
  <cp:revision>31</cp:revision>
  <dcterms:created xsi:type="dcterms:W3CDTF">2012-01-04T15:51:06Z</dcterms:created>
  <dcterms:modified xsi:type="dcterms:W3CDTF">2012-03-17T14:38:23Z</dcterms:modified>
</cp:coreProperties>
</file>