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8CB3E5A7-6851-459C-88C8-F7E14AF0D799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E812140A-C947-4C6E-9C30-4D6B114CD1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CB3E5A7-6851-459C-88C8-F7E14AF0D799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812140A-C947-4C6E-9C30-4D6B114CD1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8CB3E5A7-6851-459C-88C8-F7E14AF0D799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E812140A-C947-4C6E-9C30-4D6B114CD1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3E5A7-6851-459C-88C8-F7E14AF0D799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2140A-C947-4C6E-9C30-4D6B114CD1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3E5A7-6851-459C-88C8-F7E14AF0D799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2140A-C947-4C6E-9C30-4D6B114CD1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CB3E5A7-6851-459C-88C8-F7E14AF0D799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812140A-C947-4C6E-9C30-4D6B114CD1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3E5A7-6851-459C-88C8-F7E14AF0D799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2140A-C947-4C6E-9C30-4D6B114CD1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CB3E5A7-6851-459C-88C8-F7E14AF0D799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812140A-C947-4C6E-9C30-4D6B114CD1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CB3E5A7-6851-459C-88C8-F7E14AF0D799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812140A-C947-4C6E-9C30-4D6B114CD1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3E5A7-6851-459C-88C8-F7E14AF0D799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2140A-C947-4C6E-9C30-4D6B114CD1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B3E5A7-6851-459C-88C8-F7E14AF0D799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12140A-C947-4C6E-9C30-4D6B114CD1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8CB3E5A7-6851-459C-88C8-F7E14AF0D799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E812140A-C947-4C6E-9C30-4D6B114CD1B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548680"/>
            <a:ext cx="1811936" cy="1728192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5589240"/>
            <a:ext cx="3960440" cy="8167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6" name="Obdélník 5"/>
          <p:cNvSpPr/>
          <p:nvPr/>
        </p:nvSpPr>
        <p:spPr>
          <a:xfrm>
            <a:off x="3779912" y="620688"/>
            <a:ext cx="4572000" cy="329320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Název školy: ZŠ Štětí, Ostrovní 300</a:t>
            </a:r>
            <a:b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Autor: Vlasta </a:t>
            </a:r>
            <a:r>
              <a:rPr lang="cs-CZ" sz="1600" b="1" dirty="0" err="1" smtClean="0">
                <a:solidFill>
                  <a:schemeClr val="tx2">
                    <a:lumMod val="75000"/>
                  </a:schemeClr>
                </a:solidFill>
              </a:rPr>
              <a:t>Hackelová</a:t>
            </a:r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Název materiálu: </a:t>
            </a:r>
            <a:b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VY_32_INOVACE_ NJ.7.A.11_moje_zaliby</a:t>
            </a:r>
          </a:p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Datum : 6.1. 2012</a:t>
            </a:r>
          </a:p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Ročník : sedmý</a:t>
            </a:r>
          </a:p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Vzdělávací oblast : Jazyk a jazyková komunikace</a:t>
            </a:r>
          </a:p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Předmět : Německý jazyk</a:t>
            </a:r>
            <a:b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Název: Moje záliby</a:t>
            </a:r>
            <a:b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Číslo operačního programu: CZ.1.07/1.4.00/21.1693</a:t>
            </a:r>
          </a:p>
          <a:p>
            <a:r>
              <a:rPr lang="cs-CZ" sz="1600" b="1" dirty="0" smtClean="0">
                <a:solidFill>
                  <a:schemeClr val="tx2">
                    <a:lumMod val="75000"/>
                  </a:schemeClr>
                </a:solidFill>
              </a:rPr>
              <a:t>Název projektu: PRIMA ŠKOLA</a:t>
            </a:r>
            <a:endParaRPr lang="cs-CZ" sz="1600" b="1" dirty="0"/>
          </a:p>
        </p:txBody>
      </p:sp>
      <p:sp>
        <p:nvSpPr>
          <p:cNvPr id="7" name="Obdélník 6"/>
          <p:cNvSpPr/>
          <p:nvPr/>
        </p:nvSpPr>
        <p:spPr>
          <a:xfrm>
            <a:off x="467544" y="4196987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Anotace : Německý jazyk pro 7. ročník</a:t>
            </a:r>
          </a:p>
          <a:p>
            <a:pPr algn="just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Komunikace ve třídě na téma – </a:t>
            </a:r>
            <a:r>
              <a:rPr lang="cs-CZ" b="1" dirty="0" err="1" smtClean="0">
                <a:solidFill>
                  <a:schemeClr val="accent2">
                    <a:lumMod val="50000"/>
                  </a:schemeClr>
                </a:solidFill>
              </a:rPr>
              <a:t>mein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 Hobby.</a:t>
            </a: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7. třídu. </a:t>
            </a:r>
            <a:r>
              <a:rPr lang="cs-CZ" sz="2800" b="1" dirty="0" err="1" smtClean="0"/>
              <a:t>Mein</a:t>
            </a:r>
            <a:r>
              <a:rPr lang="cs-CZ" sz="2800" b="1" dirty="0" smtClean="0"/>
              <a:t> Hobby.</a:t>
            </a:r>
            <a:endParaRPr lang="cs-CZ" sz="28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Ptáme se a odpovídáme: </a:t>
            </a:r>
          </a:p>
        </p:txBody>
      </p:sp>
      <p:pic>
        <p:nvPicPr>
          <p:cNvPr id="1028" name="Picture 4" descr="C:\Users\Petr\AppData\Local\Microsoft\Windows\Temporary Internet Files\Content.IE5\LJ4N7TO5\MC90023343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1844824"/>
            <a:ext cx="2207537" cy="2770360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827584" y="2204864"/>
            <a:ext cx="2005293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Kdo je to ?  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059832" y="2132856"/>
            <a:ext cx="235192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err="1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Wer</a:t>
            </a:r>
            <a:r>
              <a:rPr lang="cs-CZ" sz="3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 </a:t>
            </a:r>
            <a:r>
              <a:rPr lang="cs-CZ" sz="3200" b="1" cap="none" spc="0" dirty="0" err="1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ist</a:t>
            </a:r>
            <a:r>
              <a:rPr lang="cs-CZ" sz="3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 </a:t>
            </a:r>
            <a:r>
              <a:rPr lang="cs-CZ" sz="3200" b="1" cap="none" spc="0" dirty="0" err="1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das</a:t>
            </a:r>
            <a:r>
              <a:rPr lang="cs-CZ" sz="3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 ?</a:t>
            </a:r>
            <a:endParaRPr lang="cs-CZ" sz="32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827584" y="2852936"/>
            <a:ext cx="2533386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To je naše teta.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971600" y="3429000"/>
            <a:ext cx="369107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err="1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Das</a:t>
            </a:r>
            <a:r>
              <a:rPr lang="cs-CZ" sz="3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 </a:t>
            </a:r>
            <a:r>
              <a:rPr lang="cs-CZ" sz="3200" b="1" cap="none" spc="0" dirty="0" err="1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ist</a:t>
            </a:r>
            <a:r>
              <a:rPr lang="cs-CZ" sz="3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 </a:t>
            </a:r>
            <a:r>
              <a:rPr lang="cs-CZ" sz="3200" b="1" cap="none" spc="0" dirty="0" err="1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unsere</a:t>
            </a:r>
            <a:r>
              <a:rPr lang="cs-CZ" sz="3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 </a:t>
            </a:r>
            <a:r>
              <a:rPr lang="cs-CZ" sz="3200" b="1" cap="none" spc="0" dirty="0" err="1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Tante</a:t>
            </a:r>
            <a:r>
              <a:rPr lang="cs-CZ" sz="3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.</a:t>
            </a:r>
            <a:endParaRPr lang="cs-CZ" sz="32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83568" y="4066619"/>
            <a:ext cx="1595309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Co dělá ?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987824" y="4005064"/>
            <a:ext cx="291361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err="1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Was</a:t>
            </a:r>
            <a:r>
              <a:rPr lang="cs-CZ" sz="3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 </a:t>
            </a:r>
            <a:r>
              <a:rPr lang="cs-CZ" sz="3200" b="1" cap="none" spc="0" dirty="0" err="1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macht</a:t>
            </a:r>
            <a:r>
              <a:rPr lang="cs-CZ" sz="3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 </a:t>
            </a:r>
            <a:r>
              <a:rPr lang="cs-CZ" sz="3200" b="1" cap="none" spc="0" dirty="0" err="1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sie</a:t>
            </a:r>
            <a:r>
              <a:rPr lang="cs-CZ" sz="3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 ?</a:t>
            </a:r>
            <a:endParaRPr lang="cs-CZ" sz="32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83568" y="4725144"/>
            <a:ext cx="899028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Vaří.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987824" y="4653136"/>
            <a:ext cx="182517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err="1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Sie</a:t>
            </a:r>
            <a:r>
              <a:rPr lang="cs-CZ" sz="3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 </a:t>
            </a:r>
            <a:r>
              <a:rPr lang="cs-CZ" sz="3200" b="1" cap="none" spc="0" dirty="0" err="1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kocht</a:t>
            </a:r>
            <a:r>
              <a:rPr lang="cs-CZ" sz="3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.</a:t>
            </a:r>
            <a:endParaRPr lang="cs-CZ" sz="32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019273" y="5229200"/>
            <a:ext cx="4081117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Jejím koníčkem je vaření.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018334" y="5805262"/>
            <a:ext cx="381809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err="1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Ihr</a:t>
            </a:r>
            <a:r>
              <a:rPr lang="cs-CZ" sz="3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 Hobby </a:t>
            </a:r>
            <a:r>
              <a:rPr lang="cs-CZ" sz="3200" b="1" cap="none" spc="0" dirty="0" err="1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ist</a:t>
            </a:r>
            <a:r>
              <a:rPr lang="cs-CZ" sz="3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 </a:t>
            </a:r>
            <a:r>
              <a:rPr lang="cs-CZ" sz="3200" b="1" cap="none" spc="0" dirty="0" err="1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Kochen</a:t>
            </a:r>
            <a:r>
              <a:rPr lang="cs-CZ" sz="3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.</a:t>
            </a:r>
            <a:endParaRPr lang="cs-CZ" sz="32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7" dur="1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7. třídu – </a:t>
            </a:r>
            <a:r>
              <a:rPr lang="cs-CZ" sz="2800" b="1" dirty="0" err="1" smtClean="0"/>
              <a:t>Mein</a:t>
            </a:r>
            <a:r>
              <a:rPr lang="cs-CZ" sz="2800" b="1" dirty="0" smtClean="0"/>
              <a:t> Hobby. </a:t>
            </a:r>
            <a:endParaRPr lang="cs-CZ" sz="2800" b="1" dirty="0"/>
          </a:p>
        </p:txBody>
      </p:sp>
      <p:pic>
        <p:nvPicPr>
          <p:cNvPr id="2053" name="Picture 5" descr="C:\Users\Petr\AppData\Local\Microsoft\Windows\Temporary Internet Files\Content.IE5\SESCCV71\MP90017845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1844824"/>
            <a:ext cx="3657600" cy="2438400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827584" y="1556792"/>
            <a:ext cx="273966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To je můj strýc.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899592" y="2276872"/>
            <a:ext cx="345017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err="1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Das</a:t>
            </a:r>
            <a:r>
              <a:rPr lang="cs-CZ" sz="32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 </a:t>
            </a:r>
            <a:r>
              <a:rPr lang="cs-CZ" sz="3200" b="1" cap="none" spc="0" dirty="0" err="1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ist</a:t>
            </a:r>
            <a:r>
              <a:rPr lang="cs-CZ" sz="32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 </a:t>
            </a:r>
            <a:r>
              <a:rPr lang="cs-CZ" sz="3200" b="1" cap="none" spc="0" dirty="0" err="1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mein</a:t>
            </a:r>
            <a:r>
              <a:rPr lang="cs-CZ" sz="32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 </a:t>
            </a:r>
            <a:r>
              <a:rPr lang="cs-CZ" sz="3200" b="1" cap="none" spc="0" dirty="0" err="1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Onkel</a:t>
            </a:r>
            <a:r>
              <a:rPr lang="cs-CZ" sz="32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.</a:t>
            </a:r>
            <a:endParaRPr lang="cs-CZ" sz="32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827584" y="2924944"/>
            <a:ext cx="204915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Rád rybaří.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971600" y="3717032"/>
            <a:ext cx="264925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err="1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Er</a:t>
            </a:r>
            <a:r>
              <a:rPr lang="cs-CZ" sz="32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angelt</a:t>
            </a:r>
            <a:r>
              <a:rPr lang="cs-CZ" sz="32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gern</a:t>
            </a:r>
            <a:r>
              <a:rPr lang="cs-CZ" sz="32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.</a:t>
            </a:r>
            <a:endParaRPr lang="cs-CZ" sz="32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971600" y="4581128"/>
            <a:ext cx="472437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Jeho koníčkem je rybaření.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899592" y="5301208"/>
            <a:ext cx="399340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Sein Hobby </a:t>
            </a:r>
            <a:r>
              <a:rPr lang="cs-CZ" sz="3200" b="1" cap="none" spc="0" dirty="0" err="1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ist</a:t>
            </a:r>
            <a:r>
              <a:rPr lang="cs-CZ" sz="32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 </a:t>
            </a:r>
            <a:r>
              <a:rPr lang="cs-CZ" sz="3200" b="1" cap="none" spc="0" dirty="0" err="1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Angeln</a:t>
            </a:r>
            <a:r>
              <a:rPr lang="cs-CZ" sz="32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.</a:t>
            </a:r>
            <a:endParaRPr lang="cs-CZ" sz="32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Říkejte podle obrázků co lidé dělají a jaké mají koníčky.</a:t>
            </a:r>
            <a:endParaRPr lang="cs-CZ" sz="2800" b="1" dirty="0"/>
          </a:p>
        </p:txBody>
      </p:sp>
      <p:pic>
        <p:nvPicPr>
          <p:cNvPr id="3081" name="Picture 9" descr="C:\Users\Petr\AppData\Local\Microsoft\Windows\Temporary Internet Files\Content.IE5\B4TPSHPW\MP90042778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412776"/>
            <a:ext cx="2040414" cy="3059128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577132" y="4509120"/>
            <a:ext cx="285206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Er</a:t>
            </a:r>
            <a:r>
              <a:rPr lang="cs-CZ" sz="36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 </a:t>
            </a:r>
            <a:r>
              <a:rPr lang="cs-CZ" sz="3600" b="1" cap="none" spc="0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liest</a:t>
            </a:r>
            <a:r>
              <a:rPr lang="cs-CZ" sz="36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 </a:t>
            </a:r>
            <a:r>
              <a:rPr lang="cs-CZ" sz="3600" b="1" cap="none" spc="0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gern</a:t>
            </a:r>
            <a:endParaRPr lang="cs-CZ" sz="36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83568" y="5805264"/>
            <a:ext cx="5040482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Sein Hobby </a:t>
            </a:r>
            <a:r>
              <a:rPr lang="cs-CZ" sz="3600" b="1" cap="none" spc="300" dirty="0" err="1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ist</a:t>
            </a:r>
            <a:r>
              <a:rPr lang="cs-CZ" sz="36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 </a:t>
            </a:r>
            <a:r>
              <a:rPr lang="cs-CZ" sz="3600" b="1" cap="none" spc="300" dirty="0" err="1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Lesen</a:t>
            </a:r>
            <a:r>
              <a:rPr lang="cs-CZ" sz="36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.</a:t>
            </a:r>
            <a:endParaRPr lang="cs-CZ" sz="36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pic>
        <p:nvPicPr>
          <p:cNvPr id="3083" name="Picture 11" descr="C:\Users\Petr\AppData\Local\Microsoft\Windows\Temporary Internet Files\Content.IE5\SESCCV71\MP90043092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1268760"/>
            <a:ext cx="4104456" cy="2728822"/>
          </a:xfrm>
          <a:prstGeom prst="rect">
            <a:avLst/>
          </a:prstGeom>
          <a:noFill/>
        </p:spPr>
      </p:pic>
      <p:sp>
        <p:nvSpPr>
          <p:cNvPr id="15" name="Obdélník 14"/>
          <p:cNvSpPr/>
          <p:nvPr/>
        </p:nvSpPr>
        <p:spPr>
          <a:xfrm>
            <a:off x="3995936" y="4149080"/>
            <a:ext cx="414549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Sie</a:t>
            </a:r>
            <a:r>
              <a:rPr lang="cs-CZ" sz="36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6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fotografiert</a:t>
            </a:r>
            <a:r>
              <a:rPr lang="cs-CZ" sz="36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6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gern</a:t>
            </a:r>
            <a:r>
              <a:rPr lang="cs-CZ" sz="36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</a:t>
            </a:r>
            <a:endParaRPr lang="cs-CZ" sz="36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555776" y="4881934"/>
            <a:ext cx="569059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Ihr</a:t>
            </a:r>
            <a:r>
              <a:rPr lang="cs-CZ" sz="3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Hobby </a:t>
            </a:r>
            <a:r>
              <a:rPr lang="cs-CZ" sz="36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ist</a:t>
            </a:r>
            <a:r>
              <a:rPr lang="cs-CZ" sz="3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36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Fotografieren</a:t>
            </a:r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.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5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Říkejte podle obrázků co lidé dělají a jaké mají koníčky. </a:t>
            </a:r>
            <a:endParaRPr lang="cs-CZ" sz="2800" b="1" dirty="0"/>
          </a:p>
        </p:txBody>
      </p:sp>
      <p:pic>
        <p:nvPicPr>
          <p:cNvPr id="4098" name="Picture 2" descr="C:\Users\Petr\AppData\Local\Microsoft\Windows\Temporary Internet Files\Content.IE5\B4TPSHPW\MP90030896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412776"/>
            <a:ext cx="2444496" cy="3657600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621012" y="5085184"/>
            <a:ext cx="3137269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err="1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Sie</a:t>
            </a:r>
            <a:r>
              <a:rPr lang="cs-CZ" sz="36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 </a:t>
            </a:r>
            <a:r>
              <a:rPr lang="cs-CZ" sz="3600" b="1" cap="none" spc="0" dirty="0" err="1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malen</a:t>
            </a:r>
            <a:r>
              <a:rPr lang="cs-CZ" sz="36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 </a:t>
            </a:r>
            <a:r>
              <a:rPr lang="cs-CZ" sz="3600" b="1" cap="none" spc="0" dirty="0" err="1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gern</a:t>
            </a:r>
            <a:r>
              <a:rPr lang="cs-CZ" sz="36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.</a:t>
            </a:r>
            <a:endParaRPr lang="cs-CZ" sz="36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55755" y="5733256"/>
            <a:ext cx="4088299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err="1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Ihr</a:t>
            </a:r>
            <a:r>
              <a:rPr lang="cs-CZ" sz="36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 Hobby </a:t>
            </a:r>
            <a:r>
              <a:rPr lang="cs-CZ" sz="3600" b="1" cap="none" spc="0" dirty="0" err="1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ist</a:t>
            </a:r>
            <a:r>
              <a:rPr lang="cs-CZ" sz="36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 Malen.</a:t>
            </a:r>
            <a:endParaRPr lang="cs-CZ" sz="36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pic>
        <p:nvPicPr>
          <p:cNvPr id="4100" name="Picture 4" descr="C:\Users\Petr\AppData\Local\Microsoft\Windows\Temporary Internet Files\Content.IE5\B4TPSHPW\MP90020132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1412776"/>
            <a:ext cx="3657600" cy="2432304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4499992" y="4005064"/>
            <a:ext cx="3604192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300" dirty="0" err="1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Sie</a:t>
            </a:r>
            <a:r>
              <a:rPr lang="cs-CZ" sz="36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 </a:t>
            </a:r>
            <a:r>
              <a:rPr lang="cs-CZ" sz="3600" b="1" cap="none" spc="300" dirty="0" err="1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reitet</a:t>
            </a:r>
            <a:r>
              <a:rPr lang="cs-CZ" sz="36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 </a:t>
            </a:r>
            <a:r>
              <a:rPr lang="cs-CZ" sz="3600" b="1" cap="none" spc="300" dirty="0" err="1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gern</a:t>
            </a:r>
            <a:r>
              <a:rPr lang="cs-CZ" sz="36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.</a:t>
            </a:r>
            <a:endParaRPr lang="cs-CZ" sz="36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563888" y="4651395"/>
            <a:ext cx="4904676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300" dirty="0" err="1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Ihr</a:t>
            </a:r>
            <a:r>
              <a:rPr lang="cs-CZ" sz="36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 Hobby </a:t>
            </a:r>
            <a:r>
              <a:rPr lang="cs-CZ" sz="3600" b="1" cap="none" spc="300" dirty="0" err="1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ist</a:t>
            </a:r>
            <a:r>
              <a:rPr lang="cs-CZ" sz="36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 </a:t>
            </a:r>
            <a:r>
              <a:rPr lang="cs-CZ" sz="3600" b="1" cap="none" spc="300" dirty="0" err="1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Reiten</a:t>
            </a:r>
            <a:r>
              <a:rPr lang="cs-CZ" sz="36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.</a:t>
            </a:r>
            <a:endParaRPr lang="cs-CZ" sz="36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Říkejte co lidé dělají a jaké mají koníčky. </a:t>
            </a:r>
            <a:endParaRPr lang="cs-CZ" sz="2800" b="1" dirty="0"/>
          </a:p>
        </p:txBody>
      </p:sp>
      <p:pic>
        <p:nvPicPr>
          <p:cNvPr id="5135" name="Picture 15" descr="C:\Users\Petr\AppData\Local\Microsoft\Windows\Temporary Internet Files\Content.IE5\SESCCV71\MC90033616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556792"/>
            <a:ext cx="3024336" cy="2474175"/>
          </a:xfrm>
          <a:prstGeom prst="rect">
            <a:avLst/>
          </a:prstGeom>
          <a:noFill/>
        </p:spPr>
      </p:pic>
      <p:sp>
        <p:nvSpPr>
          <p:cNvPr id="18" name="Obdélník 17"/>
          <p:cNvSpPr/>
          <p:nvPr/>
        </p:nvSpPr>
        <p:spPr>
          <a:xfrm>
            <a:off x="611560" y="4293096"/>
            <a:ext cx="3761222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Sie</a:t>
            </a:r>
            <a:r>
              <a:rPr lang="cs-CZ" sz="36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6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sieht</a:t>
            </a:r>
            <a:r>
              <a:rPr lang="cs-CZ" sz="36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6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gern</a:t>
            </a:r>
            <a:r>
              <a:rPr lang="cs-CZ" sz="36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6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fern</a:t>
            </a:r>
            <a:r>
              <a:rPr lang="cs-CZ" sz="36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</a:t>
            </a:r>
            <a:endParaRPr lang="cs-CZ" sz="36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722693" y="5158933"/>
            <a:ext cx="4857419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Ihr</a:t>
            </a:r>
            <a:r>
              <a:rPr lang="cs-CZ" sz="36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Hobby </a:t>
            </a:r>
            <a:r>
              <a:rPr lang="cs-CZ" sz="36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ist</a:t>
            </a:r>
            <a:r>
              <a:rPr lang="cs-CZ" sz="36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600" b="1" cap="none" spc="0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Fernsehen</a:t>
            </a:r>
            <a:r>
              <a:rPr lang="cs-CZ" sz="36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</a:t>
            </a:r>
            <a:endParaRPr lang="cs-CZ" sz="36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5137" name="Picture 17" descr="C:\Users\Petr\AppData\Local\Microsoft\Windows\Temporary Internet Files\Content.IE5\B4TPSHPW\MC90032477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1509828"/>
            <a:ext cx="2592288" cy="2927284"/>
          </a:xfrm>
          <a:prstGeom prst="rect">
            <a:avLst/>
          </a:prstGeom>
          <a:noFill/>
        </p:spPr>
      </p:pic>
      <p:sp>
        <p:nvSpPr>
          <p:cNvPr id="21" name="Obdélník 20"/>
          <p:cNvSpPr/>
          <p:nvPr/>
        </p:nvSpPr>
        <p:spPr>
          <a:xfrm>
            <a:off x="5292080" y="4509120"/>
            <a:ext cx="3193630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err="1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Er</a:t>
            </a:r>
            <a:r>
              <a:rPr lang="cs-CZ" sz="36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3600" b="1" cap="none" spc="0" dirty="0" err="1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klettert</a:t>
            </a:r>
            <a:r>
              <a:rPr lang="cs-CZ" sz="36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3600" b="1" cap="none" spc="0" dirty="0" err="1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gern</a:t>
            </a:r>
            <a:r>
              <a:rPr lang="cs-CZ" sz="36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.</a:t>
            </a:r>
            <a:endParaRPr lang="cs-CZ" sz="36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2947239" y="5877272"/>
            <a:ext cx="4689681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Sein Hobby </a:t>
            </a:r>
            <a:r>
              <a:rPr lang="cs-CZ" sz="3600" b="1" cap="none" spc="0" dirty="0" err="1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ist</a:t>
            </a:r>
            <a:r>
              <a:rPr lang="cs-CZ" sz="36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3600" b="1" cap="none" spc="0" dirty="0" err="1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Klettern</a:t>
            </a:r>
            <a:r>
              <a:rPr lang="cs-CZ" sz="36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.</a:t>
            </a:r>
            <a:endParaRPr lang="cs-CZ" sz="36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513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513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21" grpId="0"/>
      <p:bldP spid="2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Říkej, co lidé dělají a jaké mají koníčky. </a:t>
            </a:r>
            <a:endParaRPr lang="cs-CZ" sz="2800" b="1" dirty="0"/>
          </a:p>
        </p:txBody>
      </p:sp>
      <p:pic>
        <p:nvPicPr>
          <p:cNvPr id="6146" name="Picture 2" descr="C:\Users\Petr\AppData\Local\Microsoft\Windows\Temporary Internet Files\Content.IE5\3UEH8UWI\MP90040906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484784"/>
            <a:ext cx="3240360" cy="3240360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683568" y="4797152"/>
            <a:ext cx="286296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Sie</a:t>
            </a:r>
            <a:r>
              <a:rPr lang="cs-CZ" sz="3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singt</a:t>
            </a:r>
            <a:r>
              <a:rPr lang="cs-CZ" sz="3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gern</a:t>
            </a:r>
            <a:r>
              <a:rPr lang="cs-CZ" sz="3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04981" y="5611580"/>
            <a:ext cx="5295039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Ihr</a:t>
            </a:r>
            <a:r>
              <a:rPr lang="cs-CZ" sz="3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Hobby </a:t>
            </a:r>
            <a:r>
              <a:rPr lang="cs-CZ" sz="36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ist</a:t>
            </a:r>
            <a:r>
              <a:rPr lang="cs-CZ" sz="3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5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Singen</a:t>
            </a:r>
            <a:r>
              <a:rPr lang="cs-CZ" sz="3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</a:t>
            </a:r>
            <a:endParaRPr lang="cs-CZ" sz="3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6165" name="Picture 21" descr="C:\Users\Petr\AppData\Local\Microsoft\Windows\Temporary Internet Files\Content.IE5\LJ4N7TO5\MP90040155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1484784"/>
            <a:ext cx="4069932" cy="2712226"/>
          </a:xfrm>
          <a:prstGeom prst="rect">
            <a:avLst/>
          </a:prstGeom>
          <a:noFill/>
        </p:spPr>
      </p:pic>
      <p:sp>
        <p:nvSpPr>
          <p:cNvPr id="28" name="Obdélník 27"/>
          <p:cNvSpPr/>
          <p:nvPr/>
        </p:nvSpPr>
        <p:spPr>
          <a:xfrm>
            <a:off x="4572000" y="4365104"/>
            <a:ext cx="302185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Sie</a:t>
            </a:r>
            <a:r>
              <a:rPr lang="cs-CZ" sz="36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 </a:t>
            </a:r>
            <a:r>
              <a:rPr lang="cs-CZ" sz="3600" b="1" cap="none" spc="0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essen</a:t>
            </a:r>
            <a:r>
              <a:rPr lang="cs-CZ" sz="36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 </a:t>
            </a:r>
            <a:r>
              <a:rPr lang="cs-CZ" sz="3600" b="1" cap="none" spc="0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gern</a:t>
            </a:r>
            <a:r>
              <a:rPr lang="cs-CZ" sz="36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.</a:t>
            </a:r>
            <a:endParaRPr lang="cs-CZ" sz="36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4139952" y="5085184"/>
            <a:ext cx="393601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Ihr</a:t>
            </a:r>
            <a:r>
              <a:rPr lang="cs-CZ" sz="36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 Hobby </a:t>
            </a:r>
            <a:r>
              <a:rPr lang="cs-CZ" sz="3600" b="1" cap="none" spc="0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ist</a:t>
            </a:r>
            <a:r>
              <a:rPr lang="cs-CZ" sz="36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 Essen.</a:t>
            </a:r>
            <a:endParaRPr lang="cs-CZ" sz="36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616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28" grpId="0"/>
      <p:bldP spid="2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7. třídu.</a:t>
            </a:r>
            <a:endParaRPr lang="cs-CZ" sz="28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sz="2800" b="1" dirty="0" smtClean="0"/>
              <a:t>METODIKA</a:t>
            </a:r>
          </a:p>
          <a:p>
            <a:endParaRPr lang="cs-CZ" sz="2800" b="1" dirty="0"/>
          </a:p>
          <a:p>
            <a:r>
              <a:rPr lang="cs-CZ" sz="2400" b="1" dirty="0" smtClean="0"/>
              <a:t>Nejprve si zopakujeme, jak můžeme vytvořit podstatné jméno od slovesa – např. </a:t>
            </a:r>
            <a:r>
              <a:rPr lang="cs-CZ" sz="2400" b="1" dirty="0" err="1" smtClean="0"/>
              <a:t>malen</a:t>
            </a:r>
            <a:r>
              <a:rPr lang="cs-CZ" sz="2400" b="1" dirty="0" smtClean="0"/>
              <a:t> – </a:t>
            </a:r>
            <a:r>
              <a:rPr lang="cs-CZ" sz="2400" b="1" dirty="0" err="1" smtClean="0"/>
              <a:t>das</a:t>
            </a:r>
            <a:r>
              <a:rPr lang="cs-CZ" sz="2400" b="1" dirty="0" smtClean="0"/>
              <a:t> Malen. </a:t>
            </a:r>
          </a:p>
          <a:p>
            <a:r>
              <a:rPr lang="cs-CZ" sz="2400" b="1" dirty="0" smtClean="0"/>
              <a:t>Pak se děti navzájem ptají a odpovídají si : např. kdo je to, co rád dělá, jakého má koníčka. </a:t>
            </a:r>
          </a:p>
          <a:p>
            <a:r>
              <a:rPr lang="cs-CZ" sz="2400" b="1" dirty="0" smtClean="0"/>
              <a:t>Děti se dívají na obrázky a určují činnosti, tvoří podstatná jména a správnost pak kontrolují podle interaktivní tabule.</a:t>
            </a:r>
          </a:p>
          <a:p>
            <a:r>
              <a:rPr lang="cs-CZ" sz="2400" b="1" dirty="0" smtClean="0"/>
              <a:t>Ve dvojících pak připraví rozhovor o svých kamarádech a jejich koníčcích. Nejlepší rozhovory odměníme dobrou známkou..</a:t>
            </a:r>
          </a:p>
          <a:p>
            <a:pPr>
              <a:buNone/>
            </a:pPr>
            <a:r>
              <a:rPr lang="cs-CZ" sz="2400" b="1" dirty="0" smtClean="0"/>
              <a:t>Klíčová slova : Hobby.</a:t>
            </a:r>
          </a:p>
          <a:p>
            <a:pPr>
              <a:buNone/>
            </a:pPr>
            <a:r>
              <a:rPr lang="cs-CZ" sz="2400" b="1" dirty="0" smtClean="0"/>
              <a:t>Inovace : Interaktivní zapojení celé třídy do opakování slovní zásoby a </a:t>
            </a:r>
            <a:r>
              <a:rPr lang="cs-CZ" sz="2400" b="1" smtClean="0"/>
              <a:t>tvoření rozhovorů.</a:t>
            </a:r>
            <a:endParaRPr lang="cs-CZ" sz="2400" b="1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7. třídu – </a:t>
            </a:r>
            <a:r>
              <a:rPr lang="cs-CZ" sz="2800" b="1" dirty="0" err="1" smtClean="0"/>
              <a:t>Mein</a:t>
            </a:r>
            <a:r>
              <a:rPr lang="cs-CZ" sz="2800" b="1" dirty="0" smtClean="0"/>
              <a:t> Hobby. 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2800" b="1" dirty="0" smtClean="0"/>
              <a:t>Zdroje : </a:t>
            </a:r>
            <a:endParaRPr lang="cs-CZ" sz="2800" b="1" dirty="0"/>
          </a:p>
        </p:txBody>
      </p:sp>
      <p:sp>
        <p:nvSpPr>
          <p:cNvPr id="4" name="Obdélník 3"/>
          <p:cNvSpPr/>
          <p:nvPr/>
        </p:nvSpPr>
        <p:spPr>
          <a:xfrm>
            <a:off x="755576" y="3717032"/>
            <a:ext cx="4572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b="1" dirty="0" smtClean="0"/>
              <a:t>Kliparty Office www.</a:t>
            </a:r>
            <a:r>
              <a:rPr lang="cs-CZ" sz="2400" b="1" dirty="0" err="1" smtClean="0"/>
              <a:t>Office</a:t>
            </a:r>
            <a:r>
              <a:rPr lang="cs-CZ" sz="2400" b="1" dirty="0" smtClean="0"/>
              <a:t>.Microsoft.</a:t>
            </a:r>
            <a:r>
              <a:rPr lang="cs-CZ" sz="2400" b="1" dirty="0" err="1" smtClean="0"/>
              <a:t>com</a:t>
            </a:r>
            <a:endParaRPr lang="cs-CZ" sz="2400" b="1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194</TotalTime>
  <Words>348</Words>
  <Application>Microsoft Office PowerPoint</Application>
  <PresentationFormat>Předvádění na obrazovce (4:3)</PresentationFormat>
  <Paragraphs>62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Snímek 1</vt:lpstr>
      <vt:lpstr>Němčina pro 7. třídu. Mein Hobby.</vt:lpstr>
      <vt:lpstr>Němčina pro 7. třídu – Mein Hobby. </vt:lpstr>
      <vt:lpstr>Říkejte podle obrázků co lidé dělají a jaké mají koníčky.</vt:lpstr>
      <vt:lpstr>Říkejte podle obrázků co lidé dělají a jaké mají koníčky. </vt:lpstr>
      <vt:lpstr>Říkejte co lidé dělají a jaké mají koníčky. </vt:lpstr>
      <vt:lpstr>Říkej, co lidé dělají a jaké mají koníčky. </vt:lpstr>
      <vt:lpstr>Němčina pro 7. třídu.</vt:lpstr>
      <vt:lpstr>Němčina pro 7. třídu – Mein Hobby. 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Němčina pro 7. třídu – Mein Hobby. Podstatná jméno odvozená od sloves – činností.</dc:title>
  <dc:creator>Petr</dc:creator>
  <cp:lastModifiedBy>Simona</cp:lastModifiedBy>
  <cp:revision>28</cp:revision>
  <dcterms:created xsi:type="dcterms:W3CDTF">2012-01-06T14:04:16Z</dcterms:created>
  <dcterms:modified xsi:type="dcterms:W3CDTF">2012-03-19T09:53:45Z</dcterms:modified>
</cp:coreProperties>
</file>