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4233188535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00" cy="4467599"/>
          </a:xfrm>
          <a:prstGeom prst="rect">
            <a:avLst/>
          </a:prstGeom>
        </p:spPr>
        <p:txBody>
          <a:bodyPr lIns="91425" tIns="91425" rIns="91425" bIns="91425" anchor="t" anchorCtr="0">
            <a:sp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jpe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inov%C3%A1_v%C4%9Bta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89507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Kosinová věta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ICT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ct val="25000"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06_01_32_INOVACE_</a:t>
            </a:r>
            <a:r>
              <a:rPr lang="cs-CZ" sz="2200" dirty="0" smtClean="0">
                <a:solidFill>
                  <a:srgbClr val="000000"/>
                </a:solidFill>
              </a:rPr>
              <a:t>12 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Kosinová věta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36983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prezentace obsahuje vyřešené</a:t>
            </a:r>
            <a:r>
              <a:rPr lang="cs-CZ" sz="2200" b="1" i="0" u="none" strike="noStrike" cap="none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příklady a následují příklady k procvičení pouze s výsledky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cs-CZ" sz="2200" b="1" i="0" u="none" strike="noStrike" cap="none" baseline="0" dirty="0" smtClea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slova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obecný trojúhelník, kosinová věta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KOSINOVÁ  VĚTA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každém trojúhelníku ABC s délkami stran a,b,c a vnitřními úhly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platí:</a:t>
                </a:r>
              </a:p>
              <a:p>
                <a:pPr lvl="8"/>
                <a:endParaRPr lang="cs-CZ" dirty="0"/>
              </a:p>
              <a:p>
                <a:pPr marL="1933576" lvl="8" indent="0">
                  <a:buNone/>
                </a:pPr>
                <a:endParaRPr lang="cs-CZ" dirty="0" smtClean="0"/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𝑏𝑐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 smtClean="0"/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790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7" name="Picture 9" descr="http://upload.wikimedia.org/wikipedia/commons/thumb/f/fd/Triangle_-_angles%2C_vertices%2C_sides.svg/220px-Triangle_-_angles%2C_vertices%2C_sides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088" y="3140968"/>
            <a:ext cx="3071834" cy="275068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559206" y="6062030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880914"/>
            <a:ext cx="1035918" cy="103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027112"/>
            <a:ext cx="8072494" cy="1143000"/>
          </a:xfrm>
        </p:spPr>
        <p:txBody>
          <a:bodyPr/>
          <a:lstStyle/>
          <a:p>
            <a:pPr algn="ctr"/>
            <a:r>
              <a:rPr lang="cs-CZ" sz="3200" dirty="0" smtClean="0"/>
              <a:t>KDY POUŽÍVÁME KOSINOVOU VĚTU?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15304" cy="3903673"/>
          </a:xfrm>
        </p:spPr>
        <p:txBody>
          <a:bodyPr/>
          <a:lstStyle/>
          <a:p>
            <a:r>
              <a:rPr lang="cs-CZ" dirty="0" smtClean="0"/>
              <a:t>K určení neznámých velikostí stran a úhlů </a:t>
            </a:r>
            <a:r>
              <a:rPr lang="cs-CZ" dirty="0" smtClean="0"/>
              <a:t>                         v </a:t>
            </a:r>
            <a:r>
              <a:rPr lang="cs-CZ" dirty="0" smtClean="0"/>
              <a:t>trojúhelníku, ve kterém známe:</a:t>
            </a:r>
          </a:p>
          <a:p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 Tři strany</a:t>
            </a:r>
          </a:p>
          <a:p>
            <a:pPr marL="419101" lvl="1" indent="0">
              <a:buNone/>
            </a:pPr>
            <a:endParaRPr lang="cs-CZ" sz="3600" b="1" dirty="0" smtClean="0"/>
          </a:p>
          <a:p>
            <a:pPr lvl="1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 Dvě strany </a:t>
            </a:r>
            <a:r>
              <a:rPr lang="cs-CZ" sz="3600" dirty="0" smtClean="0">
                <a:solidFill>
                  <a:srgbClr val="FF0000"/>
                </a:solidFill>
              </a:rPr>
              <a:t>a </a:t>
            </a:r>
            <a:r>
              <a:rPr lang="cs-CZ" sz="3600" b="1" dirty="0" smtClean="0">
                <a:solidFill>
                  <a:srgbClr val="FF0000"/>
                </a:solidFill>
              </a:rPr>
              <a:t>úhel jimi sevřený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916832"/>
            <a:ext cx="6777036" cy="3915643"/>
          </a:xfrm>
        </p:spPr>
        <p:txBody>
          <a:bodyPr/>
          <a:lstStyle/>
          <a:p>
            <a:r>
              <a:rPr lang="cs-CZ" dirty="0" smtClean="0"/>
              <a:t>Určete velikosti vnitřních úhlů trojúhelníku, jehož strany mají délky a = 64,5 m, b = 53 m, c = 41,8 m.</a:t>
            </a:r>
          </a:p>
          <a:p>
            <a:r>
              <a:rPr lang="cs-CZ" dirty="0" smtClean="0"/>
              <a:t>Použijeme kosinovou věta, vyjádříme z ní kosinus daného úhlu:</a:t>
            </a:r>
            <a:endParaRPr lang="cs-CZ" dirty="0"/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4143380"/>
            <a:ext cx="3105150" cy="333375"/>
          </a:xfrm>
          <a:prstGeom prst="rect">
            <a:avLst/>
          </a:prstGeom>
          <a:noFill/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29190" y="4214818"/>
            <a:ext cx="3114675" cy="333375"/>
          </a:xfrm>
          <a:prstGeom prst="rect">
            <a:avLst/>
          </a:prstGeom>
          <a:noFill/>
        </p:spPr>
      </p:pic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4714884"/>
            <a:ext cx="2466975" cy="676275"/>
          </a:xfrm>
          <a:prstGeom prst="rect">
            <a:avLst/>
          </a:prstGeom>
          <a:noFill/>
        </p:spPr>
      </p:pic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86380" y="4786322"/>
            <a:ext cx="2466975" cy="676275"/>
          </a:xfrm>
          <a:prstGeom prst="rect">
            <a:avLst/>
          </a:prstGeom>
          <a:noFill/>
        </p:spPr>
      </p:pic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0" y="790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0" y="2476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78183"/>
            <a:ext cx="1244847" cy="124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454323"/>
            <a:ext cx="7024686" cy="45719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>
              <a:xfrm>
                <a:off x="500034" y="714356"/>
                <a:ext cx="8429684" cy="5786478"/>
              </a:xfrm>
            </p:spPr>
            <p:txBody>
              <a:bodyPr/>
              <a:lstStyle/>
              <a:p>
                <a:r>
                  <a:rPr lang="cs-CZ" dirty="0" smtClean="0"/>
                  <a:t>Dosadíme do vzorců a dopočítáme velikosti úhlů: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pPr marL="133350" indent="0">
                  <a:buNone/>
                </a:pPr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Poslední úhel dopočítáme do 180°:</a:t>
                </a:r>
              </a:p>
              <a:p>
                <a:pPr marL="13335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Vnitřní úhly v daném trojúhelníku mají velikosti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84°52</a:t>
                </a:r>
                <a:r>
                  <a:rPr lang="cs-CZ" dirty="0"/>
                  <a:t>´</a:t>
                </a:r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54°56´a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40°12´.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500034" y="714356"/>
                <a:ext cx="8429684" cy="5786478"/>
              </a:xfrm>
              <a:blipFill rotWithShape="1">
                <a:blip r:embed="rId2"/>
                <a:stretch>
                  <a:fillRect r="-14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43108" y="1357298"/>
            <a:ext cx="5133975" cy="704850"/>
          </a:xfrm>
          <a:prstGeom prst="rect">
            <a:avLst/>
          </a:prstGeom>
          <a:noFill/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00298" y="2357430"/>
            <a:ext cx="1343025" cy="323850"/>
          </a:xfrm>
          <a:prstGeom prst="rect">
            <a:avLst/>
          </a:prstGeom>
          <a:noFill/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3071810"/>
            <a:ext cx="5133975" cy="704850"/>
          </a:xfrm>
          <a:prstGeom prst="rect">
            <a:avLst/>
          </a:prstGeom>
          <a:noFill/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36" y="4143380"/>
            <a:ext cx="1343025" cy="323850"/>
          </a:xfrm>
          <a:prstGeom prst="rect">
            <a:avLst/>
          </a:prstGeom>
          <a:noFill/>
        </p:spPr>
      </p:pic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0" y="1162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4" name="Rectangle 8"/>
          <p:cNvSpPr>
            <a:spLocks noChangeArrowheads="1"/>
          </p:cNvSpPr>
          <p:nvPr/>
        </p:nvSpPr>
        <p:spPr bwMode="auto">
          <a:xfrm>
            <a:off x="0" y="2190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5" name="Rectangle 9"/>
          <p:cNvSpPr>
            <a:spLocks noChangeArrowheads="1"/>
          </p:cNvSpPr>
          <p:nvPr/>
        </p:nvSpPr>
        <p:spPr bwMode="auto">
          <a:xfrm>
            <a:off x="0" y="2514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7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86" name="Picture 10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5918" y="5072074"/>
            <a:ext cx="4524375" cy="323850"/>
          </a:xfrm>
          <a:prstGeom prst="rect">
            <a:avLst/>
          </a:prstGeom>
          <a:noFill/>
        </p:spPr>
      </p:pic>
      <p:sp>
        <p:nvSpPr>
          <p:cNvPr id="24588" name="Rectangle 12"/>
          <p:cNvSpPr>
            <a:spLocks noChangeArrowheads="1"/>
          </p:cNvSpPr>
          <p:nvPr/>
        </p:nvSpPr>
        <p:spPr bwMode="auto">
          <a:xfrm>
            <a:off x="0" y="781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2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trojúhelníku ABC určete délku strany c a úhly alfa, beta, je-li známo, že a = 25,5 m,      b = 18,7 m a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108°45´.</a:t>
                </a:r>
              </a:p>
              <a:p>
                <a:pPr marL="13335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Z kosinové věty vypočítáme stranu c:</a:t>
                </a:r>
              </a:p>
              <a:p>
                <a:pPr marL="1333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 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−2</m:t>
                      </m:r>
                      <m:r>
                        <a:rPr lang="cs-CZ" i="1">
                          <a:latin typeface="Cambria Math"/>
                        </a:rPr>
                        <m:t>𝑎𝑏</m:t>
                      </m:r>
                      <m:r>
                        <a:rPr lang="cs-CZ" i="1"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</a:rPr>
                        <m:t>𝑐𝑜𝑠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00166" y="4857760"/>
            <a:ext cx="5772150" cy="333375"/>
          </a:xfrm>
          <a:prstGeom prst="rect">
            <a:avLst/>
          </a:prstGeom>
          <a:noFill/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790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28992" y="5286388"/>
            <a:ext cx="1323975" cy="323850"/>
          </a:xfrm>
          <a:prstGeom prst="rect">
            <a:avLst/>
          </a:prstGeom>
          <a:noFill/>
        </p:spPr>
      </p:pic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781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2" name="Picture 2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78183"/>
            <a:ext cx="1244847" cy="124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311447"/>
            <a:ext cx="7024686" cy="45719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>
              <a:xfrm>
                <a:off x="500034" y="1000108"/>
                <a:ext cx="8286808" cy="5357850"/>
              </a:xfrm>
            </p:spPr>
            <p:txBody>
              <a:bodyPr/>
              <a:lstStyle/>
              <a:p>
                <a:r>
                  <a:rPr lang="cs-CZ" dirty="0" smtClean="0"/>
                  <a:t>Ze sinové věty určíme úhel alfa: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Úhel beta dopočítáme do 180°: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V trojúhelníku ABC je c = 36,1 m,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41°50´a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29°25´.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500034" y="1000108"/>
                <a:ext cx="8286808" cy="535785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868" y="1714488"/>
            <a:ext cx="1447800" cy="628650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43306" y="3429000"/>
            <a:ext cx="1343025" cy="323850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4714884"/>
            <a:ext cx="4705350" cy="323850"/>
          </a:xfrm>
          <a:prstGeom prst="rect">
            <a:avLst/>
          </a:prstGeom>
          <a:noFill/>
        </p:spPr>
      </p:pic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2085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2409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2733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34" name="Picture 10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57290" y="2500306"/>
            <a:ext cx="6834776" cy="766764"/>
          </a:xfrm>
          <a:prstGeom prst="rect">
            <a:avLst/>
          </a:prstGeom>
          <a:noFill/>
        </p:spPr>
      </p:pic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133350" indent="0">
                  <a:buNone/>
                </a:pPr>
                <a:r>
                  <a:rPr lang="cs-CZ" dirty="0" smtClean="0"/>
                  <a:t>V trojúhelníku ABC vypočtěte velikosti zbývajících stran a úhlů, je-li dáno:</a:t>
                </a:r>
              </a:p>
              <a:p>
                <a:r>
                  <a:rPr lang="cs-CZ" dirty="0" smtClean="0"/>
                  <a:t>1) a = 75 m, c = 58 m,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 </m:t>
                    </m:r>
                  </m:oMath>
                </a14:m>
                <a:r>
                  <a:rPr lang="cs-CZ" dirty="0" smtClean="0"/>
                  <a:t>112°</a:t>
                </a:r>
              </a:p>
              <a:p>
                <a:r>
                  <a:rPr lang="cs-CZ" dirty="0" smtClean="0"/>
                  <a:t>2) a = 18 m , b = 24 m, c = 11 m</a:t>
                </a:r>
              </a:p>
              <a:p>
                <a:pPr marL="133350" indent="0">
                  <a:buNone/>
                </a:pPr>
                <a:r>
                  <a:rPr lang="cs-CZ" dirty="0" smtClean="0"/>
                  <a:t>3) Vypočtěte velikost největšího úhlu v trojúhelníku, jehož strany mají délky 36 m,49 m a 25 m.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r="-1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3671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1) a = 110,7 m,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dirty="0" smtClean="0"/>
                  <a:t>= 38°55´,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cs-CZ" dirty="0" smtClean="0"/>
                  <a:t> =29°05´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l-GR" dirty="0" smtClean="0"/>
                  <a:t> </a:t>
                </a:r>
                <a:r>
                  <a:rPr lang="cs-CZ" dirty="0" smtClean="0"/>
                  <a:t>= 45°04´,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dirty="0" smtClean="0"/>
                  <a:t>= 109°18´,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cs-CZ" dirty="0" smtClean="0"/>
                  <a:t> = 25°38´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3) Největší úhel má velikost 105°28´. 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4287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</a:rPr>
              <a:t>Části textu použity z učebnice: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CALDA, Emil: Matematika pro dvouleté a tříleté učební obory SOU, díl 3, Praha, </a:t>
            </a:r>
            <a:r>
              <a:rPr lang="cs-CZ" sz="1600" dirty="0" err="1" smtClean="0">
                <a:solidFill>
                  <a:schemeClr val="tx1"/>
                </a:solidFill>
              </a:rPr>
              <a:t>Prometheus</a:t>
            </a:r>
            <a:r>
              <a:rPr lang="cs-CZ" sz="1600" dirty="0" smtClean="0">
                <a:solidFill>
                  <a:schemeClr val="tx1"/>
                </a:solidFill>
              </a:rPr>
              <a:t>,2004, ISBN80-7196-295-3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1: </a:t>
            </a:r>
            <a:r>
              <a:rPr lang="cs-CZ" sz="1600" dirty="0" err="1" smtClean="0">
                <a:solidFill>
                  <a:schemeClr val="tx1"/>
                </a:solidFill>
              </a:rPr>
              <a:t>Wikipedia</a:t>
            </a:r>
            <a:r>
              <a:rPr lang="cs-CZ" sz="1600" dirty="0" smtClean="0">
                <a:solidFill>
                  <a:schemeClr val="tx1"/>
                </a:solidFill>
              </a:rPr>
              <a:t>. www.</a:t>
            </a:r>
            <a:r>
              <a:rPr lang="cs-CZ" sz="1600" dirty="0" err="1" smtClean="0">
                <a:solidFill>
                  <a:schemeClr val="tx1"/>
                </a:solidFill>
              </a:rPr>
              <a:t>wikipedia.cz</a:t>
            </a:r>
            <a:r>
              <a:rPr lang="cs-CZ" sz="1600" dirty="0" smtClean="0">
                <a:solidFill>
                  <a:schemeClr val="tx1"/>
                </a:solidFill>
              </a:rPr>
              <a:t> [online]. [cit. 20.8.2012]. Dostupný na WWW: </a:t>
            </a:r>
            <a:r>
              <a:rPr lang="cs-CZ" sz="1600" dirty="0" smtClean="0">
                <a:solidFill>
                  <a:schemeClr val="tx1"/>
                </a:solidFill>
                <a:hlinkClick r:id="rId2"/>
              </a:rPr>
              <a:t>http://cs.wikipedia.org/wiki/Sinov%C3%A1_v%C4%9Bta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/>
              <a:t>Ostatní Ilustrace www.office.microsoft.com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131</Words>
  <Application>Microsoft Office PowerPoint</Application>
  <PresentationFormat>Předvádění na obrazovce (4:3)</PresentationFormat>
  <Paragraphs>44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/>
      <vt:lpstr>Snímek 1</vt:lpstr>
      <vt:lpstr>Výukový materiál</vt:lpstr>
      <vt:lpstr>Snímek 3</vt:lpstr>
      <vt:lpstr>KOSINOVÁ  VĚTA</vt:lpstr>
      <vt:lpstr>KDY POUŽÍVÁME KOSINOVOU VĚTU?</vt:lpstr>
      <vt:lpstr>PŘÍKLAD 1</vt:lpstr>
      <vt:lpstr>Snímek 7</vt:lpstr>
      <vt:lpstr>PŘÍKLAD 2</vt:lpstr>
      <vt:lpstr>Snímek 9</vt:lpstr>
      <vt:lpstr>PROCVIČENÍ</vt:lpstr>
      <vt:lpstr>VÝSLEDKY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39</cp:revision>
  <dcterms:modified xsi:type="dcterms:W3CDTF">2013-05-13T09:10:36Z</dcterms:modified>
</cp:coreProperties>
</file>