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86" r:id="rId16"/>
    <p:sldId id="287" r:id="rId17"/>
    <p:sldId id="288" r:id="rId18"/>
    <p:sldId id="284" r:id="rId19"/>
    <p:sldId id="285" r:id="rId2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60" d="100"/>
          <a:sy n="60" d="100"/>
        </p:scale>
        <p:origin x="-786" y="-3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4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0B4980-CF69-4B96-B880-627661A83365}" type="datetimeFigureOut">
              <a:rPr lang="cs-CZ"/>
              <a:pPr>
                <a:defRPr/>
              </a:pPr>
              <a:t>13.5.2013</a:t>
            </a:fld>
            <a:endParaRPr lang="cs-CZ"/>
          </a:p>
        </p:txBody>
      </p:sp>
      <p:sp>
        <p:nvSpPr>
          <p:cNvPr id="5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5C1EDD-80A3-47D2-9D56-67A074B3B56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pull dir="r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EDFC58-A0C1-4E92-B32A-852887BE9DD0}" type="datetimeFigureOut">
              <a:rPr lang="cs-CZ"/>
              <a:pPr>
                <a:defRPr/>
              </a:pPr>
              <a:t>13.5.2013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EB2946-2F52-4C26-8C74-F0E9DDA3084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38F95D-1A8A-42E6-85D7-D1D26B589A22}" type="datetimeFigureOut">
              <a:rPr lang="cs-CZ"/>
              <a:pPr>
                <a:defRPr/>
              </a:pPr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5CD590-4AD6-4BCF-B9DF-27380592D9F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pull dir="r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8CCF83-B43A-4B37-BEB9-5E0E16045E70}" type="datetimeFigureOut">
              <a:rPr lang="cs-CZ"/>
              <a:pPr>
                <a:defRPr/>
              </a:pPr>
              <a:t>13.5.2013</a:t>
            </a:fld>
            <a:endParaRPr lang="cs-CZ"/>
          </a:p>
        </p:txBody>
      </p:sp>
      <p:sp>
        <p:nvSpPr>
          <p:cNvPr id="6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95463E-0749-4DE8-8713-6CD5085B717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646E46-5BFD-4B3A-ADD6-FA8E3C3D275B}" type="datetimeFigureOut">
              <a:rPr lang="cs-CZ"/>
              <a:pPr>
                <a:defRPr/>
              </a:pPr>
              <a:t>13.5.2013</a:t>
            </a:fld>
            <a:endParaRPr lang="cs-CZ"/>
          </a:p>
        </p:txBody>
      </p:sp>
      <p:sp>
        <p:nvSpPr>
          <p:cNvPr id="8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8275C5-94FB-4698-97F4-B4125EC24C1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7EE990-7826-4D47-B04E-6C4C2C609ECD}" type="datetimeFigureOut">
              <a:rPr lang="cs-CZ"/>
              <a:pPr>
                <a:defRPr/>
              </a:pPr>
              <a:t>13.5.2013</a:t>
            </a:fld>
            <a:endParaRPr lang="cs-CZ"/>
          </a:p>
        </p:txBody>
      </p:sp>
      <p:sp>
        <p:nvSpPr>
          <p:cNvPr id="4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000E6D-57CA-4BFE-AE51-0D94236A21A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D832F8-B1EF-4478-884F-3E36336DE4B5}" type="datetimeFigureOut">
              <a:rPr lang="cs-CZ"/>
              <a:pPr>
                <a:defRPr/>
              </a:pPr>
              <a:t>13.5.2013</a:t>
            </a:fld>
            <a:endParaRPr lang="cs-CZ"/>
          </a:p>
        </p:txBody>
      </p:sp>
      <p:sp>
        <p:nvSpPr>
          <p:cNvPr id="3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BD88E7-3E17-4F1C-983B-43820B02D0E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A4308B-8174-4753-92E4-136FB0350E0B}" type="datetimeFigureOut">
              <a:rPr lang="cs-CZ"/>
              <a:pPr>
                <a:defRPr/>
              </a:pPr>
              <a:t>13.5.2013</a:t>
            </a:fld>
            <a:endParaRPr lang="cs-CZ"/>
          </a:p>
        </p:txBody>
      </p:sp>
      <p:sp>
        <p:nvSpPr>
          <p:cNvPr id="6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A1689E-7425-42DE-A9B5-BC63827DD92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s odříznutým a zakulaceným jedním rohem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Pravoúhlý trojúhelník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9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CAC582-2917-4019-9961-FB3ABC16C636}" type="datetimeFigureOut">
              <a:rPr lang="cs-CZ"/>
              <a:pPr>
                <a:defRPr/>
              </a:pPr>
              <a:t>13.5.2013</a:t>
            </a:fld>
            <a:endParaRPr lang="cs-CZ"/>
          </a:p>
        </p:txBody>
      </p:sp>
      <p:sp>
        <p:nvSpPr>
          <p:cNvPr id="10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D483D9-75A3-41BB-A765-78520FC019E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D2FE94-24A2-44C4-B28F-4348D86A8236}" type="datetimeFigureOut">
              <a:rPr lang="cs-CZ"/>
              <a:pPr>
                <a:defRPr/>
              </a:pPr>
              <a:t>13.5.2013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11AE7D-AE62-4754-9431-B9DC8074288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9F9B49-1862-4A08-9F7F-6BA51DD58F60}" type="datetimeFigureOut">
              <a:rPr lang="cs-CZ"/>
              <a:pPr>
                <a:defRPr/>
              </a:pPr>
              <a:t>13.5.2013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8EC547-1FA4-4943-8498-99BDE9533FB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8" name="Zástupný symbol pro nadpis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  <a:endParaRPr lang="en-US" smtClean="0"/>
          </a:p>
        </p:txBody>
      </p:sp>
      <p:sp>
        <p:nvSpPr>
          <p:cNvPr id="1029" name="Zástupný symbol pro text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D9AF6E2-44EF-47DF-9E56-1DDDAE90E53A}" type="datetimeFigureOut">
              <a:rPr lang="cs-CZ"/>
              <a:pPr>
                <a:defRPr/>
              </a:pPr>
              <a:t>13.5.2013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30C6E78-A843-43D7-81F2-4BAD4B2590B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grpSp>
        <p:nvGrpSpPr>
          <p:cNvPr id="1033" name="Skupina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3" r:id="rId3"/>
    <p:sldLayoutId id="2147483670" r:id="rId4"/>
    <p:sldLayoutId id="2147483669" r:id="rId5"/>
    <p:sldLayoutId id="2147483668" r:id="rId6"/>
    <p:sldLayoutId id="2147483667" r:id="rId7"/>
    <p:sldLayoutId id="2147483666" r:id="rId8"/>
    <p:sldLayoutId id="2147483674" r:id="rId9"/>
    <p:sldLayoutId id="2147483665" r:id="rId10"/>
    <p:sldLayoutId id="2147483664" r:id="rId11"/>
  </p:sldLayoutIdLst>
  <p:transition spd="med">
    <p:pull dir="ru"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EB641B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EB641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39639D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//upload.wikimedia.org/wikipedia/commons/f/f5/Leucanthemum_x_superbum_'Becky'_in_NH.jpg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//upload.wikimedia.org/wikipedia/commons/5/53/Ribes_jessoniae_146-8840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6/64/Triticum_aestivum.jpg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3/3c/Avena_sativa_II.jpg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e/ea/Primula_florindae_inflorescence.jpg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//upload.wikimedia.org/wikipedia/commons/1/1e/Trifolium_montanum_290504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a/a7/Chamomile@original_size.jpg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//upload.wikimedia.org/wikipedia/commons/e/e1/Sambucus_nigra2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//upload.wikimedia.org/wikipedia/commons/8/8d/Lychnis_flos-cuculi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6/6e/Forget_me_not.JPG" TargetMode="Externa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//upload.wikimedia.org/wikipedia/commons/a/a7/Chamomile@original_size.jpg" TargetMode="External"/><Relationship Id="rId13" Type="http://schemas.openxmlformats.org/officeDocument/2006/relationships/hyperlink" Target="//upload.wikimedia.org/wikipedia/commons/e/ea/Primula_florindae_inflorescence.jpg" TargetMode="External"/><Relationship Id="rId3" Type="http://schemas.openxmlformats.org/officeDocument/2006/relationships/hyperlink" Target="//upload.wikimedia.org/wikipedia/commons/5/53/Ribes_jessoniae_146-8840.jpg" TargetMode="External"/><Relationship Id="rId7" Type="http://schemas.openxmlformats.org/officeDocument/2006/relationships/image" Target="../media/image12.jpeg"/><Relationship Id="rId12" Type="http://schemas.openxmlformats.org/officeDocument/2006/relationships/image" Target="../media/image14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Relationship Id="rId6" Type="http://schemas.openxmlformats.org/officeDocument/2006/relationships/hyperlink" Target="//upload.wikimedia.org/wikipedia/commons/e/e1/Sambucus_nigra2.jpg" TargetMode="External"/><Relationship Id="rId11" Type="http://schemas.openxmlformats.org/officeDocument/2006/relationships/hyperlink" Target="//upload.wikimedia.org/wikipedia/commons/8/8d/Lychnis_flos-cuculi.jpg" TargetMode="External"/><Relationship Id="rId5" Type="http://schemas.openxmlformats.org/officeDocument/2006/relationships/image" Target="../media/image13.png"/><Relationship Id="rId10" Type="http://schemas.openxmlformats.org/officeDocument/2006/relationships/image" Target="../media/image15.jpeg"/><Relationship Id="rId4" Type="http://schemas.openxmlformats.org/officeDocument/2006/relationships/image" Target="../media/image5.jpeg"/><Relationship Id="rId9" Type="http://schemas.openxmlformats.org/officeDocument/2006/relationships/image" Target="../media/image11.jpeg"/><Relationship Id="rId14" Type="http://schemas.openxmlformats.org/officeDocument/2006/relationships/image" Target="../media/image17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Generativní</a:t>
            </a:r>
            <a:br>
              <a:rPr lang="cs-CZ" dirty="0" smtClean="0"/>
            </a:br>
            <a:r>
              <a:rPr lang="cs-CZ" dirty="0" smtClean="0"/>
              <a:t>rostlinné orgány</a:t>
            </a:r>
            <a:endParaRPr lang="cs-CZ" dirty="0"/>
          </a:p>
        </p:txBody>
      </p:sp>
      <p:sp>
        <p:nvSpPr>
          <p:cNvPr id="13314" name="Podnadpis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 eaLnBrk="1" hangingPunct="1"/>
            <a:r>
              <a:rPr lang="cs-CZ" smtClean="0"/>
              <a:t>květenství</a:t>
            </a:r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</p:nvPr>
        </p:nvGraphicFramePr>
        <p:xfrm>
          <a:off x="285750" y="1643063"/>
          <a:ext cx="8572500" cy="2865437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857256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b="0" dirty="0" smtClean="0"/>
                        <a:t>NÁZEV</a:t>
                      </a:r>
                      <a:r>
                        <a:rPr lang="cs-CZ" b="0" baseline="0" dirty="0" smtClean="0"/>
                        <a:t> ŠKOLY: Gymnázium Lovosice, Sady p</a:t>
                      </a:r>
                      <a:r>
                        <a:rPr lang="en-US" b="0" baseline="0" dirty="0" err="1" smtClean="0"/>
                        <a:t>i</a:t>
                      </a:r>
                      <a:r>
                        <a:rPr lang="cs-CZ" b="0" baseline="0" dirty="0" err="1" smtClean="0"/>
                        <a:t>onýrů</a:t>
                      </a:r>
                      <a:r>
                        <a:rPr lang="cs-CZ" b="0" baseline="0" dirty="0" smtClean="0"/>
                        <a:t> 600</a:t>
                      </a:r>
                      <a:r>
                        <a:rPr lang="en-US" b="0" baseline="0" dirty="0" smtClean="0"/>
                        <a:t>/</a:t>
                      </a:r>
                      <a:r>
                        <a:rPr lang="cs-CZ" b="0" baseline="0" dirty="0" smtClean="0"/>
                        <a:t>6</a:t>
                      </a:r>
                      <a:endParaRPr lang="cs-CZ" b="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PROJEKTU: CZ.1.07</a:t>
                      </a:r>
                      <a:r>
                        <a:rPr lang="en-US" dirty="0" smtClean="0"/>
                        <a:t>/</a:t>
                      </a:r>
                      <a:r>
                        <a:rPr lang="cs-CZ" dirty="0" smtClean="0"/>
                        <a:t>1.5.00</a:t>
                      </a:r>
                      <a:r>
                        <a:rPr lang="en-US" dirty="0" smtClean="0"/>
                        <a:t>/</a:t>
                      </a:r>
                      <a:r>
                        <a:rPr lang="cs-CZ" dirty="0" smtClean="0"/>
                        <a:t>34.1073</a:t>
                      </a:r>
                      <a:endParaRPr lang="cs-CZ" b="0" dirty="0" smtClean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MATERIÁLU: VY_32_INOVACE_1B_12_Generativní</a:t>
                      </a:r>
                      <a:r>
                        <a:rPr lang="cs-CZ" baseline="0" dirty="0" smtClean="0"/>
                        <a:t> rostlinné orgány - květenství</a:t>
                      </a:r>
                      <a:endParaRPr lang="cs-CZ" b="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 SADY: Botanika</a:t>
                      </a:r>
                      <a:endParaRPr lang="cs-CZ" b="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ROČNÍK: sekunda</a:t>
                      </a:r>
                      <a:endParaRPr lang="cs-CZ" b="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DATUM VZNIKU:</a:t>
                      </a:r>
                      <a:r>
                        <a:rPr lang="cs-CZ" baseline="0" dirty="0" smtClean="0"/>
                        <a:t> březen 2</a:t>
                      </a:r>
                      <a:r>
                        <a:rPr lang="cs-CZ" dirty="0" smtClean="0"/>
                        <a:t>013</a:t>
                      </a:r>
                      <a:endParaRPr lang="cs-CZ" b="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AUTOR: Mgr. Dagmar Ročková</a:t>
                      </a:r>
                      <a:endParaRPr lang="cs-CZ" b="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4355" name="Picture 5" descr="GYMLOVO_logo BRV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71938" y="500063"/>
            <a:ext cx="72072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6" name="Obrázek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Anotace</a:t>
            </a:r>
          </a:p>
        </p:txBody>
      </p:sp>
      <p:sp>
        <p:nvSpPr>
          <p:cNvPr id="15362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z="2000" smtClean="0"/>
              <a:t>Výklad na 1 vyučovací hodinu.</a:t>
            </a:r>
          </a:p>
          <a:p>
            <a:pPr eaLnBrk="1" hangingPunct="1"/>
            <a:r>
              <a:rPr lang="cs-CZ" sz="2000" smtClean="0"/>
              <a:t>Učivo – charakteristika květenství, rozdíly mezi hroznovitým a vrcholičnatým květenstvím, základní typy hroznovitých a vrcholičnatých květenství a příklady rostlin.</a:t>
            </a:r>
          </a:p>
          <a:p>
            <a:pPr eaLnBrk="1" hangingPunct="1"/>
            <a:r>
              <a:rPr lang="cs-CZ" sz="2000" smtClean="0"/>
              <a:t>Procvičování na závěr.</a:t>
            </a:r>
          </a:p>
          <a:p>
            <a:pPr eaLnBrk="1" hangingPunct="1">
              <a:buFont typeface="Wingdings 2" pitchFamily="18" charset="2"/>
              <a:buNone/>
            </a:pPr>
            <a:endParaRPr lang="cs-CZ" sz="2000" smtClean="0"/>
          </a:p>
          <a:p>
            <a:pPr eaLnBrk="1" hangingPunct="1"/>
            <a:r>
              <a:rPr lang="cs-CZ" sz="2000" smtClean="0"/>
              <a:t>Pro přechod snímků použita animace – odkrýt doprava nahoru, některé snímky žákům skryty.</a:t>
            </a:r>
          </a:p>
          <a:p>
            <a:pPr eaLnBrk="1" hangingPunct="1"/>
            <a:r>
              <a:rPr lang="cs-CZ" sz="2000" smtClean="0"/>
              <a:t>Text je rolován po odstavcích, případně po jednotlivých odrážkách – dle potřeby k výuce.</a:t>
            </a:r>
          </a:p>
          <a:p>
            <a:pPr eaLnBrk="1" hangingPunct="1"/>
            <a:r>
              <a:rPr lang="cs-CZ" sz="2000" smtClean="0"/>
              <a:t>U obrázků použita animace – zmizení.</a:t>
            </a:r>
          </a:p>
          <a:p>
            <a:pPr eaLnBrk="1" hangingPunct="1"/>
            <a:r>
              <a:rPr lang="cs-CZ" sz="2000" smtClean="0"/>
              <a:t>Procvičování formou zápisu na interaktivní tabuli.</a:t>
            </a:r>
          </a:p>
          <a:p>
            <a:pPr eaLnBrk="1" hangingPunct="1"/>
            <a:r>
              <a:rPr lang="cs-CZ" sz="2000" smtClean="0"/>
              <a:t>Přílet řešení.</a:t>
            </a:r>
          </a:p>
          <a:p>
            <a:pPr eaLnBrk="1" hangingPunct="1"/>
            <a:endParaRPr lang="cs-CZ" smtClean="0"/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Nadpis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cs-CZ" smtClean="0"/>
              <a:t>Květenství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57200" y="1935163"/>
            <a:ext cx="7829550" cy="4389437"/>
          </a:xfrm>
        </p:spPr>
        <p:txBody>
          <a:bodyPr/>
          <a:lstStyle/>
          <a:p>
            <a:r>
              <a:rPr lang="cs-CZ" smtClean="0"/>
              <a:t>soubor drobných květů</a:t>
            </a:r>
          </a:p>
          <a:p>
            <a:r>
              <a:rPr lang="cs-CZ" smtClean="0"/>
              <a:t>počet různý</a:t>
            </a:r>
          </a:p>
          <a:p>
            <a:r>
              <a:rPr lang="cs-CZ" smtClean="0"/>
              <a:t>nápadnost pro opylovače</a:t>
            </a:r>
          </a:p>
          <a:p>
            <a:endParaRPr lang="cs-CZ" smtClean="0"/>
          </a:p>
          <a:p>
            <a:r>
              <a:rPr lang="cs-CZ" smtClean="0"/>
              <a:t>biologický květ = květenství podobající se jednoduchému květu (kopretina)</a:t>
            </a:r>
          </a:p>
          <a:p>
            <a:endParaRPr lang="cs-CZ" smtClean="0"/>
          </a:p>
        </p:txBody>
      </p:sp>
      <p:pic>
        <p:nvPicPr>
          <p:cNvPr id="26629" name="Picture 5" descr="File:Leucanthemum x superbum 'Becky' in NH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95963" y="4365625"/>
            <a:ext cx="2662237" cy="199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8" name="TextovéPole 14"/>
          <p:cNvSpPr txBox="1">
            <a:spLocks noChangeArrowheads="1"/>
          </p:cNvSpPr>
          <p:nvPr/>
        </p:nvSpPr>
        <p:spPr bwMode="auto">
          <a:xfrm>
            <a:off x="5715000" y="6356350"/>
            <a:ext cx="3286125" cy="43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>
                <a:latin typeface="Constantia" pitchFamily="18" charset="0"/>
              </a:rPr>
              <a:t>Obr. 1.: </a:t>
            </a:r>
            <a:r>
              <a:rPr lang="cs-CZ" sz="2200">
                <a:latin typeface="Constantia" pitchFamily="18" charset="0"/>
              </a:rPr>
              <a:t>Biologický květ</a:t>
            </a:r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57338"/>
            <a:ext cx="4114800" cy="5086350"/>
          </a:xfrm>
        </p:spPr>
        <p:txBody>
          <a:bodyPr/>
          <a:lstStyle/>
          <a:p>
            <a:pPr>
              <a:buFont typeface="Wingdings 2" pitchFamily="18" charset="2"/>
              <a:buNone/>
              <a:defRPr/>
            </a:pPr>
            <a:r>
              <a:rPr lang="cs-CZ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HROZNOVITÁ</a:t>
            </a:r>
          </a:p>
          <a:p>
            <a:pPr>
              <a:buFont typeface="Wingdings 2" pitchFamily="18" charset="2"/>
              <a:buNone/>
              <a:defRPr/>
            </a:pPr>
            <a:r>
              <a:rPr lang="cs-CZ" dirty="0" smtClean="0"/>
              <a:t>= postranní stonky nepřerůstají hlavní stonek</a:t>
            </a:r>
          </a:p>
          <a:p>
            <a:pPr>
              <a:buFont typeface="Wingdings 2" pitchFamily="18" charset="2"/>
              <a:buNone/>
              <a:defRPr/>
            </a:pPr>
            <a:r>
              <a:rPr lang="cs-CZ" dirty="0" smtClean="0"/>
              <a:t>= květy rozkvétají zdola nahoru nebo od okraje</a:t>
            </a:r>
            <a:br>
              <a:rPr lang="cs-CZ" dirty="0" smtClean="0"/>
            </a:br>
            <a:r>
              <a:rPr lang="cs-CZ" dirty="0" smtClean="0"/>
              <a:t>do středu</a:t>
            </a:r>
          </a:p>
          <a:p>
            <a:pPr>
              <a:buFont typeface="Wingdings 2" pitchFamily="18" charset="2"/>
              <a:buNone/>
              <a:defRPr/>
            </a:pPr>
            <a:endParaRPr lang="cs-CZ" sz="800" dirty="0" smtClean="0"/>
          </a:p>
          <a:p>
            <a:pPr>
              <a:buFont typeface="Wingdings 2" pitchFamily="18" charset="2"/>
              <a:buNone/>
              <a:defRPr/>
            </a:pPr>
            <a:r>
              <a:rPr lang="cs-CZ" dirty="0" smtClean="0">
                <a:solidFill>
                  <a:schemeClr val="hlink"/>
                </a:solidFill>
              </a:rPr>
              <a:t>hrozen	okolík</a:t>
            </a:r>
          </a:p>
          <a:p>
            <a:pPr>
              <a:buFont typeface="Wingdings 2" pitchFamily="18" charset="2"/>
              <a:buNone/>
              <a:defRPr/>
            </a:pPr>
            <a:r>
              <a:rPr lang="cs-CZ" dirty="0" smtClean="0">
                <a:solidFill>
                  <a:schemeClr val="hlink"/>
                </a:solidFill>
              </a:rPr>
              <a:t>klas		hlávka</a:t>
            </a:r>
          </a:p>
          <a:p>
            <a:pPr>
              <a:buFont typeface="Wingdings 2" pitchFamily="18" charset="2"/>
              <a:buNone/>
              <a:defRPr/>
            </a:pPr>
            <a:r>
              <a:rPr lang="cs-CZ" dirty="0" smtClean="0">
                <a:solidFill>
                  <a:schemeClr val="hlink"/>
                </a:solidFill>
              </a:rPr>
              <a:t>lata		úbor</a:t>
            </a:r>
          </a:p>
        </p:txBody>
      </p:sp>
      <p:sp>
        <p:nvSpPr>
          <p:cNvPr id="2" name="Zástupný symbol pro obsah 2"/>
          <p:cNvSpPr>
            <a:spLocks/>
          </p:cNvSpPr>
          <p:nvPr/>
        </p:nvSpPr>
        <p:spPr bwMode="auto">
          <a:xfrm>
            <a:off x="4643438" y="1557338"/>
            <a:ext cx="4259262" cy="530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 eaLnBrk="0" fontAlgn="auto" hangingPunct="0">
              <a:spcBef>
                <a:spcPct val="20000"/>
              </a:spcBef>
              <a:spcAft>
                <a:spcPts val="0"/>
              </a:spcAft>
              <a:buClr>
                <a:srgbClr val="EB641B"/>
              </a:buClr>
              <a:buSzPct val="95000"/>
              <a:buFont typeface="Wingdings 2" pitchFamily="18" charset="2"/>
              <a:buNone/>
              <a:defRPr/>
            </a:pPr>
            <a:r>
              <a:rPr lang="cs-CZ" sz="2600" dirty="0">
                <a:solidFill>
                  <a:schemeClr val="fol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nstantia" pitchFamily="18" charset="0"/>
              </a:rPr>
              <a:t>VRCHOLIČNATÁ</a:t>
            </a:r>
          </a:p>
          <a:p>
            <a:pPr marL="273050" indent="-273050" eaLnBrk="0" fontAlgn="auto" hangingPunct="0">
              <a:spcBef>
                <a:spcPct val="20000"/>
              </a:spcBef>
              <a:spcAft>
                <a:spcPts val="0"/>
              </a:spcAft>
              <a:buClr>
                <a:srgbClr val="EB641B"/>
              </a:buClr>
              <a:buSzPct val="95000"/>
              <a:buFont typeface="Wingdings 2" pitchFamily="18" charset="2"/>
              <a:buNone/>
              <a:defRPr/>
            </a:pPr>
            <a:r>
              <a:rPr lang="cs-CZ" sz="2600" dirty="0">
                <a:latin typeface="Constantia" pitchFamily="18" charset="0"/>
              </a:rPr>
              <a:t>= postranní stonky přerůstají stonek hlavní</a:t>
            </a:r>
          </a:p>
          <a:p>
            <a:pPr marL="273050" indent="-273050" eaLnBrk="0" fontAlgn="auto" hangingPunct="0">
              <a:spcBef>
                <a:spcPct val="20000"/>
              </a:spcBef>
              <a:spcAft>
                <a:spcPts val="0"/>
              </a:spcAft>
              <a:buClr>
                <a:srgbClr val="EB641B"/>
              </a:buClr>
              <a:buSzPct val="95000"/>
              <a:buFont typeface="Wingdings 2" pitchFamily="18" charset="2"/>
              <a:buNone/>
              <a:defRPr/>
            </a:pPr>
            <a:r>
              <a:rPr lang="cs-CZ" sz="2600" dirty="0">
                <a:latin typeface="Constantia" pitchFamily="18" charset="0"/>
              </a:rPr>
              <a:t>= květy rozkvétají shora dolů nebo od středu k okraji</a:t>
            </a:r>
          </a:p>
          <a:p>
            <a:pPr marL="273050" indent="-273050" eaLnBrk="0" fontAlgn="auto" hangingPunct="0">
              <a:spcBef>
                <a:spcPct val="20000"/>
              </a:spcBef>
              <a:spcAft>
                <a:spcPts val="0"/>
              </a:spcAft>
              <a:buClr>
                <a:srgbClr val="EB641B"/>
              </a:buClr>
              <a:buSzPct val="95000"/>
              <a:buFont typeface="Wingdings 2" pitchFamily="18" charset="2"/>
              <a:buNone/>
              <a:defRPr/>
            </a:pPr>
            <a:endParaRPr lang="cs-CZ" sz="800" dirty="0">
              <a:latin typeface="Constantia" pitchFamily="18" charset="0"/>
            </a:endParaRPr>
          </a:p>
          <a:p>
            <a:pPr marL="273050" indent="-273050" eaLnBrk="0" fontAlgn="auto" hangingPunct="0">
              <a:spcBef>
                <a:spcPct val="20000"/>
              </a:spcBef>
              <a:spcAft>
                <a:spcPts val="0"/>
              </a:spcAft>
              <a:buClr>
                <a:srgbClr val="EB641B"/>
              </a:buClr>
              <a:buSzPct val="95000"/>
              <a:buFont typeface="Wingdings 2" pitchFamily="18" charset="2"/>
              <a:buNone/>
              <a:defRPr/>
            </a:pPr>
            <a:r>
              <a:rPr lang="cs-CZ" sz="2600" dirty="0">
                <a:solidFill>
                  <a:schemeClr val="folHlink"/>
                </a:solidFill>
                <a:latin typeface="Constantia" pitchFamily="18" charset="0"/>
              </a:rPr>
              <a:t>vrcholík</a:t>
            </a:r>
          </a:p>
          <a:p>
            <a:pPr marL="273050" indent="-273050" eaLnBrk="0" fontAlgn="auto" hangingPunct="0">
              <a:spcBef>
                <a:spcPct val="20000"/>
              </a:spcBef>
              <a:spcAft>
                <a:spcPts val="0"/>
              </a:spcAft>
              <a:buClr>
                <a:srgbClr val="EB641B"/>
              </a:buClr>
              <a:buSzPct val="95000"/>
              <a:buFont typeface="Wingdings 2" pitchFamily="18" charset="2"/>
              <a:buNone/>
              <a:defRPr/>
            </a:pPr>
            <a:r>
              <a:rPr lang="cs-CZ" sz="2600" dirty="0">
                <a:solidFill>
                  <a:schemeClr val="folHlink"/>
                </a:solidFill>
                <a:latin typeface="Constantia" pitchFamily="18" charset="0"/>
              </a:rPr>
              <a:t>vidlan</a:t>
            </a:r>
          </a:p>
          <a:p>
            <a:pPr marL="273050" indent="-273050" eaLnBrk="0" fontAlgn="auto" hangingPunct="0">
              <a:spcBef>
                <a:spcPct val="20000"/>
              </a:spcBef>
              <a:spcAft>
                <a:spcPts val="0"/>
              </a:spcAft>
              <a:buClr>
                <a:srgbClr val="EB641B"/>
              </a:buClr>
              <a:buSzPct val="95000"/>
              <a:buFont typeface="Wingdings 2" pitchFamily="18" charset="2"/>
              <a:buNone/>
              <a:defRPr/>
            </a:pPr>
            <a:r>
              <a:rPr lang="cs-CZ" sz="2600" dirty="0">
                <a:solidFill>
                  <a:schemeClr val="folHlink"/>
                </a:solidFill>
                <a:latin typeface="Constantia" pitchFamily="18" charset="0"/>
              </a:rPr>
              <a:t>vijan</a:t>
            </a:r>
          </a:p>
        </p:txBody>
      </p:sp>
      <p:sp>
        <p:nvSpPr>
          <p:cNvPr id="17411" name="Nadpis 1"/>
          <p:cNvSpPr>
            <a:spLocks/>
          </p:cNvSpPr>
          <p:nvPr/>
        </p:nvSpPr>
        <p:spPr bwMode="auto">
          <a:xfrm>
            <a:off x="1763713" y="620713"/>
            <a:ext cx="4475162" cy="722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 bIns="0" anchor="b"/>
          <a:lstStyle/>
          <a:p>
            <a:pPr eaLnBrk="0" hangingPunct="0"/>
            <a:r>
              <a:rPr lang="cs-CZ" sz="5000">
                <a:solidFill>
                  <a:schemeClr val="tx2"/>
                </a:solidFill>
                <a:latin typeface="Calibri" pitchFamily="34" charset="0"/>
              </a:rPr>
              <a:t>Typy květenství</a:t>
            </a:r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/>
          </p:cNvSpPr>
          <p:nvPr>
            <p:ph type="body" idx="1"/>
          </p:nvPr>
        </p:nvSpPr>
        <p:spPr>
          <a:xfrm>
            <a:off x="457200" y="1052513"/>
            <a:ext cx="8229600" cy="5272087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cs-CZ" smtClean="0">
                <a:solidFill>
                  <a:schemeClr val="hlink"/>
                </a:solidFill>
              </a:rPr>
              <a:t>HROZEN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rybíz</a:t>
            </a:r>
          </a:p>
        </p:txBody>
      </p:sp>
      <p:pic>
        <p:nvPicPr>
          <p:cNvPr id="38915" name="Picture 3" descr="File:Ribes jessoniae 146-8840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92725" y="765175"/>
            <a:ext cx="3492500" cy="578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7" name="Picture 5" descr="velke_hroznovita_kvetenstvi"/>
          <p:cNvPicPr>
            <a:picLocks noChangeAspect="1" noChangeArrowheads="1"/>
          </p:cNvPicPr>
          <p:nvPr/>
        </p:nvPicPr>
        <p:blipFill>
          <a:blip r:embed="rId4"/>
          <a:srcRect t="1543" r="73360" b="62206"/>
          <a:stretch>
            <a:fillRect/>
          </a:stretch>
        </p:blipFill>
        <p:spPr bwMode="auto">
          <a:xfrm>
            <a:off x="1714500" y="1857375"/>
            <a:ext cx="2403475" cy="335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6" name="TextovéPole 14"/>
          <p:cNvSpPr txBox="1">
            <a:spLocks noChangeArrowheads="1"/>
          </p:cNvSpPr>
          <p:nvPr/>
        </p:nvSpPr>
        <p:spPr bwMode="auto">
          <a:xfrm>
            <a:off x="2071688" y="5286375"/>
            <a:ext cx="2000250" cy="43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>
                <a:latin typeface="Constantia" pitchFamily="18" charset="0"/>
              </a:rPr>
              <a:t>Obr. 2.: </a:t>
            </a:r>
            <a:r>
              <a:rPr lang="cs-CZ" sz="2200">
                <a:latin typeface="Constantia" pitchFamily="18" charset="0"/>
              </a:rPr>
              <a:t>Schéma</a:t>
            </a:r>
          </a:p>
        </p:txBody>
      </p:sp>
      <p:sp>
        <p:nvSpPr>
          <p:cNvPr id="18437" name="TextovéPole 14"/>
          <p:cNvSpPr txBox="1">
            <a:spLocks noChangeArrowheads="1"/>
          </p:cNvSpPr>
          <p:nvPr/>
        </p:nvSpPr>
        <p:spPr bwMode="auto">
          <a:xfrm>
            <a:off x="5286375" y="6427788"/>
            <a:ext cx="2000250" cy="43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>
                <a:latin typeface="Constantia" pitchFamily="18" charset="0"/>
              </a:rPr>
              <a:t>Obr. 3.: </a:t>
            </a:r>
            <a:r>
              <a:rPr lang="cs-CZ" sz="2200">
                <a:latin typeface="Constantia" pitchFamily="18" charset="0"/>
              </a:rPr>
              <a:t>Rybíz</a:t>
            </a:r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8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3"/>
          <p:cNvSpPr>
            <a:spLocks noGrp="1"/>
          </p:cNvSpPr>
          <p:nvPr>
            <p:ph type="body" idx="1"/>
          </p:nvPr>
        </p:nvSpPr>
        <p:spPr>
          <a:xfrm>
            <a:off x="457200" y="1052513"/>
            <a:ext cx="8229600" cy="5272087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cs-CZ" smtClean="0">
                <a:solidFill>
                  <a:schemeClr val="hlink"/>
                </a:solidFill>
              </a:rPr>
              <a:t>KLAS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pšenice</a:t>
            </a:r>
          </a:p>
        </p:txBody>
      </p:sp>
      <p:pic>
        <p:nvPicPr>
          <p:cNvPr id="31754" name="Picture 10" descr="velke_hroznovita_kvetenstvi"/>
          <p:cNvPicPr>
            <a:picLocks noChangeAspect="1" noChangeArrowheads="1"/>
          </p:cNvPicPr>
          <p:nvPr/>
        </p:nvPicPr>
        <p:blipFill>
          <a:blip r:embed="rId2"/>
          <a:srcRect l="23373" r="58347" b="61443"/>
          <a:stretch>
            <a:fillRect/>
          </a:stretch>
        </p:blipFill>
        <p:spPr bwMode="auto">
          <a:xfrm>
            <a:off x="1908175" y="765175"/>
            <a:ext cx="2030413" cy="466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6" name="Picture 12" descr="File:Triticum aestivum.jpg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 l="25688" r="22937"/>
          <a:stretch>
            <a:fillRect/>
          </a:stretch>
        </p:blipFill>
        <p:spPr bwMode="auto">
          <a:xfrm>
            <a:off x="4859338" y="765175"/>
            <a:ext cx="2016125" cy="570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0" name="TextovéPole 14"/>
          <p:cNvSpPr txBox="1">
            <a:spLocks noChangeArrowheads="1"/>
          </p:cNvSpPr>
          <p:nvPr/>
        </p:nvSpPr>
        <p:spPr bwMode="auto">
          <a:xfrm>
            <a:off x="2214563" y="5500688"/>
            <a:ext cx="2000250" cy="43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>
                <a:latin typeface="Constantia" pitchFamily="18" charset="0"/>
              </a:rPr>
              <a:t>Obr. 2.: </a:t>
            </a:r>
            <a:r>
              <a:rPr lang="cs-CZ" sz="2200">
                <a:latin typeface="Constantia" pitchFamily="18" charset="0"/>
              </a:rPr>
              <a:t>Schéma</a:t>
            </a:r>
          </a:p>
        </p:txBody>
      </p:sp>
      <p:sp>
        <p:nvSpPr>
          <p:cNvPr id="19461" name="TextovéPole 14"/>
          <p:cNvSpPr txBox="1">
            <a:spLocks noChangeArrowheads="1"/>
          </p:cNvSpPr>
          <p:nvPr/>
        </p:nvSpPr>
        <p:spPr bwMode="auto">
          <a:xfrm>
            <a:off x="4857750" y="6427788"/>
            <a:ext cx="2071688" cy="43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>
                <a:latin typeface="Constantia" pitchFamily="18" charset="0"/>
              </a:rPr>
              <a:t>Obr. 4.: </a:t>
            </a:r>
            <a:r>
              <a:rPr lang="cs-CZ" sz="2200">
                <a:latin typeface="Constantia" pitchFamily="18" charset="0"/>
              </a:rPr>
              <a:t>Pšenice</a:t>
            </a:r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1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1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/>
          </p:cNvSpPr>
          <p:nvPr>
            <p:ph type="body" idx="1"/>
          </p:nvPr>
        </p:nvSpPr>
        <p:spPr>
          <a:xfrm>
            <a:off x="457200" y="1052513"/>
            <a:ext cx="8229600" cy="5272087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cs-CZ" smtClean="0">
                <a:solidFill>
                  <a:schemeClr val="hlink"/>
                </a:solidFill>
              </a:rPr>
              <a:t>LATA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oves</a:t>
            </a:r>
          </a:p>
        </p:txBody>
      </p:sp>
      <p:pic>
        <p:nvPicPr>
          <p:cNvPr id="39941" name="Picture 5" descr="velke_hroznovita_kvetenstvi"/>
          <p:cNvPicPr>
            <a:picLocks noChangeAspect="1" noChangeArrowheads="1"/>
          </p:cNvPicPr>
          <p:nvPr/>
        </p:nvPicPr>
        <p:blipFill>
          <a:blip r:embed="rId2"/>
          <a:srcRect l="65100" t="35277" b="14342"/>
          <a:stretch>
            <a:fillRect/>
          </a:stretch>
        </p:blipFill>
        <p:spPr bwMode="auto">
          <a:xfrm>
            <a:off x="1619250" y="1341438"/>
            <a:ext cx="3049588" cy="4516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3" name="Picture 7" descr="File:Avena sativa II.jpg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43438" y="692150"/>
            <a:ext cx="4086225" cy="570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4" name="TextovéPole 14"/>
          <p:cNvSpPr txBox="1">
            <a:spLocks noChangeArrowheads="1"/>
          </p:cNvSpPr>
          <p:nvPr/>
        </p:nvSpPr>
        <p:spPr bwMode="auto">
          <a:xfrm>
            <a:off x="2071688" y="5857875"/>
            <a:ext cx="2000250" cy="43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>
                <a:latin typeface="Constantia" pitchFamily="18" charset="0"/>
              </a:rPr>
              <a:t>Obr. 2.: </a:t>
            </a:r>
            <a:r>
              <a:rPr lang="cs-CZ" sz="2200">
                <a:latin typeface="Constantia" pitchFamily="18" charset="0"/>
              </a:rPr>
              <a:t>Schéma</a:t>
            </a:r>
          </a:p>
        </p:txBody>
      </p:sp>
      <p:sp>
        <p:nvSpPr>
          <p:cNvPr id="20485" name="TextovéPole 14"/>
          <p:cNvSpPr txBox="1">
            <a:spLocks noChangeArrowheads="1"/>
          </p:cNvSpPr>
          <p:nvPr/>
        </p:nvSpPr>
        <p:spPr bwMode="auto">
          <a:xfrm>
            <a:off x="4786313" y="6357938"/>
            <a:ext cx="2000250" cy="43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>
                <a:latin typeface="Constantia" pitchFamily="18" charset="0"/>
              </a:rPr>
              <a:t>Obr. 5.: </a:t>
            </a:r>
            <a:r>
              <a:rPr lang="cs-CZ" sz="2200">
                <a:latin typeface="Constantia" pitchFamily="18" charset="0"/>
              </a:rPr>
              <a:t>Oves</a:t>
            </a:r>
          </a:p>
        </p:txBody>
      </p:sp>
      <p:sp>
        <p:nvSpPr>
          <p:cNvPr id="7" name="Obdélník 6"/>
          <p:cNvSpPr/>
          <p:nvPr/>
        </p:nvSpPr>
        <p:spPr>
          <a:xfrm>
            <a:off x="1714500" y="1214438"/>
            <a:ext cx="928688" cy="78581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1571625" y="2571750"/>
            <a:ext cx="357188" cy="428625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9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99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/>
          </p:cNvSpPr>
          <p:nvPr>
            <p:ph type="body" idx="1"/>
          </p:nvPr>
        </p:nvSpPr>
        <p:spPr>
          <a:xfrm>
            <a:off x="457200" y="1052513"/>
            <a:ext cx="8229600" cy="5272087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cs-CZ" smtClean="0">
                <a:solidFill>
                  <a:schemeClr val="hlink"/>
                </a:solidFill>
              </a:rPr>
              <a:t>OKOLÍK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prvosenka</a:t>
            </a:r>
          </a:p>
        </p:txBody>
      </p:sp>
      <p:pic>
        <p:nvPicPr>
          <p:cNvPr id="41989" name="Picture 5" descr="velke_hroznovita_kvetenstvi"/>
          <p:cNvPicPr>
            <a:picLocks noChangeAspect="1" noChangeArrowheads="1"/>
          </p:cNvPicPr>
          <p:nvPr/>
        </p:nvPicPr>
        <p:blipFill>
          <a:blip r:embed="rId2"/>
          <a:srcRect l="12299" t="63658" r="52161" b="15630"/>
          <a:stretch>
            <a:fillRect/>
          </a:stretch>
        </p:blipFill>
        <p:spPr bwMode="auto">
          <a:xfrm>
            <a:off x="34925" y="2205038"/>
            <a:ext cx="3960813" cy="2366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91" name="Picture 7" descr="File:Primula florindae inflorescence.jpg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95738" y="1341438"/>
            <a:ext cx="4711700" cy="464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8" name="TextovéPole 14"/>
          <p:cNvSpPr txBox="1">
            <a:spLocks noChangeArrowheads="1"/>
          </p:cNvSpPr>
          <p:nvPr/>
        </p:nvSpPr>
        <p:spPr bwMode="auto">
          <a:xfrm>
            <a:off x="1071563" y="4643438"/>
            <a:ext cx="2000250" cy="43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>
                <a:latin typeface="Constantia" pitchFamily="18" charset="0"/>
              </a:rPr>
              <a:t>Obr. 2.: </a:t>
            </a:r>
            <a:r>
              <a:rPr lang="cs-CZ" sz="2200">
                <a:latin typeface="Constantia" pitchFamily="18" charset="0"/>
              </a:rPr>
              <a:t>Schéma</a:t>
            </a:r>
          </a:p>
        </p:txBody>
      </p:sp>
      <p:sp>
        <p:nvSpPr>
          <p:cNvPr id="21509" name="TextovéPole 14"/>
          <p:cNvSpPr txBox="1">
            <a:spLocks noChangeArrowheads="1"/>
          </p:cNvSpPr>
          <p:nvPr/>
        </p:nvSpPr>
        <p:spPr bwMode="auto">
          <a:xfrm>
            <a:off x="4214813" y="6000750"/>
            <a:ext cx="3786187" cy="43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>
                <a:latin typeface="Constantia" pitchFamily="18" charset="0"/>
              </a:rPr>
              <a:t>Obr. 6.: </a:t>
            </a:r>
            <a:r>
              <a:rPr lang="cs-CZ" sz="2200">
                <a:latin typeface="Constantia" pitchFamily="18" charset="0"/>
              </a:rPr>
              <a:t>Prvosenka</a:t>
            </a:r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1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/>
          <p:cNvSpPr>
            <a:spLocks noGrp="1"/>
          </p:cNvSpPr>
          <p:nvPr>
            <p:ph type="body" idx="1"/>
          </p:nvPr>
        </p:nvSpPr>
        <p:spPr>
          <a:xfrm>
            <a:off x="457200" y="1052513"/>
            <a:ext cx="2098675" cy="5272087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cs-CZ" smtClean="0">
                <a:solidFill>
                  <a:schemeClr val="hlink"/>
                </a:solidFill>
              </a:rPr>
              <a:t>HLÁVKA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jetel</a:t>
            </a:r>
          </a:p>
        </p:txBody>
      </p:sp>
      <p:pic>
        <p:nvPicPr>
          <p:cNvPr id="43014" name="Picture 6" descr="File:Trifolium montanum 290504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60838" y="1484313"/>
            <a:ext cx="4559300" cy="484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5" name="Picture 7" descr="velke_hroznovita_kvetenstvi"/>
          <p:cNvPicPr>
            <a:picLocks noChangeAspect="1" noChangeArrowheads="1"/>
          </p:cNvPicPr>
          <p:nvPr/>
        </p:nvPicPr>
        <p:blipFill>
          <a:blip r:embed="rId4"/>
          <a:srcRect l="83380" t="3796" b="76695"/>
          <a:stretch>
            <a:fillRect/>
          </a:stretch>
        </p:blipFill>
        <p:spPr bwMode="auto">
          <a:xfrm>
            <a:off x="755650" y="2420938"/>
            <a:ext cx="2678113" cy="322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2" name="TextovéPole 14"/>
          <p:cNvSpPr txBox="1">
            <a:spLocks noChangeArrowheads="1"/>
          </p:cNvSpPr>
          <p:nvPr/>
        </p:nvSpPr>
        <p:spPr bwMode="auto">
          <a:xfrm>
            <a:off x="1143000" y="5500688"/>
            <a:ext cx="2000250" cy="43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>
                <a:latin typeface="Constantia" pitchFamily="18" charset="0"/>
              </a:rPr>
              <a:t>Obr. 2.: </a:t>
            </a:r>
            <a:r>
              <a:rPr lang="cs-CZ" sz="2200">
                <a:latin typeface="Constantia" pitchFamily="18" charset="0"/>
              </a:rPr>
              <a:t>Schéma</a:t>
            </a:r>
          </a:p>
        </p:txBody>
      </p:sp>
      <p:sp>
        <p:nvSpPr>
          <p:cNvPr id="22533" name="TextovéPole 14"/>
          <p:cNvSpPr txBox="1">
            <a:spLocks noChangeArrowheads="1"/>
          </p:cNvSpPr>
          <p:nvPr/>
        </p:nvSpPr>
        <p:spPr bwMode="auto">
          <a:xfrm>
            <a:off x="4357688" y="6286500"/>
            <a:ext cx="2786062" cy="43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>
                <a:latin typeface="Constantia" pitchFamily="18" charset="0"/>
              </a:rPr>
              <a:t>Obr. 7.: </a:t>
            </a:r>
            <a:r>
              <a:rPr lang="cs-CZ" sz="2200">
                <a:latin typeface="Constantia" pitchFamily="18" charset="0"/>
              </a:rPr>
              <a:t>Jetel</a:t>
            </a:r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3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3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Grp="1"/>
          </p:cNvSpPr>
          <p:nvPr>
            <p:ph type="body" idx="1"/>
          </p:nvPr>
        </p:nvSpPr>
        <p:spPr>
          <a:xfrm>
            <a:off x="457200" y="1052513"/>
            <a:ext cx="2098675" cy="5272087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cs-CZ" smtClean="0">
                <a:solidFill>
                  <a:schemeClr val="hlink"/>
                </a:solidFill>
              </a:rPr>
              <a:t>ÚBOR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heřmánek</a:t>
            </a:r>
          </a:p>
        </p:txBody>
      </p:sp>
      <p:pic>
        <p:nvPicPr>
          <p:cNvPr id="44037" name="Picture 5" descr="velke_hroznovita_kvetenstvi"/>
          <p:cNvPicPr>
            <a:picLocks noChangeAspect="1" noChangeArrowheads="1"/>
          </p:cNvPicPr>
          <p:nvPr/>
        </p:nvPicPr>
        <p:blipFill>
          <a:blip r:embed="rId2"/>
          <a:srcRect l="2612" t="41597" r="60779" b="37706"/>
          <a:stretch>
            <a:fillRect/>
          </a:stretch>
        </p:blipFill>
        <p:spPr bwMode="auto">
          <a:xfrm>
            <a:off x="179388" y="2060575"/>
            <a:ext cx="3960812" cy="2297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9" name="Picture 7" descr="File:Chamomile@original size.jpg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 l="6686" t="5815" r="15329" b="10880"/>
          <a:stretch>
            <a:fillRect/>
          </a:stretch>
        </p:blipFill>
        <p:spPr bwMode="auto">
          <a:xfrm>
            <a:off x="4140200" y="1989138"/>
            <a:ext cx="4679950" cy="428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6" name="TextovéPole 14"/>
          <p:cNvSpPr txBox="1">
            <a:spLocks noChangeArrowheads="1"/>
          </p:cNvSpPr>
          <p:nvPr/>
        </p:nvSpPr>
        <p:spPr bwMode="auto">
          <a:xfrm>
            <a:off x="1000125" y="4500563"/>
            <a:ext cx="2000250" cy="43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>
                <a:latin typeface="Constantia" pitchFamily="18" charset="0"/>
              </a:rPr>
              <a:t>Obr. 2.: </a:t>
            </a:r>
            <a:r>
              <a:rPr lang="cs-CZ" sz="2200">
                <a:latin typeface="Constantia" pitchFamily="18" charset="0"/>
              </a:rPr>
              <a:t>Schéma</a:t>
            </a:r>
          </a:p>
        </p:txBody>
      </p:sp>
      <p:sp>
        <p:nvSpPr>
          <p:cNvPr id="23557" name="TextovéPole 14"/>
          <p:cNvSpPr txBox="1">
            <a:spLocks noChangeArrowheads="1"/>
          </p:cNvSpPr>
          <p:nvPr/>
        </p:nvSpPr>
        <p:spPr bwMode="auto">
          <a:xfrm>
            <a:off x="4429125" y="6284913"/>
            <a:ext cx="2643188" cy="43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>
                <a:latin typeface="Constantia" pitchFamily="18" charset="0"/>
              </a:rPr>
              <a:t>Obr. 8.: </a:t>
            </a:r>
            <a:r>
              <a:rPr lang="cs-CZ" sz="2200">
                <a:latin typeface="Constantia" pitchFamily="18" charset="0"/>
              </a:rPr>
              <a:t>Heřmánek</a:t>
            </a:r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4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4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/>
          <p:cNvSpPr>
            <a:spLocks noGrp="1"/>
          </p:cNvSpPr>
          <p:nvPr>
            <p:ph type="body" idx="1"/>
          </p:nvPr>
        </p:nvSpPr>
        <p:spPr>
          <a:xfrm>
            <a:off x="457200" y="1052513"/>
            <a:ext cx="2098675" cy="5272087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cs-CZ" smtClean="0">
                <a:solidFill>
                  <a:schemeClr val="folHlink"/>
                </a:solidFill>
              </a:rPr>
              <a:t>VRCHOLÍK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bez</a:t>
            </a:r>
          </a:p>
        </p:txBody>
      </p:sp>
      <p:pic>
        <p:nvPicPr>
          <p:cNvPr id="45063" name="Picture 7" descr="File:Sambucus nigra2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 l="17876" r="15979" b="21028"/>
          <a:stretch>
            <a:fillRect/>
          </a:stretch>
        </p:blipFill>
        <p:spPr bwMode="auto">
          <a:xfrm>
            <a:off x="3492500" y="1557338"/>
            <a:ext cx="5040313" cy="4513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TextovéPole 14"/>
          <p:cNvSpPr txBox="1">
            <a:spLocks noChangeArrowheads="1"/>
          </p:cNvSpPr>
          <p:nvPr/>
        </p:nvSpPr>
        <p:spPr bwMode="auto">
          <a:xfrm>
            <a:off x="3714750" y="6072188"/>
            <a:ext cx="2786063" cy="43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>
                <a:latin typeface="Constantia" pitchFamily="18" charset="0"/>
              </a:rPr>
              <a:t>Obr. 10.: </a:t>
            </a:r>
            <a:r>
              <a:rPr lang="cs-CZ" sz="2200">
                <a:latin typeface="Constantia" pitchFamily="18" charset="0"/>
              </a:rPr>
              <a:t>Bez</a:t>
            </a:r>
          </a:p>
        </p:txBody>
      </p:sp>
      <p:sp>
        <p:nvSpPr>
          <p:cNvPr id="24580" name="TextovéPole 14"/>
          <p:cNvSpPr txBox="1">
            <a:spLocks noChangeArrowheads="1"/>
          </p:cNvSpPr>
          <p:nvPr/>
        </p:nvSpPr>
        <p:spPr bwMode="auto">
          <a:xfrm>
            <a:off x="1000125" y="4500563"/>
            <a:ext cx="2286000" cy="43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>
                <a:latin typeface="Constantia" pitchFamily="18" charset="0"/>
              </a:rPr>
              <a:t>Obr. 9.: </a:t>
            </a:r>
            <a:r>
              <a:rPr lang="cs-CZ" sz="2200">
                <a:latin typeface="Constantia" pitchFamily="18" charset="0"/>
              </a:rPr>
              <a:t>Schéma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00125" y="2071688"/>
            <a:ext cx="1809750" cy="237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5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Grp="1"/>
          </p:cNvSpPr>
          <p:nvPr>
            <p:ph type="body" idx="1"/>
          </p:nvPr>
        </p:nvSpPr>
        <p:spPr>
          <a:xfrm>
            <a:off x="457200" y="1052513"/>
            <a:ext cx="2098675" cy="5272087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cs-CZ" smtClean="0">
                <a:solidFill>
                  <a:schemeClr val="folHlink"/>
                </a:solidFill>
              </a:rPr>
              <a:t>VIDLAN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kohoutek</a:t>
            </a:r>
          </a:p>
        </p:txBody>
      </p:sp>
      <p:pic>
        <p:nvPicPr>
          <p:cNvPr id="46085" name="Picture 5" descr="File:Lychnis flos-cuculi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 l="14880" t="12604" r="18964"/>
          <a:stretch>
            <a:fillRect/>
          </a:stretch>
        </p:blipFill>
        <p:spPr bwMode="auto">
          <a:xfrm>
            <a:off x="4932363" y="1484313"/>
            <a:ext cx="2879725" cy="4986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6" name="Picture 6" descr="velke_vrcholicnata_kvetenstvi"/>
          <p:cNvPicPr>
            <a:picLocks noChangeAspect="1" noChangeArrowheads="1"/>
          </p:cNvPicPr>
          <p:nvPr/>
        </p:nvPicPr>
        <p:blipFill>
          <a:blip r:embed="rId4"/>
          <a:srcRect l="4314" t="13916" r="59531" b="60590"/>
          <a:stretch>
            <a:fillRect/>
          </a:stretch>
        </p:blipFill>
        <p:spPr bwMode="auto">
          <a:xfrm>
            <a:off x="468313" y="2636838"/>
            <a:ext cx="3460750" cy="2435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4" name="TextovéPole 14"/>
          <p:cNvSpPr txBox="1">
            <a:spLocks noChangeArrowheads="1"/>
          </p:cNvSpPr>
          <p:nvPr/>
        </p:nvSpPr>
        <p:spPr bwMode="auto">
          <a:xfrm>
            <a:off x="1143000" y="5141913"/>
            <a:ext cx="2357438" cy="43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>
                <a:latin typeface="Constantia" pitchFamily="18" charset="0"/>
              </a:rPr>
              <a:t>Obr. 11.: </a:t>
            </a:r>
            <a:r>
              <a:rPr lang="cs-CZ" sz="2200">
                <a:latin typeface="Constantia" pitchFamily="18" charset="0"/>
              </a:rPr>
              <a:t>Schéma</a:t>
            </a:r>
          </a:p>
        </p:txBody>
      </p:sp>
      <p:sp>
        <p:nvSpPr>
          <p:cNvPr id="25605" name="TextovéPole 14"/>
          <p:cNvSpPr txBox="1">
            <a:spLocks noChangeArrowheads="1"/>
          </p:cNvSpPr>
          <p:nvPr/>
        </p:nvSpPr>
        <p:spPr bwMode="auto">
          <a:xfrm>
            <a:off x="4929188" y="6427788"/>
            <a:ext cx="2357437" cy="43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>
                <a:latin typeface="Constantia" pitchFamily="18" charset="0"/>
              </a:rPr>
              <a:t>Obr. 12.: </a:t>
            </a:r>
            <a:r>
              <a:rPr lang="cs-CZ" sz="2200">
                <a:latin typeface="Constantia" pitchFamily="18" charset="0"/>
              </a:rPr>
              <a:t>Kohoutek</a:t>
            </a:r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6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6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/>
          </p:cNvSpPr>
          <p:nvPr>
            <p:ph type="body" idx="1"/>
          </p:nvPr>
        </p:nvSpPr>
        <p:spPr>
          <a:xfrm>
            <a:off x="457200" y="1052513"/>
            <a:ext cx="2098675" cy="5272087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cs-CZ" smtClean="0">
                <a:solidFill>
                  <a:schemeClr val="folHlink"/>
                </a:solidFill>
              </a:rPr>
              <a:t>VIJAN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pomněnka</a:t>
            </a:r>
          </a:p>
        </p:txBody>
      </p:sp>
      <p:pic>
        <p:nvPicPr>
          <p:cNvPr id="47109" name="Picture 5" descr="velke_vrcholicnata_kvetenstvi"/>
          <p:cNvPicPr>
            <a:picLocks noChangeAspect="1" noChangeArrowheads="1"/>
          </p:cNvPicPr>
          <p:nvPr/>
        </p:nvPicPr>
        <p:blipFill>
          <a:blip r:embed="rId2"/>
          <a:srcRect l="68808" t="44075" b="20482"/>
          <a:stretch>
            <a:fillRect/>
          </a:stretch>
        </p:blipFill>
        <p:spPr bwMode="auto">
          <a:xfrm>
            <a:off x="755650" y="2276475"/>
            <a:ext cx="2968625" cy="3367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11" name="Picture 7" descr="File:Forget me not.JPG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 l="30145" t="17250" r="27313"/>
          <a:stretch>
            <a:fillRect/>
          </a:stretch>
        </p:blipFill>
        <p:spPr bwMode="auto">
          <a:xfrm>
            <a:off x="4427538" y="1268413"/>
            <a:ext cx="3241675" cy="4729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8" name="TextovéPole 14"/>
          <p:cNvSpPr txBox="1">
            <a:spLocks noChangeArrowheads="1"/>
          </p:cNvSpPr>
          <p:nvPr/>
        </p:nvSpPr>
        <p:spPr bwMode="auto">
          <a:xfrm>
            <a:off x="642938" y="5715000"/>
            <a:ext cx="2357437" cy="43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>
                <a:latin typeface="Constantia" pitchFamily="18" charset="0"/>
              </a:rPr>
              <a:t>Obr.11.: </a:t>
            </a:r>
            <a:r>
              <a:rPr lang="cs-CZ" sz="2200">
                <a:latin typeface="Constantia" pitchFamily="18" charset="0"/>
              </a:rPr>
              <a:t>Schéma</a:t>
            </a:r>
          </a:p>
        </p:txBody>
      </p:sp>
      <p:sp>
        <p:nvSpPr>
          <p:cNvPr id="26629" name="TextovéPole 14"/>
          <p:cNvSpPr txBox="1">
            <a:spLocks noChangeArrowheads="1"/>
          </p:cNvSpPr>
          <p:nvPr/>
        </p:nvSpPr>
        <p:spPr bwMode="auto">
          <a:xfrm>
            <a:off x="4572000" y="5999163"/>
            <a:ext cx="2357438" cy="43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>
                <a:latin typeface="Constantia" pitchFamily="18" charset="0"/>
              </a:rPr>
              <a:t>Obr.13.: </a:t>
            </a:r>
            <a:r>
              <a:rPr lang="cs-CZ" sz="2200">
                <a:latin typeface="Constantia" pitchFamily="18" charset="0"/>
              </a:rPr>
              <a:t>Pomněnka</a:t>
            </a:r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7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7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5" descr="velke_hroznovita_kvetenstvi"/>
          <p:cNvPicPr>
            <a:picLocks noChangeAspect="1" noChangeArrowheads="1"/>
          </p:cNvPicPr>
          <p:nvPr/>
        </p:nvPicPr>
        <p:blipFill>
          <a:blip r:embed="rId2"/>
          <a:srcRect b="10446"/>
          <a:stretch>
            <a:fillRect/>
          </a:stretch>
        </p:blipFill>
        <p:spPr bwMode="auto">
          <a:xfrm>
            <a:off x="1000125" y="641350"/>
            <a:ext cx="7000875" cy="6430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0" name="TextovéPole 14"/>
          <p:cNvSpPr txBox="1">
            <a:spLocks noChangeArrowheads="1"/>
          </p:cNvSpPr>
          <p:nvPr/>
        </p:nvSpPr>
        <p:spPr bwMode="auto">
          <a:xfrm>
            <a:off x="7143750" y="6427788"/>
            <a:ext cx="2000250" cy="43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>
                <a:latin typeface="Constantia" pitchFamily="18" charset="0"/>
              </a:rPr>
              <a:t>Obr. 2.: </a:t>
            </a:r>
            <a:r>
              <a:rPr lang="cs-CZ" sz="2200">
                <a:latin typeface="Constantia" pitchFamily="18" charset="0"/>
              </a:rPr>
              <a:t>Schéma</a:t>
            </a:r>
          </a:p>
        </p:txBody>
      </p:sp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242886" y="0"/>
            <a:ext cx="3829048" cy="846980"/>
          </a:xfrm>
        </p:spPr>
        <p:txBody>
          <a:bodyPr/>
          <a:lstStyle/>
          <a:p>
            <a:pPr>
              <a:defRPr/>
            </a:pPr>
            <a:r>
              <a:rPr lang="cs-CZ" dirty="0" smtClean="0"/>
              <a:t>Typ květenství</a:t>
            </a:r>
            <a:endParaRPr lang="cs-CZ" dirty="0"/>
          </a:p>
        </p:txBody>
      </p:sp>
      <p:sp>
        <p:nvSpPr>
          <p:cNvPr id="6" name="Zaoblený obdélník 5"/>
          <p:cNvSpPr/>
          <p:nvPr/>
        </p:nvSpPr>
        <p:spPr>
          <a:xfrm>
            <a:off x="4071938" y="71438"/>
            <a:ext cx="4357687" cy="785812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8" name="Zaoblený obdélník 7"/>
          <p:cNvSpPr/>
          <p:nvPr/>
        </p:nvSpPr>
        <p:spPr>
          <a:xfrm>
            <a:off x="6786578" y="2143116"/>
            <a:ext cx="2143140" cy="571504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" name="Zaoblený obdélník 8"/>
          <p:cNvSpPr/>
          <p:nvPr/>
        </p:nvSpPr>
        <p:spPr>
          <a:xfrm>
            <a:off x="357158" y="2928934"/>
            <a:ext cx="2143140" cy="571504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0" name="Zaoblený obdélník 9"/>
          <p:cNvSpPr/>
          <p:nvPr/>
        </p:nvSpPr>
        <p:spPr>
          <a:xfrm>
            <a:off x="2571736" y="2928934"/>
            <a:ext cx="2143140" cy="571504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1" name="Zaoblený obdélník 10"/>
          <p:cNvSpPr/>
          <p:nvPr/>
        </p:nvSpPr>
        <p:spPr>
          <a:xfrm>
            <a:off x="714348" y="4786322"/>
            <a:ext cx="2143140" cy="571504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2" name="Zaoblený obdélník 11"/>
          <p:cNvSpPr/>
          <p:nvPr/>
        </p:nvSpPr>
        <p:spPr>
          <a:xfrm>
            <a:off x="214282" y="6000768"/>
            <a:ext cx="2143140" cy="571504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3" name="Zaoblený obdélník 12"/>
          <p:cNvSpPr/>
          <p:nvPr/>
        </p:nvSpPr>
        <p:spPr>
          <a:xfrm>
            <a:off x="6786578" y="5786454"/>
            <a:ext cx="2143140" cy="571504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1" name="Zaoblený obdélník 20"/>
          <p:cNvSpPr/>
          <p:nvPr/>
        </p:nvSpPr>
        <p:spPr>
          <a:xfrm>
            <a:off x="9429784" y="2857496"/>
            <a:ext cx="1857388" cy="2786082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A- hrozen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 - klas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 - jehněda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 - palice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- hlávka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 - úbor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 - okolík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 - chocholík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 - lata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Zaoblený obdélník 21"/>
          <p:cNvSpPr/>
          <p:nvPr/>
        </p:nvSpPr>
        <p:spPr>
          <a:xfrm>
            <a:off x="1000100" y="928670"/>
            <a:ext cx="500066" cy="500066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Zaoblený obdélník 22"/>
          <p:cNvSpPr/>
          <p:nvPr/>
        </p:nvSpPr>
        <p:spPr>
          <a:xfrm>
            <a:off x="2714612" y="928670"/>
            <a:ext cx="500066" cy="500066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Zaoblený obdélník 23"/>
          <p:cNvSpPr/>
          <p:nvPr/>
        </p:nvSpPr>
        <p:spPr>
          <a:xfrm>
            <a:off x="4000496" y="928670"/>
            <a:ext cx="500066" cy="500066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Zaoblený obdélník 24"/>
          <p:cNvSpPr/>
          <p:nvPr/>
        </p:nvSpPr>
        <p:spPr>
          <a:xfrm>
            <a:off x="5429256" y="3143248"/>
            <a:ext cx="500066" cy="500066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Zaoblený obdélník 25"/>
          <p:cNvSpPr/>
          <p:nvPr/>
        </p:nvSpPr>
        <p:spPr>
          <a:xfrm>
            <a:off x="7929586" y="1571612"/>
            <a:ext cx="500066" cy="500066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7" name="Zaoblený obdélník 26"/>
          <p:cNvSpPr/>
          <p:nvPr/>
        </p:nvSpPr>
        <p:spPr>
          <a:xfrm>
            <a:off x="785786" y="4214818"/>
            <a:ext cx="500066" cy="500066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Zaoblený obdélník 27"/>
          <p:cNvSpPr/>
          <p:nvPr/>
        </p:nvSpPr>
        <p:spPr>
          <a:xfrm>
            <a:off x="2428860" y="6357958"/>
            <a:ext cx="500066" cy="500066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9" name="Zaoblený obdélník 28"/>
          <p:cNvSpPr/>
          <p:nvPr/>
        </p:nvSpPr>
        <p:spPr>
          <a:xfrm>
            <a:off x="4143372" y="6357958"/>
            <a:ext cx="500066" cy="500066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" name="Zaoblený obdélník 29"/>
          <p:cNvSpPr/>
          <p:nvPr/>
        </p:nvSpPr>
        <p:spPr>
          <a:xfrm>
            <a:off x="6000760" y="6357958"/>
            <a:ext cx="500066" cy="500066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extovéPole 14"/>
          <p:cNvSpPr txBox="1">
            <a:spLocks noChangeArrowheads="1"/>
          </p:cNvSpPr>
          <p:nvPr/>
        </p:nvSpPr>
        <p:spPr bwMode="auto">
          <a:xfrm>
            <a:off x="0" y="6427788"/>
            <a:ext cx="2214563" cy="43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>
                <a:latin typeface="Constantia" pitchFamily="18" charset="0"/>
              </a:rPr>
              <a:t>Obr. 11.: </a:t>
            </a:r>
            <a:r>
              <a:rPr lang="cs-CZ" sz="2200">
                <a:latin typeface="Constantia" pitchFamily="18" charset="0"/>
              </a:rPr>
              <a:t>Schéma</a:t>
            </a:r>
          </a:p>
        </p:txBody>
      </p:sp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242886" y="0"/>
            <a:ext cx="3829048" cy="846980"/>
          </a:xfrm>
        </p:spPr>
        <p:txBody>
          <a:bodyPr/>
          <a:lstStyle/>
          <a:p>
            <a:pPr>
              <a:defRPr/>
            </a:pPr>
            <a:r>
              <a:rPr lang="cs-CZ" dirty="0" smtClean="0"/>
              <a:t>Typ květenství</a:t>
            </a:r>
            <a:endParaRPr lang="cs-CZ" dirty="0"/>
          </a:p>
        </p:txBody>
      </p:sp>
      <p:sp>
        <p:nvSpPr>
          <p:cNvPr id="6" name="Zaoblený obdélník 5"/>
          <p:cNvSpPr/>
          <p:nvPr/>
        </p:nvSpPr>
        <p:spPr>
          <a:xfrm>
            <a:off x="4071938" y="71438"/>
            <a:ext cx="4357687" cy="7858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28676" name="Picture 6" descr="velke_vrcholicnata_kvetenstvi"/>
          <p:cNvPicPr>
            <a:picLocks noChangeAspect="1" noChangeArrowheads="1"/>
          </p:cNvPicPr>
          <p:nvPr/>
        </p:nvPicPr>
        <p:blipFill>
          <a:blip r:embed="rId2"/>
          <a:srcRect t="12823" b="10701"/>
          <a:stretch>
            <a:fillRect/>
          </a:stretch>
        </p:blipFill>
        <p:spPr bwMode="auto">
          <a:xfrm>
            <a:off x="222250" y="1071563"/>
            <a:ext cx="7207250" cy="550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Zaoblený obdélník 8"/>
          <p:cNvSpPr/>
          <p:nvPr/>
        </p:nvSpPr>
        <p:spPr>
          <a:xfrm>
            <a:off x="5000628" y="5929330"/>
            <a:ext cx="2143140" cy="571504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0" name="Zaoblený obdélník 9"/>
          <p:cNvSpPr/>
          <p:nvPr/>
        </p:nvSpPr>
        <p:spPr>
          <a:xfrm>
            <a:off x="142844" y="2857496"/>
            <a:ext cx="2143140" cy="571504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2" name="Zaoblený obdélník 21"/>
          <p:cNvSpPr/>
          <p:nvPr/>
        </p:nvSpPr>
        <p:spPr>
          <a:xfrm>
            <a:off x="642910" y="2285992"/>
            <a:ext cx="500066" cy="500066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Zaoblený obdélník 22"/>
          <p:cNvSpPr/>
          <p:nvPr/>
        </p:nvSpPr>
        <p:spPr>
          <a:xfrm>
            <a:off x="3357554" y="2714620"/>
            <a:ext cx="500066" cy="500066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Zaoblený obdélník 23"/>
          <p:cNvSpPr/>
          <p:nvPr/>
        </p:nvSpPr>
        <p:spPr>
          <a:xfrm>
            <a:off x="4643438" y="2714620"/>
            <a:ext cx="500066" cy="500066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Zaoblený obdélník 24"/>
          <p:cNvSpPr/>
          <p:nvPr/>
        </p:nvSpPr>
        <p:spPr>
          <a:xfrm>
            <a:off x="928662" y="5929330"/>
            <a:ext cx="500066" cy="500066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Zaoblený obdélník 25"/>
          <p:cNvSpPr/>
          <p:nvPr/>
        </p:nvSpPr>
        <p:spPr>
          <a:xfrm>
            <a:off x="2428860" y="5857892"/>
            <a:ext cx="500066" cy="500066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7" name="Zaoblený obdélník 26"/>
          <p:cNvSpPr/>
          <p:nvPr/>
        </p:nvSpPr>
        <p:spPr>
          <a:xfrm>
            <a:off x="4143372" y="5286388"/>
            <a:ext cx="500066" cy="500066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Zaoblený obdélník 27"/>
          <p:cNvSpPr/>
          <p:nvPr/>
        </p:nvSpPr>
        <p:spPr>
          <a:xfrm>
            <a:off x="5500694" y="5357826"/>
            <a:ext cx="500066" cy="500066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704" name="TextovéPole 14"/>
          <p:cNvSpPr txBox="1">
            <a:spLocks noChangeArrowheads="1"/>
          </p:cNvSpPr>
          <p:nvPr/>
        </p:nvSpPr>
        <p:spPr bwMode="auto">
          <a:xfrm>
            <a:off x="2286000" y="6427788"/>
            <a:ext cx="2286000" cy="43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>
                <a:latin typeface="Constantia" pitchFamily="18" charset="0"/>
              </a:rPr>
              <a:t>Obr. 9.: </a:t>
            </a:r>
            <a:r>
              <a:rPr lang="cs-CZ" sz="2200">
                <a:latin typeface="Constantia" pitchFamily="18" charset="0"/>
              </a:rPr>
              <a:t>Schéma</a:t>
            </a:r>
          </a:p>
        </p:txBody>
      </p:sp>
      <p:pic>
        <p:nvPicPr>
          <p:cNvPr id="28705" name="Picture 2"/>
          <p:cNvPicPr>
            <a:picLocks noChangeAspect="1" noChangeArrowheads="1"/>
          </p:cNvPicPr>
          <p:nvPr/>
        </p:nvPicPr>
        <p:blipFill>
          <a:blip r:embed="rId3"/>
          <a:srcRect t="3012"/>
          <a:stretch>
            <a:fillRect/>
          </a:stretch>
        </p:blipFill>
        <p:spPr bwMode="auto">
          <a:xfrm>
            <a:off x="7215188" y="3271838"/>
            <a:ext cx="1809750" cy="2300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Zaoblený obdélník 28"/>
          <p:cNvSpPr/>
          <p:nvPr/>
        </p:nvSpPr>
        <p:spPr>
          <a:xfrm>
            <a:off x="7500958" y="4643446"/>
            <a:ext cx="500066" cy="500066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Zaoblený obdélník 34"/>
          <p:cNvSpPr/>
          <p:nvPr/>
        </p:nvSpPr>
        <p:spPr>
          <a:xfrm>
            <a:off x="6786578" y="5214950"/>
            <a:ext cx="2143140" cy="571504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1" name="Zaoblený obdélník 20"/>
          <p:cNvSpPr/>
          <p:nvPr/>
        </p:nvSpPr>
        <p:spPr>
          <a:xfrm>
            <a:off x="9429784" y="857232"/>
            <a:ext cx="1857388" cy="250033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A- vidlan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 - vějířek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 - srpek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 - vějířek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-</a:t>
            </a:r>
            <a:r>
              <a:rPr lang="cs-CZ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lichpřeslen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 - </a:t>
            </a:r>
            <a:r>
              <a:rPr lang="cs-CZ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šoubel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 - vijan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 - vrcholík</a:t>
            </a:r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81108" y="510318"/>
            <a:ext cx="7091354" cy="704104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cs-CZ" dirty="0" smtClean="0"/>
              <a:t>Spoj čarou: schéma </a:t>
            </a:r>
            <a:r>
              <a:rPr lang="cs-CZ" sz="5400" dirty="0" smtClean="0"/>
              <a:t>–</a:t>
            </a:r>
            <a:r>
              <a:rPr lang="cs-CZ" dirty="0" smtClean="0"/>
              <a:t> rostlina</a:t>
            </a:r>
            <a:endParaRPr lang="cs-CZ" dirty="0"/>
          </a:p>
        </p:txBody>
      </p:sp>
      <p:pic>
        <p:nvPicPr>
          <p:cNvPr id="29698" name="Picture 5" descr="velke_hroznovita_kvetenstvi"/>
          <p:cNvPicPr>
            <a:picLocks noChangeAspect="1" noChangeArrowheads="1"/>
          </p:cNvPicPr>
          <p:nvPr/>
        </p:nvPicPr>
        <p:blipFill>
          <a:blip r:embed="rId2"/>
          <a:srcRect l="4135" t="1543" r="76224" b="62206"/>
          <a:stretch>
            <a:fillRect/>
          </a:stretch>
        </p:blipFill>
        <p:spPr bwMode="auto">
          <a:xfrm>
            <a:off x="285750" y="1285875"/>
            <a:ext cx="928688" cy="175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9" name="Picture 3" descr="File:Ribes jessoniae 146-8840.jpg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 l="32545" t="49725" r="14272" b="4607"/>
          <a:stretch>
            <a:fillRect/>
          </a:stretch>
        </p:blipFill>
        <p:spPr bwMode="auto">
          <a:xfrm>
            <a:off x="7358063" y="4857750"/>
            <a:ext cx="1304925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0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71750" y="5143500"/>
            <a:ext cx="1071563" cy="1404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1" name="Picture 7" descr="File:Sambucus nigra2.jpg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 l="26418" t="15250" r="18269" b="27251"/>
          <a:stretch>
            <a:fillRect/>
          </a:stretch>
        </p:blipFill>
        <p:spPr bwMode="auto">
          <a:xfrm>
            <a:off x="6786563" y="1285875"/>
            <a:ext cx="2071687" cy="1614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2" name="Picture 5" descr="velke_hroznovita_kvetenstvi"/>
          <p:cNvPicPr>
            <a:picLocks noChangeAspect="1" noChangeArrowheads="1"/>
          </p:cNvPicPr>
          <p:nvPr/>
        </p:nvPicPr>
        <p:blipFill>
          <a:blip r:embed="rId2"/>
          <a:srcRect l="2612" t="41597" r="60779" b="37706"/>
          <a:stretch>
            <a:fillRect/>
          </a:stretch>
        </p:blipFill>
        <p:spPr bwMode="auto">
          <a:xfrm>
            <a:off x="2143125" y="1285875"/>
            <a:ext cx="1963738" cy="1138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3" name="Picture 7" descr="File:Chamomile@original size.jpg">
            <a:hlinkClick r:id="rId8"/>
          </p:cNvPr>
          <p:cNvPicPr>
            <a:picLocks noChangeAspect="1" noChangeArrowheads="1"/>
          </p:cNvPicPr>
          <p:nvPr/>
        </p:nvPicPr>
        <p:blipFill>
          <a:blip r:embed="rId9"/>
          <a:srcRect l="40071" t="5815" r="15329" b="41248"/>
          <a:stretch>
            <a:fillRect/>
          </a:stretch>
        </p:blipFill>
        <p:spPr bwMode="auto">
          <a:xfrm>
            <a:off x="7429500" y="3214688"/>
            <a:ext cx="1285875" cy="1309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4" name="Picture 6" descr="velke_vrcholicnata_kvetenstvi"/>
          <p:cNvPicPr>
            <a:picLocks noChangeAspect="1" noChangeArrowheads="1"/>
          </p:cNvPicPr>
          <p:nvPr/>
        </p:nvPicPr>
        <p:blipFill>
          <a:blip r:embed="rId10"/>
          <a:srcRect l="4314" t="13916" r="59531" b="60590"/>
          <a:stretch>
            <a:fillRect/>
          </a:stretch>
        </p:blipFill>
        <p:spPr bwMode="auto">
          <a:xfrm>
            <a:off x="642938" y="3214688"/>
            <a:ext cx="1817687" cy="127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5" name="Picture 5" descr="File:Lychnis flos-cuculi.jpg">
            <a:hlinkClick r:id="rId11"/>
          </p:cNvPr>
          <p:cNvPicPr>
            <a:picLocks noChangeAspect="1" noChangeArrowheads="1"/>
          </p:cNvPicPr>
          <p:nvPr/>
        </p:nvPicPr>
        <p:blipFill>
          <a:blip r:embed="rId12"/>
          <a:srcRect l="14880" t="12604" r="37601" b="38286"/>
          <a:stretch>
            <a:fillRect/>
          </a:stretch>
        </p:blipFill>
        <p:spPr bwMode="auto">
          <a:xfrm>
            <a:off x="4643438" y="4786313"/>
            <a:ext cx="1435100" cy="194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6" name="Picture 5" descr="velke_hroznovita_kvetenstvi"/>
          <p:cNvPicPr>
            <a:picLocks noChangeAspect="1" noChangeArrowheads="1"/>
          </p:cNvPicPr>
          <p:nvPr/>
        </p:nvPicPr>
        <p:blipFill>
          <a:blip r:embed="rId2"/>
          <a:srcRect l="14549" t="65617" r="55322" b="15630"/>
          <a:stretch>
            <a:fillRect/>
          </a:stretch>
        </p:blipFill>
        <p:spPr bwMode="auto">
          <a:xfrm>
            <a:off x="500063" y="4867275"/>
            <a:ext cx="2000250" cy="127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7" name="Picture 7" descr="File:Primula florindae inflorescence.jpg">
            <a:hlinkClick r:id="rId13"/>
          </p:cNvPr>
          <p:cNvPicPr>
            <a:picLocks noChangeAspect="1" noChangeArrowheads="1"/>
          </p:cNvPicPr>
          <p:nvPr/>
        </p:nvPicPr>
        <p:blipFill>
          <a:blip r:embed="rId14"/>
          <a:srcRect l="12230" t="11115" r="8928" b="13474"/>
          <a:stretch>
            <a:fillRect/>
          </a:stretch>
        </p:blipFill>
        <p:spPr bwMode="auto">
          <a:xfrm>
            <a:off x="5000625" y="1357313"/>
            <a:ext cx="1389063" cy="1309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0" name="Skupina 29"/>
          <p:cNvGrpSpPr>
            <a:grpSpLocks/>
          </p:cNvGrpSpPr>
          <p:nvPr/>
        </p:nvGrpSpPr>
        <p:grpSpPr bwMode="auto">
          <a:xfrm>
            <a:off x="1143000" y="7143750"/>
            <a:ext cx="6215063" cy="3071813"/>
            <a:chOff x="1142976" y="2285992"/>
            <a:chExt cx="6215106" cy="3071834"/>
          </a:xfrm>
        </p:grpSpPr>
        <p:cxnSp>
          <p:nvCxnSpPr>
            <p:cNvPr id="6" name="Přímá spojovací čára 5"/>
            <p:cNvCxnSpPr/>
            <p:nvPr/>
          </p:nvCxnSpPr>
          <p:spPr>
            <a:xfrm>
              <a:off x="1142976" y="2285992"/>
              <a:ext cx="6215106" cy="3071834"/>
            </a:xfrm>
            <a:prstGeom prst="line">
              <a:avLst/>
            </a:prstGeom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12" name="Přímá spojovací čára 11"/>
            <p:cNvCxnSpPr/>
            <p:nvPr/>
          </p:nvCxnSpPr>
          <p:spPr>
            <a:xfrm rot="10800000" flipV="1">
              <a:off x="3500430" y="2714620"/>
              <a:ext cx="3286148" cy="2571768"/>
            </a:xfrm>
            <a:prstGeom prst="line">
              <a:avLst/>
            </a:prstGeom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17" name="Přímá spojovací čára 16"/>
            <p:cNvCxnSpPr/>
            <p:nvPr/>
          </p:nvCxnSpPr>
          <p:spPr>
            <a:xfrm>
              <a:off x="3500430" y="2285992"/>
              <a:ext cx="3786213" cy="1143008"/>
            </a:xfrm>
            <a:prstGeom prst="line">
              <a:avLst/>
            </a:prstGeom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23" name="Přímá spojovací čára 22"/>
            <p:cNvCxnSpPr/>
            <p:nvPr/>
          </p:nvCxnSpPr>
          <p:spPr>
            <a:xfrm>
              <a:off x="2214546" y="4000504"/>
              <a:ext cx="2357453" cy="1071570"/>
            </a:xfrm>
            <a:prstGeom prst="line">
              <a:avLst/>
            </a:prstGeom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27" name="Přímá spojovací čára 26"/>
            <p:cNvCxnSpPr/>
            <p:nvPr/>
          </p:nvCxnSpPr>
          <p:spPr>
            <a:xfrm flipV="1">
              <a:off x="2214546" y="2714620"/>
              <a:ext cx="3500461" cy="2357454"/>
            </a:xfrm>
            <a:prstGeom prst="line">
              <a:avLst/>
            </a:prstGeom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spd="med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7.40741E-7 L -0.00417 -0.7025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" y="-3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Nadpis 1"/>
          <p:cNvSpPr>
            <a:spLocks noGrp="1"/>
          </p:cNvSpPr>
          <p:nvPr>
            <p:ph type="title"/>
          </p:nvPr>
        </p:nvSpPr>
        <p:spPr>
          <a:xfrm>
            <a:off x="457200" y="723900"/>
            <a:ext cx="1757363" cy="704850"/>
          </a:xfrm>
        </p:spPr>
        <p:txBody>
          <a:bodyPr/>
          <a:lstStyle/>
          <a:p>
            <a:pPr eaLnBrk="1" hangingPunct="1"/>
            <a:r>
              <a:rPr lang="cs-CZ" smtClean="0"/>
              <a:t>Citace</a:t>
            </a:r>
          </a:p>
        </p:txBody>
      </p:sp>
      <p:sp>
        <p:nvSpPr>
          <p:cNvPr id="30722" name="Zástupný symbol pro obsah 2"/>
          <p:cNvSpPr>
            <a:spLocks noGrp="1"/>
          </p:cNvSpPr>
          <p:nvPr>
            <p:ph idx="1"/>
          </p:nvPr>
        </p:nvSpPr>
        <p:spPr>
          <a:xfrm>
            <a:off x="457200" y="1500188"/>
            <a:ext cx="8229600" cy="4786312"/>
          </a:xfrm>
        </p:spPr>
        <p:txBody>
          <a:bodyPr/>
          <a:lstStyle/>
          <a:p>
            <a:pPr marL="514350" indent="-514350" eaLnBrk="1" hangingPunct="1">
              <a:buSzPct val="100000"/>
              <a:buFont typeface="Calibri" pitchFamily="34" charset="0"/>
              <a:buAutoNum type="arabicPeriod"/>
            </a:pPr>
            <a:r>
              <a:rPr lang="cs-CZ" sz="1500" smtClean="0"/>
              <a:t>ČABRADOVÁ, Věra; HASCH, František; SEJPKA, Jaroslav</a:t>
            </a:r>
            <a:r>
              <a:rPr lang="en-US" sz="1500" smtClean="0"/>
              <a:t>;</a:t>
            </a:r>
            <a:r>
              <a:rPr lang="cs-CZ" sz="1500" smtClean="0"/>
              <a:t> VANĚČKOVÁ, Ivana. </a:t>
            </a:r>
            <a:r>
              <a:rPr lang="cs-CZ" sz="1500" i="1" smtClean="0"/>
              <a:t>Přírodopis 7 učebnice pro základní školy a víceletá gymnázia</a:t>
            </a:r>
            <a:r>
              <a:rPr lang="cs-CZ" sz="1500" smtClean="0"/>
              <a:t>. Plzeň: Fraus, 2005, ISBN 80-7238-424-4. </a:t>
            </a:r>
          </a:p>
          <a:p>
            <a:pPr marL="514350" indent="-514350" eaLnBrk="1" hangingPunct="1">
              <a:buSzPct val="100000"/>
              <a:buFont typeface="Calibri" pitchFamily="34" charset="0"/>
              <a:buAutoNum type="arabicPeriod"/>
            </a:pPr>
            <a:r>
              <a:rPr lang="cs-CZ" sz="1500" smtClean="0"/>
              <a:t>Obr. 1.: CAPTAIN-TUCKER. </a:t>
            </a:r>
            <a:r>
              <a:rPr lang="cs-CZ" sz="1500" i="1" smtClean="0"/>
              <a:t>Wikimedia Commons</a:t>
            </a:r>
            <a:r>
              <a:rPr lang="cs-CZ" sz="1500" smtClean="0"/>
              <a:t> [online]. [cit. 29.4.2013]. Dostupný na WWW: http://commons.wikimedia.org/wiki/File:Leucanthemum_x_superbum_%27Becky%27_in_NH.jpg </a:t>
            </a:r>
          </a:p>
          <a:p>
            <a:pPr marL="514350" indent="-514350" eaLnBrk="1" hangingPunct="1">
              <a:buSzPct val="100000"/>
              <a:buFont typeface="Calibri" pitchFamily="34" charset="0"/>
              <a:buAutoNum type="arabicPeriod"/>
            </a:pPr>
            <a:r>
              <a:rPr lang="cs-CZ" sz="1500" smtClean="0"/>
              <a:t>Obr. 2.: KREJČÍ, Petra a kol. </a:t>
            </a:r>
            <a:r>
              <a:rPr lang="cs-CZ" sz="1500" i="1" smtClean="0"/>
              <a:t>Multimediální učební text - OBECNÁ BOTANIKA</a:t>
            </a:r>
            <a:r>
              <a:rPr lang="cs-CZ" sz="1500" smtClean="0"/>
              <a:t> [online]. [cit. 29.4.2013]. Dostupný na WWW: http://web2.mendelu.cz/af_211_multitext/obecna_botanika/obrazky/organologie/velke_hroznovita_kvetenstvi.jpg </a:t>
            </a:r>
          </a:p>
          <a:p>
            <a:pPr marL="514350" indent="-514350" eaLnBrk="1" hangingPunct="1">
              <a:buSzPct val="100000"/>
              <a:buFont typeface="Calibri" pitchFamily="34" charset="0"/>
              <a:buAutoNum type="arabicPeriod"/>
            </a:pPr>
            <a:r>
              <a:rPr lang="cs-CZ" sz="1500" smtClean="0"/>
              <a:t>Obr. 3.: M.S. DEL., J.N.F. LITH.. </a:t>
            </a:r>
            <a:r>
              <a:rPr lang="cs-CZ" sz="1500" i="1" smtClean="0"/>
              <a:t>Wikimedia Commons</a:t>
            </a:r>
            <a:r>
              <a:rPr lang="cs-CZ" sz="1500" smtClean="0"/>
              <a:t> [online]. [cit. 29.4.2013]. Dostupný na WWW: http://commons.wikimedia.org/wiki/File:Ribes_jessoniae_146-8840.jpg </a:t>
            </a:r>
          </a:p>
          <a:p>
            <a:pPr marL="514350" indent="-514350" eaLnBrk="1" hangingPunct="1">
              <a:buSzPct val="100000"/>
              <a:buFont typeface="Calibri" pitchFamily="34" charset="0"/>
              <a:buAutoNum type="arabicPeriod"/>
            </a:pPr>
            <a:r>
              <a:rPr lang="cs-CZ" sz="1500" smtClean="0"/>
              <a:t>Obr. 4.: TREPTE, Andreas. </a:t>
            </a:r>
            <a:r>
              <a:rPr lang="cs-CZ" sz="1500" i="1" smtClean="0"/>
              <a:t>Wikimedia Commons</a:t>
            </a:r>
            <a:r>
              <a:rPr lang="cs-CZ" sz="1500" smtClean="0"/>
              <a:t> [online]. [cit. 29.4.2013]. Dostupný na WWW: http://commons.wikimedia.org/wiki/File:Triticum_aestivum.jpg?uselang=cs </a:t>
            </a:r>
          </a:p>
          <a:p>
            <a:pPr marL="514350" indent="-514350" eaLnBrk="1" hangingPunct="1">
              <a:buSzPct val="100000"/>
              <a:buFont typeface="Calibri" pitchFamily="34" charset="0"/>
              <a:buAutoNum type="arabicPeriod"/>
            </a:pPr>
            <a:r>
              <a:rPr lang="cs-CZ" sz="1500" smtClean="0"/>
              <a:t>Obr. 5.: TREPTE, Andreas. </a:t>
            </a:r>
            <a:r>
              <a:rPr lang="cs-CZ" sz="1500" i="1" smtClean="0"/>
              <a:t>Wikimedia Commons</a:t>
            </a:r>
            <a:r>
              <a:rPr lang="cs-CZ" sz="1500" smtClean="0"/>
              <a:t> [online]. [cit. 29.4.2013]. Dostupný na WWW: http://commons.wikimedia.org/wiki/File:Avena_sativa_II.jpg </a:t>
            </a:r>
          </a:p>
          <a:p>
            <a:pPr marL="514350" indent="-514350" eaLnBrk="1" hangingPunct="1">
              <a:buSzPct val="100000"/>
              <a:buFont typeface="Calibri" pitchFamily="34" charset="0"/>
              <a:buAutoNum type="arabicPeriod"/>
            </a:pPr>
            <a:r>
              <a:rPr lang="cs-CZ" sz="1500" smtClean="0"/>
              <a:t>Obr. 6.: </a:t>
            </a:r>
            <a:r>
              <a:rPr lang="en-US" sz="1500" smtClean="0"/>
              <a:t>SHEBS, Stan. </a:t>
            </a:r>
            <a:r>
              <a:rPr lang="en-US" sz="1500" i="1" smtClean="0"/>
              <a:t>Wikimedia Commons</a:t>
            </a:r>
            <a:r>
              <a:rPr lang="en-US" sz="1500" smtClean="0"/>
              <a:t> [online]. [cit. 29.4.2013]. Dostupný na WWW: http://commons.wikimedia.org/wiki/File:Primula_florindae_inflorescence.jpg </a:t>
            </a:r>
            <a:endParaRPr lang="cs-CZ" sz="1500" smtClean="0"/>
          </a:p>
          <a:p>
            <a:pPr marL="514350" indent="-514350" eaLnBrk="1" hangingPunct="1">
              <a:buSzPct val="100000"/>
              <a:buFont typeface="Calibri" pitchFamily="34" charset="0"/>
              <a:buAutoNum type="arabicPeriod"/>
            </a:pPr>
            <a:endParaRPr lang="cs-CZ" sz="1500" smtClean="0"/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Nadpis 1"/>
          <p:cNvSpPr>
            <a:spLocks noGrp="1"/>
          </p:cNvSpPr>
          <p:nvPr>
            <p:ph type="title"/>
          </p:nvPr>
        </p:nvSpPr>
        <p:spPr>
          <a:xfrm>
            <a:off x="457200" y="723900"/>
            <a:ext cx="1757363" cy="704850"/>
          </a:xfrm>
        </p:spPr>
        <p:txBody>
          <a:bodyPr/>
          <a:lstStyle/>
          <a:p>
            <a:pPr eaLnBrk="1" hangingPunct="1"/>
            <a:r>
              <a:rPr lang="cs-CZ" smtClean="0"/>
              <a:t>Citace</a:t>
            </a:r>
          </a:p>
        </p:txBody>
      </p:sp>
      <p:sp>
        <p:nvSpPr>
          <p:cNvPr id="31746" name="Zástupný symbol pro obsah 2"/>
          <p:cNvSpPr>
            <a:spLocks noGrp="1"/>
          </p:cNvSpPr>
          <p:nvPr>
            <p:ph idx="1"/>
          </p:nvPr>
        </p:nvSpPr>
        <p:spPr>
          <a:xfrm>
            <a:off x="457200" y="1500188"/>
            <a:ext cx="8229600" cy="4500562"/>
          </a:xfrm>
        </p:spPr>
        <p:txBody>
          <a:bodyPr/>
          <a:lstStyle/>
          <a:p>
            <a:pPr marL="514350" indent="-514350" eaLnBrk="1" hangingPunct="1">
              <a:buSzPct val="100000"/>
              <a:buFont typeface="Calibri" pitchFamily="34" charset="0"/>
              <a:buAutoNum type="arabicPeriod" startAt="8"/>
            </a:pPr>
            <a:r>
              <a:rPr lang="cs-CZ" sz="1500" smtClean="0"/>
              <a:t>Obr. 7.: HAYNOLD, Bernd. </a:t>
            </a:r>
            <a:r>
              <a:rPr lang="cs-CZ" sz="1500" i="1" smtClean="0"/>
              <a:t>Wikimedia Commons</a:t>
            </a:r>
            <a:r>
              <a:rPr lang="cs-CZ" sz="1500" smtClean="0"/>
              <a:t> [online]. [cit. 29.4.2013]. Dostupný na WWW: http://commons.wikimedia.org/wiki/File:Trifolium_montanum_290504.jpg </a:t>
            </a:r>
          </a:p>
          <a:p>
            <a:pPr marL="514350" indent="-514350" eaLnBrk="1" hangingPunct="1">
              <a:buSzPct val="100000"/>
              <a:buFont typeface="Calibri" pitchFamily="34" charset="0"/>
              <a:buAutoNum type="arabicPeriod" startAt="8"/>
            </a:pPr>
            <a:r>
              <a:rPr lang="cs-CZ" sz="1500" smtClean="0"/>
              <a:t>Obr. 8.: FIR0002 20D. </a:t>
            </a:r>
            <a:r>
              <a:rPr lang="cs-CZ" sz="1500" i="1" smtClean="0"/>
              <a:t>Wikimedia Commons</a:t>
            </a:r>
            <a:r>
              <a:rPr lang="cs-CZ" sz="1500" smtClean="0"/>
              <a:t> [online]. [cit. 29.4.2013]. Dostupný na WWW: http://commons.wikimedia.org/wiki/File:Chamomile@original_size.jpg </a:t>
            </a:r>
          </a:p>
          <a:p>
            <a:pPr marL="514350" indent="-514350" eaLnBrk="1" hangingPunct="1">
              <a:buSzPct val="100000"/>
              <a:buFont typeface="Calibri" pitchFamily="34" charset="0"/>
              <a:buAutoNum type="arabicPeriod" startAt="8"/>
            </a:pPr>
            <a:r>
              <a:rPr lang="cs-CZ" sz="1500" smtClean="0"/>
              <a:t>Obr. 9: Archiv autora.</a:t>
            </a:r>
          </a:p>
          <a:p>
            <a:pPr marL="514350" indent="-514350" eaLnBrk="1" hangingPunct="1">
              <a:buSzPct val="100000"/>
              <a:buFont typeface="Calibri" pitchFamily="34" charset="0"/>
              <a:buAutoNum type="arabicPeriod" startAt="8"/>
            </a:pPr>
            <a:r>
              <a:rPr lang="cs-CZ" sz="1500" smtClean="0"/>
              <a:t>Obr. 10.: RÖLL, Martin. </a:t>
            </a:r>
            <a:r>
              <a:rPr lang="cs-CZ" sz="1500" i="1" smtClean="0"/>
              <a:t>Wikimedia Commons</a:t>
            </a:r>
            <a:r>
              <a:rPr lang="cs-CZ" sz="1500" smtClean="0"/>
              <a:t> [online]. [cit. 29.4.2013]. Dostupný na WWW: http://commons.wikimedia.org/wiki/File:Sambucus_nigra2.jpg </a:t>
            </a:r>
          </a:p>
          <a:p>
            <a:pPr marL="514350" indent="-514350" eaLnBrk="1" hangingPunct="1">
              <a:buSzPct val="100000"/>
              <a:buFont typeface="Calibri" pitchFamily="34" charset="0"/>
              <a:buAutoNum type="arabicPeriod" startAt="8"/>
            </a:pPr>
            <a:r>
              <a:rPr lang="cs-CZ" sz="1500" smtClean="0"/>
              <a:t>Obr. 11.: KREJČÍ, Petra a kol. </a:t>
            </a:r>
            <a:r>
              <a:rPr lang="cs-CZ" sz="1500" i="1" smtClean="0"/>
              <a:t>Multimediální učební text - OBECNÁ BOTANIKA</a:t>
            </a:r>
            <a:r>
              <a:rPr lang="cs-CZ" sz="1500" smtClean="0"/>
              <a:t> [online]. [cit. 29.4.2013]. Dostupný na WWW: http://web2.mendelu.cz/af_211_multitext/obecna_botanika/obrazky/organologie/velke_vrcholicnata_kvetenstvi.jpg</a:t>
            </a:r>
          </a:p>
          <a:p>
            <a:pPr marL="514350" indent="-514350" eaLnBrk="1" hangingPunct="1">
              <a:buSzPct val="100000"/>
              <a:buFont typeface="Calibri" pitchFamily="34" charset="0"/>
              <a:buAutoNum type="arabicPeriod" startAt="8"/>
            </a:pPr>
            <a:r>
              <a:rPr lang="cs-CZ" sz="1500" smtClean="0"/>
              <a:t>Obr. 12.: GAFFARD, J.f.. </a:t>
            </a:r>
            <a:r>
              <a:rPr lang="cs-CZ" sz="1500" i="1" smtClean="0"/>
              <a:t>Wikimedia Commons</a:t>
            </a:r>
            <a:r>
              <a:rPr lang="cs-CZ" sz="1500" smtClean="0"/>
              <a:t> [online]. [cit. 29.4.2013]. Dostupný na WWW: http://commons.wikimedia.org/wiki/File:Lychnis_flos-cuculi.jpg </a:t>
            </a:r>
          </a:p>
          <a:p>
            <a:pPr marL="514350" indent="-514350" eaLnBrk="1" hangingPunct="1">
              <a:buSzPct val="100000"/>
              <a:buFont typeface="Calibri" pitchFamily="34" charset="0"/>
              <a:buAutoNum type="arabicPeriod" startAt="8"/>
            </a:pPr>
            <a:r>
              <a:rPr lang="cs-CZ" sz="1500" smtClean="0"/>
              <a:t>Obr. 13.: SVETER. </a:t>
            </a:r>
            <a:r>
              <a:rPr lang="cs-CZ" sz="1500" i="1" smtClean="0"/>
              <a:t>Wikimedia Commons</a:t>
            </a:r>
            <a:r>
              <a:rPr lang="cs-CZ" sz="1500" smtClean="0"/>
              <a:t> [online]. [cit. 29.4.2013]. Dostupný na WWW: http://commons.wikimedia.org/wiki/File:Forget_me_not.JPG </a:t>
            </a:r>
          </a:p>
          <a:p>
            <a:pPr marL="514350" indent="-514350" eaLnBrk="1" hangingPunct="1">
              <a:buSzPct val="100000"/>
              <a:buFont typeface="Calibri" pitchFamily="34" charset="0"/>
              <a:buAutoNum type="arabicPeriod" startAt="8"/>
            </a:pPr>
            <a:endParaRPr lang="cs-CZ" sz="1500" smtClean="0"/>
          </a:p>
          <a:p>
            <a:pPr marL="514350" indent="-514350" eaLnBrk="1" hangingPunct="1">
              <a:buSzPct val="100000"/>
              <a:buFont typeface="Wingdings 2" pitchFamily="18" charset="2"/>
              <a:buNone/>
            </a:pPr>
            <a:r>
              <a:rPr lang="cs-CZ" sz="1500" smtClean="0"/>
              <a:t>Pozn. autora: Pro procvičování použity obrázky z výkladové části citované výše.</a:t>
            </a:r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Shluk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2.xml><?xml version="1.0" encoding="utf-8"?>
<a:themeOverride xmlns:a="http://schemas.openxmlformats.org/drawingml/2006/main">
  <a:clrScheme name="Shluk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165</TotalTime>
  <Words>513</Words>
  <Application>Microsoft Office PowerPoint</Application>
  <PresentationFormat>Předvádění na obrazovce (4:3)</PresentationFormat>
  <Paragraphs>131</Paragraphs>
  <Slides>19</Slides>
  <Notes>0</Notes>
  <HiddenSlides>4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Šablona návrhu</vt:lpstr>
      </vt:variant>
      <vt:variant>
        <vt:i4>4</vt:i4>
      </vt:variant>
      <vt:variant>
        <vt:lpstr>Nadpisy snímků</vt:lpstr>
      </vt:variant>
      <vt:variant>
        <vt:i4>19</vt:i4>
      </vt:variant>
    </vt:vector>
  </HeadingPairs>
  <TitlesOfParts>
    <vt:vector size="27" baseType="lpstr">
      <vt:lpstr>Constantia</vt:lpstr>
      <vt:lpstr>Arial</vt:lpstr>
      <vt:lpstr>Calibri</vt:lpstr>
      <vt:lpstr>Wingdings 2</vt:lpstr>
      <vt:lpstr>Tok</vt:lpstr>
      <vt:lpstr>Tok</vt:lpstr>
      <vt:lpstr>Tok</vt:lpstr>
      <vt:lpstr>Tok</vt:lpstr>
      <vt:lpstr>Snímek 1</vt:lpstr>
      <vt:lpstr>Snímek 2</vt:lpstr>
      <vt:lpstr>Anotace</vt:lpstr>
      <vt:lpstr>Květenství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Citace</vt:lpstr>
      <vt:lpstr>Citace</vt:lpstr>
    </vt:vector>
  </TitlesOfParts>
  <Company>gym_lovo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Generativní rostlinné orgány</dc:title>
  <dc:creator>dasa</dc:creator>
  <cp:lastModifiedBy>rockovad</cp:lastModifiedBy>
  <cp:revision>37</cp:revision>
  <dcterms:created xsi:type="dcterms:W3CDTF">2013-04-29T16:44:50Z</dcterms:created>
  <dcterms:modified xsi:type="dcterms:W3CDTF">2013-05-13T09:23:26Z</dcterms:modified>
</cp:coreProperties>
</file>