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82" r:id="rId8"/>
    <p:sldId id="281" r:id="rId9"/>
    <p:sldId id="284" r:id="rId10"/>
    <p:sldId id="285" r:id="rId11"/>
    <p:sldId id="286" r:id="rId12"/>
    <p:sldId id="287" r:id="rId13"/>
    <p:sldId id="288" r:id="rId14"/>
    <p:sldId id="28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51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4822B2-D9C4-41C4-88BF-DDCAE5349F1B}" type="doc">
      <dgm:prSet loTypeId="urn:microsoft.com/office/officeart/2005/8/layout/arrow2" loCatId="process" qsTypeId="urn:microsoft.com/office/officeart/2005/8/quickstyle/3d2" qsCatId="3D" csTypeId="urn:microsoft.com/office/officeart/2005/8/colors/accent6_3" csCatId="accent6" phldr="1"/>
      <dgm:spPr/>
      <dgm:t>
        <a:bodyPr/>
        <a:lstStyle/>
        <a:p>
          <a:endParaRPr lang="cs-CZ"/>
        </a:p>
      </dgm:t>
    </dgm:pt>
    <dgm:pt modelId="{FD5C05FC-3099-42B1-A96B-851A253799D5}">
      <dgm:prSet phldrT="[Text]" custT="1"/>
      <dgm:spPr/>
      <dgm:t>
        <a:bodyPr/>
        <a:lstStyle/>
        <a:p>
          <a:r>
            <a:rPr lang="cs-CZ" sz="2800" dirty="0" smtClean="0"/>
            <a:t>přenesení pylového zrna na bliznu</a:t>
          </a:r>
          <a:endParaRPr lang="cs-CZ" sz="2800" dirty="0"/>
        </a:p>
      </dgm:t>
    </dgm:pt>
    <dgm:pt modelId="{2C125996-D1F8-4B5B-B225-0F4E44220405}" type="parTrans" cxnId="{C1EFE1C2-BED3-410B-86D0-4AEC68FB32D8}">
      <dgm:prSet/>
      <dgm:spPr/>
      <dgm:t>
        <a:bodyPr/>
        <a:lstStyle/>
        <a:p>
          <a:endParaRPr lang="cs-CZ"/>
        </a:p>
      </dgm:t>
    </dgm:pt>
    <dgm:pt modelId="{6FDA5950-0344-4A32-9643-AA62F01399BD}" type="sibTrans" cxnId="{C1EFE1C2-BED3-410B-86D0-4AEC68FB32D8}">
      <dgm:prSet/>
      <dgm:spPr/>
      <dgm:t>
        <a:bodyPr/>
        <a:lstStyle/>
        <a:p>
          <a:endParaRPr lang="cs-CZ"/>
        </a:p>
      </dgm:t>
    </dgm:pt>
    <dgm:pt modelId="{40CCF7DD-680D-4C13-A5D5-00B9E46F4533}">
      <dgm:prSet phldrT="[Text]" custT="1"/>
      <dgm:spPr/>
      <dgm:t>
        <a:bodyPr/>
        <a:lstStyle/>
        <a:p>
          <a:r>
            <a:rPr lang="cs-CZ" sz="2800" dirty="0" smtClean="0"/>
            <a:t>pylové zrno klíčí v pylovou láčku</a:t>
          </a:r>
          <a:endParaRPr lang="cs-CZ" sz="2800" dirty="0"/>
        </a:p>
      </dgm:t>
    </dgm:pt>
    <dgm:pt modelId="{87CA7F80-56B1-4859-8998-6BC3E38B187A}" type="parTrans" cxnId="{AA4E8E27-93A2-49DE-92F7-DBAB0061DB4D}">
      <dgm:prSet/>
      <dgm:spPr/>
      <dgm:t>
        <a:bodyPr/>
        <a:lstStyle/>
        <a:p>
          <a:endParaRPr lang="cs-CZ"/>
        </a:p>
      </dgm:t>
    </dgm:pt>
    <dgm:pt modelId="{9A1221A1-C1C7-4602-93DB-E5CD931FAEDA}" type="sibTrans" cxnId="{AA4E8E27-93A2-49DE-92F7-DBAB0061DB4D}">
      <dgm:prSet/>
      <dgm:spPr/>
      <dgm:t>
        <a:bodyPr/>
        <a:lstStyle/>
        <a:p>
          <a:endParaRPr lang="cs-CZ"/>
        </a:p>
      </dgm:t>
    </dgm:pt>
    <dgm:pt modelId="{6383037C-8151-4FE6-9C1D-FE2074E89565}">
      <dgm:prSet phldrT="[Text]" custT="1"/>
      <dgm:spPr/>
      <dgm:t>
        <a:bodyPr/>
        <a:lstStyle/>
        <a:p>
          <a:r>
            <a:rPr lang="cs-CZ" sz="2800" dirty="0" smtClean="0"/>
            <a:t>pylová láčka prorůstá přes bliznu a čnělku do semeníku</a:t>
          </a:r>
          <a:endParaRPr lang="cs-CZ" sz="2800" dirty="0"/>
        </a:p>
      </dgm:t>
    </dgm:pt>
    <dgm:pt modelId="{01250BC1-FA96-440C-B63B-B9459C066AC4}" type="parTrans" cxnId="{5C66A87A-863B-440E-9620-85F6FFC4C2B4}">
      <dgm:prSet/>
      <dgm:spPr/>
      <dgm:t>
        <a:bodyPr/>
        <a:lstStyle/>
        <a:p>
          <a:endParaRPr lang="cs-CZ"/>
        </a:p>
      </dgm:t>
    </dgm:pt>
    <dgm:pt modelId="{ECF9DEB9-F988-4CF3-9A3E-CC2288C47B37}" type="sibTrans" cxnId="{5C66A87A-863B-440E-9620-85F6FFC4C2B4}">
      <dgm:prSet/>
      <dgm:spPr/>
      <dgm:t>
        <a:bodyPr/>
        <a:lstStyle/>
        <a:p>
          <a:endParaRPr lang="cs-CZ"/>
        </a:p>
      </dgm:t>
    </dgm:pt>
    <dgm:pt modelId="{9D178573-FBEF-474F-893A-56AF346D89C1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800" dirty="0" smtClean="0"/>
            <a:t>splynutí samčí a samičí pohlavní buňky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800" dirty="0" smtClean="0"/>
            <a:t>= oplozená vaječná buňka = zygota</a:t>
          </a:r>
          <a:endParaRPr lang="cs-CZ" sz="2800" dirty="0"/>
        </a:p>
      </dgm:t>
    </dgm:pt>
    <dgm:pt modelId="{A6376061-3FDF-46D8-AD23-27D6BF61F9F3}" type="parTrans" cxnId="{C066D0FE-A9F6-463F-B101-9E22A388FD8E}">
      <dgm:prSet/>
      <dgm:spPr/>
      <dgm:t>
        <a:bodyPr/>
        <a:lstStyle/>
        <a:p>
          <a:endParaRPr lang="cs-CZ"/>
        </a:p>
      </dgm:t>
    </dgm:pt>
    <dgm:pt modelId="{7BD7BBDD-BC29-45D6-8E71-18778F034EE7}" type="sibTrans" cxnId="{C066D0FE-A9F6-463F-B101-9E22A388FD8E}">
      <dgm:prSet/>
      <dgm:spPr/>
      <dgm:t>
        <a:bodyPr/>
        <a:lstStyle/>
        <a:p>
          <a:endParaRPr lang="cs-CZ"/>
        </a:p>
      </dgm:t>
    </dgm:pt>
    <dgm:pt modelId="{D2BF085C-0020-474A-9606-F45D49656575}">
      <dgm:prSet phldrT="[Text]" custT="1"/>
      <dgm:spPr/>
      <dgm:t>
        <a:bodyPr/>
        <a:lstStyle/>
        <a:p>
          <a:r>
            <a:rPr lang="cs-CZ" sz="2800" dirty="0" smtClean="0"/>
            <a:t>zárodek</a:t>
          </a:r>
          <a:endParaRPr lang="cs-CZ" sz="2800" dirty="0"/>
        </a:p>
      </dgm:t>
    </dgm:pt>
    <dgm:pt modelId="{004BE7FD-20D3-46C2-B603-6ACCC9EFBA15}" type="parTrans" cxnId="{F73649C1-1CE1-4B66-AC9E-66C21275A816}">
      <dgm:prSet/>
      <dgm:spPr/>
      <dgm:t>
        <a:bodyPr/>
        <a:lstStyle/>
        <a:p>
          <a:endParaRPr lang="cs-CZ"/>
        </a:p>
      </dgm:t>
    </dgm:pt>
    <dgm:pt modelId="{8C4F291B-FE21-4A65-8A40-F79DB9E15935}" type="sibTrans" cxnId="{F73649C1-1CE1-4B66-AC9E-66C21275A816}">
      <dgm:prSet/>
      <dgm:spPr/>
      <dgm:t>
        <a:bodyPr/>
        <a:lstStyle/>
        <a:p>
          <a:endParaRPr lang="cs-CZ"/>
        </a:p>
      </dgm:t>
    </dgm:pt>
    <dgm:pt modelId="{17C29567-0B60-4CE8-A779-FA6C1BCCEF42}">
      <dgm:prSet phldrT="[Text]" phldr="1"/>
      <dgm:spPr/>
      <dgm:t>
        <a:bodyPr/>
        <a:lstStyle/>
        <a:p>
          <a:endParaRPr lang="cs-CZ"/>
        </a:p>
      </dgm:t>
    </dgm:pt>
    <dgm:pt modelId="{EA40FB64-9819-4521-A556-297102FB695A}" type="parTrans" cxnId="{772A521D-54DB-4A7E-9C7E-6D2311BB31BE}">
      <dgm:prSet/>
      <dgm:spPr/>
      <dgm:t>
        <a:bodyPr/>
        <a:lstStyle/>
        <a:p>
          <a:endParaRPr lang="cs-CZ"/>
        </a:p>
      </dgm:t>
    </dgm:pt>
    <dgm:pt modelId="{A66B9F62-05C1-40D4-AA91-5C9BA9F00A06}" type="sibTrans" cxnId="{772A521D-54DB-4A7E-9C7E-6D2311BB31BE}">
      <dgm:prSet/>
      <dgm:spPr/>
      <dgm:t>
        <a:bodyPr/>
        <a:lstStyle/>
        <a:p>
          <a:endParaRPr lang="cs-CZ"/>
        </a:p>
      </dgm:t>
    </dgm:pt>
    <dgm:pt modelId="{ADF7C7D6-EBE3-4B61-8A03-9C15018A5906}">
      <dgm:prSet phldrT="[Text]" phldr="1"/>
      <dgm:spPr/>
      <dgm:t>
        <a:bodyPr/>
        <a:lstStyle/>
        <a:p>
          <a:endParaRPr lang="cs-CZ"/>
        </a:p>
      </dgm:t>
    </dgm:pt>
    <dgm:pt modelId="{5D1A748B-EE34-41FF-9FDE-CB9437DD3DC8}" type="parTrans" cxnId="{600B4E1B-FE78-4814-A31A-5815D8D62D34}">
      <dgm:prSet/>
      <dgm:spPr/>
      <dgm:t>
        <a:bodyPr/>
        <a:lstStyle/>
        <a:p>
          <a:endParaRPr lang="cs-CZ"/>
        </a:p>
      </dgm:t>
    </dgm:pt>
    <dgm:pt modelId="{4A450712-22EB-4DB4-A8F4-0B54D139D749}" type="sibTrans" cxnId="{600B4E1B-FE78-4814-A31A-5815D8D62D34}">
      <dgm:prSet/>
      <dgm:spPr/>
      <dgm:t>
        <a:bodyPr/>
        <a:lstStyle/>
        <a:p>
          <a:endParaRPr lang="cs-CZ"/>
        </a:p>
      </dgm:t>
    </dgm:pt>
    <dgm:pt modelId="{DBC457F3-C6B7-4F17-8F41-839FBEC8D2EA}">
      <dgm:prSet phldrT="[Text]" phldr="1"/>
      <dgm:spPr/>
      <dgm:t>
        <a:bodyPr/>
        <a:lstStyle/>
        <a:p>
          <a:endParaRPr lang="cs-CZ"/>
        </a:p>
      </dgm:t>
    </dgm:pt>
    <dgm:pt modelId="{1C313F21-0ADE-497E-9DCE-B4AF02457EE5}" type="parTrans" cxnId="{D09110E2-E5AA-4B63-BD7B-E6D270DF8198}">
      <dgm:prSet/>
      <dgm:spPr/>
      <dgm:t>
        <a:bodyPr/>
        <a:lstStyle/>
        <a:p>
          <a:endParaRPr lang="cs-CZ"/>
        </a:p>
      </dgm:t>
    </dgm:pt>
    <dgm:pt modelId="{F50CD680-69AF-4D84-899E-8D1C227E651C}" type="sibTrans" cxnId="{D09110E2-E5AA-4B63-BD7B-E6D270DF8198}">
      <dgm:prSet/>
      <dgm:spPr/>
      <dgm:t>
        <a:bodyPr/>
        <a:lstStyle/>
        <a:p>
          <a:endParaRPr lang="cs-CZ"/>
        </a:p>
      </dgm:t>
    </dgm:pt>
    <dgm:pt modelId="{571E3DA4-527B-464E-93A9-DE8884882DAB}">
      <dgm:prSet phldrT="[Text]" phldr="1"/>
      <dgm:spPr/>
      <dgm:t>
        <a:bodyPr/>
        <a:lstStyle/>
        <a:p>
          <a:endParaRPr lang="cs-CZ" dirty="0"/>
        </a:p>
      </dgm:t>
    </dgm:pt>
    <dgm:pt modelId="{C35A8F06-E5A2-47F2-BB8E-7F1725B2B619}" type="parTrans" cxnId="{B38D2DCA-EE53-454F-81C5-C0700E33EB01}">
      <dgm:prSet/>
      <dgm:spPr/>
      <dgm:t>
        <a:bodyPr/>
        <a:lstStyle/>
        <a:p>
          <a:endParaRPr lang="cs-CZ"/>
        </a:p>
      </dgm:t>
    </dgm:pt>
    <dgm:pt modelId="{15ECE196-A5A1-4760-A2F3-7AA9734EAF53}" type="sibTrans" cxnId="{B38D2DCA-EE53-454F-81C5-C0700E33EB01}">
      <dgm:prSet/>
      <dgm:spPr/>
      <dgm:t>
        <a:bodyPr/>
        <a:lstStyle/>
        <a:p>
          <a:endParaRPr lang="cs-CZ"/>
        </a:p>
      </dgm:t>
    </dgm:pt>
    <dgm:pt modelId="{CB45E424-5896-4A8E-B3BE-AC9A616385AD}" type="pres">
      <dgm:prSet presAssocID="{384822B2-D9C4-41C4-88BF-DDCAE5349F1B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E94545-FDEC-48C8-8E90-84145B87DA25}" type="pres">
      <dgm:prSet presAssocID="{384822B2-D9C4-41C4-88BF-DDCAE5349F1B}" presName="arrow" presStyleLbl="bgShp" presStyleIdx="0" presStyleCnt="1" custAng="21291852"/>
      <dgm:spPr/>
    </dgm:pt>
    <dgm:pt modelId="{C2F8F909-0085-4FE4-B966-D6BC7AB93C64}" type="pres">
      <dgm:prSet presAssocID="{384822B2-D9C4-41C4-88BF-DDCAE5349F1B}" presName="arrowDiagram5" presStyleCnt="0"/>
      <dgm:spPr/>
    </dgm:pt>
    <dgm:pt modelId="{35A51AC8-62C3-4425-883C-456BC84C6C2F}" type="pres">
      <dgm:prSet presAssocID="{FD5C05FC-3099-42B1-A96B-851A253799D5}" presName="bullet5a" presStyleLbl="node1" presStyleIdx="0" presStyleCnt="5" custLinFactY="100000" custLinFactNeighborX="-4906" custLinFactNeighborY="140083"/>
      <dgm:spPr/>
    </dgm:pt>
    <dgm:pt modelId="{CBD586BF-40B5-4AB3-AF95-B6B9E9BC419E}" type="pres">
      <dgm:prSet presAssocID="{FD5C05FC-3099-42B1-A96B-851A253799D5}" presName="textBox5a" presStyleLbl="revTx" presStyleIdx="0" presStyleCnt="5" custScaleX="280727" custScaleY="78992" custLinFactNeighborX="80724" custLinFactNeighborY="34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70677C-665A-4C8C-AB6E-5CEA0E68F262}" type="pres">
      <dgm:prSet presAssocID="{40CCF7DD-680D-4C13-A5D5-00B9E46F4533}" presName="bullet5b" presStyleLbl="node1" presStyleIdx="1" presStyleCnt="5" custLinFactX="-31952" custLinFactY="89149" custLinFactNeighborX="-100000" custLinFactNeighborY="100000"/>
      <dgm:spPr/>
    </dgm:pt>
    <dgm:pt modelId="{8189EA89-9BFD-46B6-AEB5-7F5ABC51D1BC}" type="pres">
      <dgm:prSet presAssocID="{40CCF7DD-680D-4C13-A5D5-00B9E46F4533}" presName="textBox5b" presStyleLbl="revTx" presStyleIdx="1" presStyleCnt="5" custScaleX="183810" custScaleY="40335" custLinFactNeighborX="-91682" custLinFactNeighborY="-47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C682BE-9608-4970-A1E6-6ED327DD6C8D}" type="pres">
      <dgm:prSet presAssocID="{6383037C-8151-4FE6-9C1D-FE2074E89565}" presName="bullet5c" presStyleLbl="node1" presStyleIdx="2" presStyleCnt="5" custLinFactNeighborX="-76565" custLinFactNeighborY="55141"/>
      <dgm:spPr/>
    </dgm:pt>
    <dgm:pt modelId="{A7E0F441-6B6D-49E5-86C2-5CE3A7E273DD}" type="pres">
      <dgm:prSet presAssocID="{6383037C-8151-4FE6-9C1D-FE2074E89565}" presName="textBox5c" presStyleLbl="revTx" presStyleIdx="2" presStyleCnt="5" custScaleX="157610" custScaleY="57919" custLinFactX="-1134" custLinFactNeighborX="-100000" custLinFactNeighborY="-733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9D9117-2F20-493A-B5DA-D30B02F1D8B4}" type="pres">
      <dgm:prSet presAssocID="{9D178573-FBEF-474F-893A-56AF346D89C1}" presName="bullet5d" presStyleLbl="node1" presStyleIdx="3" presStyleCnt="5" custLinFactNeighborX="-80243" custLinFactNeighborY="14261"/>
      <dgm:spPr/>
    </dgm:pt>
    <dgm:pt modelId="{D6685083-8F54-4D2C-8E97-9DED166DDB9D}" type="pres">
      <dgm:prSet presAssocID="{9D178573-FBEF-474F-893A-56AF346D89C1}" presName="textBox5d" presStyleLbl="revTx" presStyleIdx="3" presStyleCnt="5" custScaleX="174470" custScaleY="57090" custLinFactNeighborX="-28656" custLinFactNeighborY="-82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2C69FD-79E7-44FE-A149-43CB4200CD15}" type="pres">
      <dgm:prSet presAssocID="{D2BF085C-0020-474A-9606-F45D49656575}" presName="bullet5e" presStyleLbl="node1" presStyleIdx="4" presStyleCnt="5" custLinFactNeighborX="-63410" custLinFactNeighborY="-26466"/>
      <dgm:spPr/>
    </dgm:pt>
    <dgm:pt modelId="{0FBFE23D-9198-4E3C-B11A-5ABC736C9C4B}" type="pres">
      <dgm:prSet presAssocID="{D2BF085C-0020-474A-9606-F45D49656575}" presName="textBox5e" presStyleLbl="revTx" presStyleIdx="4" presStyleCnt="5" custScaleX="107311" custScaleY="16780" custLinFactNeighborX="-76298" custLinFactNeighborY="-662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4E8E27-93A2-49DE-92F7-DBAB0061DB4D}" srcId="{384822B2-D9C4-41C4-88BF-DDCAE5349F1B}" destId="{40CCF7DD-680D-4C13-A5D5-00B9E46F4533}" srcOrd="1" destOrd="0" parTransId="{87CA7F80-56B1-4859-8998-6BC3E38B187A}" sibTransId="{9A1221A1-C1C7-4602-93DB-E5CD931FAEDA}"/>
    <dgm:cxn modelId="{D09110E2-E5AA-4B63-BD7B-E6D270DF8198}" srcId="{384822B2-D9C4-41C4-88BF-DDCAE5349F1B}" destId="{DBC457F3-C6B7-4F17-8F41-839FBEC8D2EA}" srcOrd="7" destOrd="0" parTransId="{1C313F21-0ADE-497E-9DCE-B4AF02457EE5}" sibTransId="{F50CD680-69AF-4D84-899E-8D1C227E651C}"/>
    <dgm:cxn modelId="{728EB9E0-C973-499A-BB25-B0691B848078}" type="presOf" srcId="{FD5C05FC-3099-42B1-A96B-851A253799D5}" destId="{CBD586BF-40B5-4AB3-AF95-B6B9E9BC419E}" srcOrd="0" destOrd="0" presId="urn:microsoft.com/office/officeart/2005/8/layout/arrow2"/>
    <dgm:cxn modelId="{D55C1360-F654-4665-94DE-4DF43EAC70C9}" type="presOf" srcId="{9D178573-FBEF-474F-893A-56AF346D89C1}" destId="{D6685083-8F54-4D2C-8E97-9DED166DDB9D}" srcOrd="0" destOrd="0" presId="urn:microsoft.com/office/officeart/2005/8/layout/arrow2"/>
    <dgm:cxn modelId="{39BD5821-FF65-4EE1-87C6-547E8216A78A}" type="presOf" srcId="{6383037C-8151-4FE6-9C1D-FE2074E89565}" destId="{A7E0F441-6B6D-49E5-86C2-5CE3A7E273DD}" srcOrd="0" destOrd="0" presId="urn:microsoft.com/office/officeart/2005/8/layout/arrow2"/>
    <dgm:cxn modelId="{B596872F-CDC3-4C60-ACD2-421C45B2E021}" type="presOf" srcId="{40CCF7DD-680D-4C13-A5D5-00B9E46F4533}" destId="{8189EA89-9BFD-46B6-AEB5-7F5ABC51D1BC}" srcOrd="0" destOrd="0" presId="urn:microsoft.com/office/officeart/2005/8/layout/arrow2"/>
    <dgm:cxn modelId="{772A521D-54DB-4A7E-9C7E-6D2311BB31BE}" srcId="{384822B2-D9C4-41C4-88BF-DDCAE5349F1B}" destId="{17C29567-0B60-4CE8-A779-FA6C1BCCEF42}" srcOrd="5" destOrd="0" parTransId="{EA40FB64-9819-4521-A556-297102FB695A}" sibTransId="{A66B9F62-05C1-40D4-AA91-5C9BA9F00A06}"/>
    <dgm:cxn modelId="{2ACE025D-89B0-430A-8A92-FE3AFE5AD814}" type="presOf" srcId="{384822B2-D9C4-41C4-88BF-DDCAE5349F1B}" destId="{CB45E424-5896-4A8E-B3BE-AC9A616385AD}" srcOrd="0" destOrd="0" presId="urn:microsoft.com/office/officeart/2005/8/layout/arrow2"/>
    <dgm:cxn modelId="{F73649C1-1CE1-4B66-AC9E-66C21275A816}" srcId="{384822B2-D9C4-41C4-88BF-DDCAE5349F1B}" destId="{D2BF085C-0020-474A-9606-F45D49656575}" srcOrd="4" destOrd="0" parTransId="{004BE7FD-20D3-46C2-B603-6ACCC9EFBA15}" sibTransId="{8C4F291B-FE21-4A65-8A40-F79DB9E15935}"/>
    <dgm:cxn modelId="{5C66A87A-863B-440E-9620-85F6FFC4C2B4}" srcId="{384822B2-D9C4-41C4-88BF-DDCAE5349F1B}" destId="{6383037C-8151-4FE6-9C1D-FE2074E89565}" srcOrd="2" destOrd="0" parTransId="{01250BC1-FA96-440C-B63B-B9459C066AC4}" sibTransId="{ECF9DEB9-F988-4CF3-9A3E-CC2288C47B37}"/>
    <dgm:cxn modelId="{C9583DE9-C612-4760-AA54-6FACCE4ADFC4}" type="presOf" srcId="{D2BF085C-0020-474A-9606-F45D49656575}" destId="{0FBFE23D-9198-4E3C-B11A-5ABC736C9C4B}" srcOrd="0" destOrd="0" presId="urn:microsoft.com/office/officeart/2005/8/layout/arrow2"/>
    <dgm:cxn modelId="{C066D0FE-A9F6-463F-B101-9E22A388FD8E}" srcId="{384822B2-D9C4-41C4-88BF-DDCAE5349F1B}" destId="{9D178573-FBEF-474F-893A-56AF346D89C1}" srcOrd="3" destOrd="0" parTransId="{A6376061-3FDF-46D8-AD23-27D6BF61F9F3}" sibTransId="{7BD7BBDD-BC29-45D6-8E71-18778F034EE7}"/>
    <dgm:cxn modelId="{B38D2DCA-EE53-454F-81C5-C0700E33EB01}" srcId="{384822B2-D9C4-41C4-88BF-DDCAE5349F1B}" destId="{571E3DA4-527B-464E-93A9-DE8884882DAB}" srcOrd="8" destOrd="0" parTransId="{C35A8F06-E5A2-47F2-BB8E-7F1725B2B619}" sibTransId="{15ECE196-A5A1-4760-A2F3-7AA9734EAF53}"/>
    <dgm:cxn modelId="{C1EFE1C2-BED3-410B-86D0-4AEC68FB32D8}" srcId="{384822B2-D9C4-41C4-88BF-DDCAE5349F1B}" destId="{FD5C05FC-3099-42B1-A96B-851A253799D5}" srcOrd="0" destOrd="0" parTransId="{2C125996-D1F8-4B5B-B225-0F4E44220405}" sibTransId="{6FDA5950-0344-4A32-9643-AA62F01399BD}"/>
    <dgm:cxn modelId="{600B4E1B-FE78-4814-A31A-5815D8D62D34}" srcId="{384822B2-D9C4-41C4-88BF-DDCAE5349F1B}" destId="{ADF7C7D6-EBE3-4B61-8A03-9C15018A5906}" srcOrd="6" destOrd="0" parTransId="{5D1A748B-EE34-41FF-9FDE-CB9437DD3DC8}" sibTransId="{4A450712-22EB-4DB4-A8F4-0B54D139D749}"/>
    <dgm:cxn modelId="{79A68090-4B6E-4D91-A280-7FD4C6E9A365}" type="presParOf" srcId="{CB45E424-5896-4A8E-B3BE-AC9A616385AD}" destId="{FBE94545-FDEC-48C8-8E90-84145B87DA25}" srcOrd="0" destOrd="0" presId="urn:microsoft.com/office/officeart/2005/8/layout/arrow2"/>
    <dgm:cxn modelId="{3784E148-787B-4E64-9BD4-34FBE8321E87}" type="presParOf" srcId="{CB45E424-5896-4A8E-B3BE-AC9A616385AD}" destId="{C2F8F909-0085-4FE4-B966-D6BC7AB93C64}" srcOrd="1" destOrd="0" presId="urn:microsoft.com/office/officeart/2005/8/layout/arrow2"/>
    <dgm:cxn modelId="{3FCC9BC7-6C3A-4934-A350-980E20AF83DF}" type="presParOf" srcId="{C2F8F909-0085-4FE4-B966-D6BC7AB93C64}" destId="{35A51AC8-62C3-4425-883C-456BC84C6C2F}" srcOrd="0" destOrd="0" presId="urn:microsoft.com/office/officeart/2005/8/layout/arrow2"/>
    <dgm:cxn modelId="{7EDE6EF8-48D7-4CC6-ADFB-E4EEB94F117C}" type="presParOf" srcId="{C2F8F909-0085-4FE4-B966-D6BC7AB93C64}" destId="{CBD586BF-40B5-4AB3-AF95-B6B9E9BC419E}" srcOrd="1" destOrd="0" presId="urn:microsoft.com/office/officeart/2005/8/layout/arrow2"/>
    <dgm:cxn modelId="{83E3B7A8-6AD6-4AD1-AEA9-34A6F1FD5F4C}" type="presParOf" srcId="{C2F8F909-0085-4FE4-B966-D6BC7AB93C64}" destId="{FB70677C-665A-4C8C-AB6E-5CEA0E68F262}" srcOrd="2" destOrd="0" presId="urn:microsoft.com/office/officeart/2005/8/layout/arrow2"/>
    <dgm:cxn modelId="{78B27D5F-B284-4621-BC88-6AB072FCC983}" type="presParOf" srcId="{C2F8F909-0085-4FE4-B966-D6BC7AB93C64}" destId="{8189EA89-9BFD-46B6-AEB5-7F5ABC51D1BC}" srcOrd="3" destOrd="0" presId="urn:microsoft.com/office/officeart/2005/8/layout/arrow2"/>
    <dgm:cxn modelId="{67AF6A1A-08C3-4D18-B8FA-631D61238998}" type="presParOf" srcId="{C2F8F909-0085-4FE4-B966-D6BC7AB93C64}" destId="{66C682BE-9608-4970-A1E6-6ED327DD6C8D}" srcOrd="4" destOrd="0" presId="urn:microsoft.com/office/officeart/2005/8/layout/arrow2"/>
    <dgm:cxn modelId="{70A9B6ED-AB92-48D2-91AD-19D5330D26DD}" type="presParOf" srcId="{C2F8F909-0085-4FE4-B966-D6BC7AB93C64}" destId="{A7E0F441-6B6D-49E5-86C2-5CE3A7E273DD}" srcOrd="5" destOrd="0" presId="urn:microsoft.com/office/officeart/2005/8/layout/arrow2"/>
    <dgm:cxn modelId="{31B0E394-02F3-44F8-98C3-ED227D3D3E42}" type="presParOf" srcId="{C2F8F909-0085-4FE4-B966-D6BC7AB93C64}" destId="{099D9117-2F20-493A-B5DA-D30B02F1D8B4}" srcOrd="6" destOrd="0" presId="urn:microsoft.com/office/officeart/2005/8/layout/arrow2"/>
    <dgm:cxn modelId="{31CCB9C2-C73E-442E-B554-5E86EA5D2049}" type="presParOf" srcId="{C2F8F909-0085-4FE4-B966-D6BC7AB93C64}" destId="{D6685083-8F54-4D2C-8E97-9DED166DDB9D}" srcOrd="7" destOrd="0" presId="urn:microsoft.com/office/officeart/2005/8/layout/arrow2"/>
    <dgm:cxn modelId="{47897827-C71D-4DC0-880F-E44C675F1EA5}" type="presParOf" srcId="{C2F8F909-0085-4FE4-B966-D6BC7AB93C64}" destId="{4E2C69FD-79E7-44FE-A149-43CB4200CD15}" srcOrd="8" destOrd="0" presId="urn:microsoft.com/office/officeart/2005/8/layout/arrow2"/>
    <dgm:cxn modelId="{B14C422C-1C59-41B0-AEC6-51D2BAE864C2}" type="presParOf" srcId="{C2F8F909-0085-4FE4-B966-D6BC7AB93C64}" destId="{0FBFE23D-9198-4E3C-B11A-5ABC736C9C4B}" srcOrd="9" destOrd="0" presId="urn:microsoft.com/office/officeart/2005/8/layout/arrow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8F21B-1D03-42BB-872D-B58821527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A3BD2-7790-4A6E-8892-C85BE3C37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1D1D2-4E2C-4131-9CD6-A7794DEA2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22A64-2364-4E68-AA06-674379CF5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7A3B4-746C-423A-8CEC-71548EB6A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B0A4B-A74C-4D4C-ADCC-24050FA4B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8BF2E-1BBB-4C1C-9720-663436FE8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805CE-A4A5-40D1-B531-5849A9052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FA0B5-7CA3-4D32-A651-CFE03EAB2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18C81-F104-4E77-984B-190D089B9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3F5CC-9B35-480C-BFD1-A8DBFA4FB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D5098-AEE8-4B43-A122-71B76F064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DC710-F07A-481F-9B9E-25E1C3922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F7154-F860-466D-944F-0ED6A835F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7701D-7029-415D-ABC4-CFEFBF361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64C1E-1035-4DCB-8ACC-35B2B26CB9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F1A21-17F3-428A-9A0E-20F6ED7BE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1A1AF-6800-4EFB-B4AF-BC4747C5EF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CC0EF-AF70-4DD5-860C-D39A1BA5E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EA48E-3ED6-4CAE-93DA-E6AFC9AD8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308A3-8E20-43F0-81AA-8A7622198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3C4FE-C8DD-468E-921D-7A28220C9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028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2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18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26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E5709FC-0629-4875-B40E-DFD0A743F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3316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3317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3318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4C9C36-F075-4168-B45C-96F684D4C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33400" y="1371600"/>
            <a:ext cx="7851648" cy="1828800"/>
          </a:xfrm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5600" b="1" kern="1200" dirty="0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Opylení a oplození</a:t>
            </a:r>
            <a:endParaRPr lang="cs-CZ" sz="5600" b="1" kern="1200" dirty="0"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5602" name="Podnadpis 2"/>
          <p:cNvSpPr>
            <a:spLocks noGrp="1"/>
          </p:cNvSpPr>
          <p:nvPr>
            <p:ph type="subTitle" idx="4294967295"/>
          </p:nvPr>
        </p:nvSpPr>
        <p:spPr>
          <a:xfrm>
            <a:off x="533400" y="3228975"/>
            <a:ext cx="7854950" cy="1752600"/>
          </a:xfrm>
        </p:spPr>
        <p:txBody>
          <a:bodyPr lIns="0" rIns="18288"/>
          <a:lstStyle/>
          <a:p>
            <a:pPr marL="0" indent="0" algn="r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4" name="Group 26"/>
          <p:cNvGraphicFramePr>
            <a:graphicFrameLocks noGrp="1"/>
          </p:cNvGraphicFramePr>
          <p:nvPr>
            <p:ph idx="4294967295"/>
          </p:nvPr>
        </p:nvGraphicFramePr>
        <p:xfrm>
          <a:off x="285750" y="1643063"/>
          <a:ext cx="8572500" cy="2600325"/>
        </p:xfrm>
        <a:graphic>
          <a:graphicData uri="http://schemas.openxmlformats.org/drawingml/2006/table">
            <a:tbl>
              <a:tblPr/>
              <a:tblGrid>
                <a:gridCol w="85725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ŠKOLY: Gymnázium Lovosice, Sady p</a:t>
                      </a:r>
                      <a:r>
                        <a:rPr kumimoji="0" 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i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onýrů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 600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ČÍSLO PROJEKTU: CZ.1.07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1.5.00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MATERIÁLU: VY_32_INOVACE_1B_13_Opylení a oplození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TÉMA SADY: Botanika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ROČNÍK: sekunda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DATUM VZNIKU: duben 2013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AUTOR: Mgr. Dagmar Ročková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</a:tbl>
          </a:graphicData>
        </a:graphic>
      </p:graphicFrame>
      <p:pic>
        <p:nvPicPr>
          <p:cNvPr id="26643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1800" smtClean="0"/>
              <a:t>Procvičování stavby květu – žáci zapisují odpovědi perem na interaktivní tabuli.</a:t>
            </a:r>
          </a:p>
          <a:p>
            <a:pPr eaLnBrk="1" hangingPunct="1"/>
            <a:r>
              <a:rPr lang="cs-CZ" sz="1800" smtClean="0"/>
              <a:t>Výklad na 1 vyučovací hodinu.</a:t>
            </a:r>
          </a:p>
          <a:p>
            <a:pPr eaLnBrk="1" hangingPunct="1"/>
            <a:r>
              <a:rPr lang="cs-CZ" sz="1800" smtClean="0"/>
              <a:t>Učební materiál vysvětluje pojmy opylení větrem a hmyzem, cizosprašnost a samosprašnost, charakterizuje oplození a popisuje jednotlivé kroky oplození, vysvětluje rozdíly v oplození nahosemenných a krytosemenných rostlin, vznik semene a stavbu zárodku.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/>
            <a:r>
              <a:rPr lang="cs-CZ" sz="180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180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1800" smtClean="0"/>
              <a:t>U obrázků použita animace – zmizení.</a:t>
            </a:r>
          </a:p>
          <a:p>
            <a:pPr eaLnBrk="1" hangingPunct="1"/>
            <a:r>
              <a:rPr lang="cs-CZ" sz="1800" smtClean="0"/>
              <a:t>U procvičování se otázky odkrývají postupně, přílet řešení na konci snímku.</a:t>
            </a:r>
          </a:p>
          <a:p>
            <a:pPr eaLnBrk="1" hangingPunct="1"/>
            <a:r>
              <a:rPr lang="cs-CZ" sz="1800" smtClean="0"/>
              <a:t>Schéma oplození – jednotlivé kroky se odkrývají postupně.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 idx="4294967295"/>
          </p:nvPr>
        </p:nvSpPr>
        <p:spPr>
          <a:xfrm>
            <a:off x="285750" y="142875"/>
            <a:ext cx="8229600" cy="1143000"/>
          </a:xfrm>
        </p:spPr>
        <p:txBody>
          <a:bodyPr/>
          <a:lstStyle/>
          <a:p>
            <a:r>
              <a:rPr lang="cs-CZ" smtClean="0"/>
              <a:t>Procvičování</a:t>
            </a:r>
            <a:endParaRPr lang="cs-CZ" smtClean="0">
              <a:latin typeface="Arial" charset="0"/>
            </a:endParaRP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000125" y="1962150"/>
            <a:ext cx="7199313" cy="4895850"/>
            <a:chOff x="107950" y="1628775"/>
            <a:chExt cx="7199313" cy="4895850"/>
          </a:xfrm>
        </p:grpSpPr>
        <p:pic>
          <p:nvPicPr>
            <p:cNvPr id="28684" name="Picture 4" descr="http://web2.mendelu.cz/af_211_multitext/obecna_botanika/obrazky/organologie/velke_kvet.jpg"/>
            <p:cNvPicPr>
              <a:picLocks noChangeAspect="1" noChangeArrowheads="1"/>
            </p:cNvPicPr>
            <p:nvPr/>
          </p:nvPicPr>
          <p:blipFill>
            <a:blip r:embed="rId2"/>
            <a:srcRect l="1996" t="1443" r="482" b="1819"/>
            <a:stretch>
              <a:fillRect/>
            </a:stretch>
          </p:blipFill>
          <p:spPr bwMode="auto">
            <a:xfrm>
              <a:off x="250825" y="1628775"/>
              <a:ext cx="7056438" cy="4895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685" name="Rectangle 6"/>
            <p:cNvSpPr>
              <a:spLocks noChangeArrowheads="1"/>
            </p:cNvSpPr>
            <p:nvPr/>
          </p:nvSpPr>
          <p:spPr bwMode="auto">
            <a:xfrm>
              <a:off x="1763713" y="5805488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8686" name="Rectangle 7"/>
            <p:cNvSpPr>
              <a:spLocks noChangeArrowheads="1"/>
            </p:cNvSpPr>
            <p:nvPr/>
          </p:nvSpPr>
          <p:spPr bwMode="auto">
            <a:xfrm>
              <a:off x="4932363" y="5661025"/>
              <a:ext cx="1800225" cy="503238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8687" name="Rectangle 8"/>
            <p:cNvSpPr>
              <a:spLocks noChangeArrowheads="1"/>
            </p:cNvSpPr>
            <p:nvPr/>
          </p:nvSpPr>
          <p:spPr bwMode="auto">
            <a:xfrm>
              <a:off x="4572000" y="2276475"/>
              <a:ext cx="1800225" cy="503238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8688" name="Rectangle 9"/>
            <p:cNvSpPr>
              <a:spLocks noChangeArrowheads="1"/>
            </p:cNvSpPr>
            <p:nvPr/>
          </p:nvSpPr>
          <p:spPr bwMode="auto">
            <a:xfrm>
              <a:off x="2771775" y="1714488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8689" name="Rectangle 10"/>
            <p:cNvSpPr>
              <a:spLocks noChangeArrowheads="1"/>
            </p:cNvSpPr>
            <p:nvPr/>
          </p:nvSpPr>
          <p:spPr bwMode="auto">
            <a:xfrm>
              <a:off x="107950" y="5230813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</p:grp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4357688" y="714375"/>
            <a:ext cx="4535487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>
              <a:lnSpc>
                <a:spcPct val="90000"/>
              </a:lnSpc>
              <a:spcBef>
                <a:spcPct val="20000"/>
              </a:spcBef>
              <a:buClr>
                <a:srgbClr val="EC767C"/>
              </a:buClr>
              <a:buSzPct val="95000"/>
              <a:buFont typeface="Calibri" pitchFamily="34" charset="0"/>
              <a:buAutoNum type="arabicPeriod"/>
            </a:pPr>
            <a:r>
              <a:rPr lang="cs-CZ" sz="2600">
                <a:latin typeface="Constantia" pitchFamily="18" charset="0"/>
              </a:rPr>
              <a:t>Popiš stavbu květu.</a:t>
            </a:r>
          </a:p>
          <a:p>
            <a:pPr marL="514350" indent="-514350">
              <a:lnSpc>
                <a:spcPct val="90000"/>
              </a:lnSpc>
              <a:spcBef>
                <a:spcPct val="20000"/>
              </a:spcBef>
              <a:buClr>
                <a:srgbClr val="EC767C"/>
              </a:buClr>
              <a:buSzPct val="95000"/>
              <a:buFont typeface="Calibri" pitchFamily="34" charset="0"/>
              <a:buAutoNum type="arabicPeriod"/>
            </a:pPr>
            <a:r>
              <a:rPr lang="cs-CZ" sz="2600">
                <a:latin typeface="Constantia" pitchFamily="18" charset="0"/>
              </a:rPr>
              <a:t>Jakému typu rostliny patří květ na obrázku?</a:t>
            </a:r>
          </a:p>
        </p:txBody>
      </p:sp>
      <p:sp>
        <p:nvSpPr>
          <p:cNvPr id="11" name="Rectangle 15"/>
          <p:cNvSpPr>
            <a:spLocks noChangeArrowheads="1"/>
          </p:cNvSpPr>
          <p:nvPr/>
        </p:nvSpPr>
        <p:spPr bwMode="auto">
          <a:xfrm>
            <a:off x="214313" y="1357313"/>
            <a:ext cx="3286125" cy="12954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odpověď 2.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rostlina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-1357313" y="7215188"/>
            <a:ext cx="2714626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dvouděložná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857375" y="7572375"/>
            <a:ext cx="2714625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tyčinka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72063" y="7500938"/>
            <a:ext cx="2714625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pestík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8358188" y="7572375"/>
            <a:ext cx="2714625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kalich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-1357313" y="8572500"/>
            <a:ext cx="2714626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koruna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214688" y="8929688"/>
            <a:ext cx="2714625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květní lůžko</a:t>
            </a:r>
            <a:endParaRPr lang="cs-CZ" sz="2800" dirty="0"/>
          </a:p>
        </p:txBody>
      </p:sp>
      <p:sp>
        <p:nvSpPr>
          <p:cNvPr id="28683" name="TextovéPole 14"/>
          <p:cNvSpPr txBox="1">
            <a:spLocks noChangeArrowheads="1"/>
          </p:cNvSpPr>
          <p:nvPr/>
        </p:nvSpPr>
        <p:spPr bwMode="auto">
          <a:xfrm>
            <a:off x="6500813" y="6427788"/>
            <a:ext cx="364331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Stavba květu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0.02569 L 0.15347 -0.63102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" y="-328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1574 L 0.09323 -0.7312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-374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33333E-6 L 0.00938 -0.6354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" y="-318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3 -0.02639 L -0.21163 -0.3152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-144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2523 L 0.12986 -0.53334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" y="-254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5521 -0.4972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" y="-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1" grpId="0" build="allAtOnce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571500" y="1571625"/>
            <a:ext cx="6515100" cy="4857750"/>
            <a:chOff x="857224" y="1571612"/>
            <a:chExt cx="6515133" cy="4857750"/>
          </a:xfrm>
        </p:grpSpPr>
        <p:pic>
          <p:nvPicPr>
            <p:cNvPr id="29710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857224" y="1571612"/>
              <a:ext cx="6162675" cy="4857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711" name="Rectangle 6"/>
            <p:cNvSpPr>
              <a:spLocks noChangeArrowheads="1"/>
            </p:cNvSpPr>
            <p:nvPr/>
          </p:nvSpPr>
          <p:spPr bwMode="auto">
            <a:xfrm>
              <a:off x="2214546" y="1711317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9712" name="Rectangle 7"/>
            <p:cNvSpPr>
              <a:spLocks noChangeArrowheads="1"/>
            </p:cNvSpPr>
            <p:nvPr/>
          </p:nvSpPr>
          <p:spPr bwMode="auto">
            <a:xfrm>
              <a:off x="2285984" y="3143248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9713" name="Rectangle 8"/>
            <p:cNvSpPr>
              <a:spLocks noChangeArrowheads="1"/>
            </p:cNvSpPr>
            <p:nvPr/>
          </p:nvSpPr>
          <p:spPr bwMode="auto">
            <a:xfrm>
              <a:off x="2428860" y="5068903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9714" name="Rectangle 9"/>
            <p:cNvSpPr>
              <a:spLocks noChangeArrowheads="1"/>
            </p:cNvSpPr>
            <p:nvPr/>
          </p:nvSpPr>
          <p:spPr bwMode="auto">
            <a:xfrm>
              <a:off x="1643042" y="5857892"/>
              <a:ext cx="1800225" cy="503238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9715" name="Rectangle 10"/>
            <p:cNvSpPr>
              <a:spLocks noChangeArrowheads="1"/>
            </p:cNvSpPr>
            <p:nvPr/>
          </p:nvSpPr>
          <p:spPr bwMode="auto">
            <a:xfrm>
              <a:off x="5143504" y="2500306"/>
              <a:ext cx="1800225" cy="503238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  <p:sp>
          <p:nvSpPr>
            <p:cNvPr id="29716" name="Rectangle 11"/>
            <p:cNvSpPr>
              <a:spLocks noChangeArrowheads="1"/>
            </p:cNvSpPr>
            <p:nvPr/>
          </p:nvSpPr>
          <p:spPr bwMode="auto">
            <a:xfrm>
              <a:off x="5572132" y="3857628"/>
              <a:ext cx="1800225" cy="50323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onstantia" pitchFamily="18" charset="0"/>
              </a:endParaRPr>
            </a:p>
          </p:txBody>
        </p:sp>
      </p:grp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4214813" y="703263"/>
            <a:ext cx="5214937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>
              <a:lnSpc>
                <a:spcPct val="90000"/>
              </a:lnSpc>
              <a:spcBef>
                <a:spcPct val="20000"/>
              </a:spcBef>
              <a:buClr>
                <a:srgbClr val="EC767C"/>
              </a:buClr>
              <a:buSzPct val="95000"/>
              <a:buFont typeface="Calibri" pitchFamily="34" charset="0"/>
              <a:buAutoNum type="arabicPeriod" startAt="3"/>
            </a:pPr>
            <a:r>
              <a:rPr lang="cs-CZ" sz="2600">
                <a:latin typeface="Constantia" pitchFamily="18" charset="0"/>
              </a:rPr>
              <a:t>Popiš obrázky.</a:t>
            </a:r>
          </a:p>
          <a:p>
            <a:pPr marL="514350" indent="-514350">
              <a:lnSpc>
                <a:spcPct val="90000"/>
              </a:lnSpc>
              <a:spcBef>
                <a:spcPct val="20000"/>
              </a:spcBef>
              <a:buClr>
                <a:srgbClr val="EC767C"/>
              </a:buClr>
              <a:buSzPct val="95000"/>
              <a:buFont typeface="Calibri" pitchFamily="34" charset="0"/>
              <a:buAutoNum type="arabicPeriod" startAt="3"/>
            </a:pPr>
            <a:r>
              <a:rPr lang="cs-CZ" sz="2600">
                <a:latin typeface="Constantia" pitchFamily="18" charset="0"/>
              </a:rPr>
              <a:t>Jak se nazývají samičí a samčí pohlavní orgány?</a:t>
            </a:r>
          </a:p>
        </p:txBody>
      </p:sp>
      <p:sp>
        <p:nvSpPr>
          <p:cNvPr id="58382" name="Rectangle 14"/>
          <p:cNvSpPr>
            <a:spLocks noChangeArrowheads="1"/>
          </p:cNvSpPr>
          <p:nvPr/>
        </p:nvSpPr>
        <p:spPr bwMode="auto">
          <a:xfrm>
            <a:off x="250825" y="476250"/>
            <a:ext cx="3024188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 3.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</p:txBody>
      </p:sp>
      <p:sp>
        <p:nvSpPr>
          <p:cNvPr id="58383" name="Rectangle 15"/>
          <p:cNvSpPr>
            <a:spLocks noChangeArrowheads="1"/>
          </p:cNvSpPr>
          <p:nvPr/>
        </p:nvSpPr>
        <p:spPr bwMode="auto">
          <a:xfrm>
            <a:off x="4643438" y="5156200"/>
            <a:ext cx="3168650" cy="108108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 3.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285750" y="7215188"/>
            <a:ext cx="2714625" cy="5715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pestík - samičí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071938" y="7358063"/>
            <a:ext cx="2714625" cy="5715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tyčinka - samčí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7286625" y="8001000"/>
            <a:ext cx="1500188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nitka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7429500" y="7215188"/>
            <a:ext cx="1714500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prašník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-3143250" y="7786688"/>
            <a:ext cx="1857375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semeník</a:t>
            </a:r>
            <a:endParaRPr lang="cs-CZ" sz="28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3214688" y="9072563"/>
            <a:ext cx="1357312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blizna</a:t>
            </a:r>
            <a:endParaRPr lang="cs-CZ" sz="28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-2714625" y="8929688"/>
            <a:ext cx="1714500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vajíčko</a:t>
            </a:r>
            <a:endParaRPr lang="cs-CZ" sz="28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1071563" y="8429625"/>
            <a:ext cx="1714500" cy="5715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čnělka</a:t>
            </a:r>
            <a:endParaRPr lang="cs-CZ" sz="2800" dirty="0"/>
          </a:p>
        </p:txBody>
      </p:sp>
      <p:sp>
        <p:nvSpPr>
          <p:cNvPr id="29709" name="TextovéPole 14"/>
          <p:cNvSpPr txBox="1">
            <a:spLocks noChangeArrowheads="1"/>
          </p:cNvSpPr>
          <p:nvPr/>
        </p:nvSpPr>
        <p:spPr bwMode="auto">
          <a:xfrm>
            <a:off x="3214688" y="6427788"/>
            <a:ext cx="364331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2.: </a:t>
            </a:r>
            <a:r>
              <a:rPr lang="cs-CZ" sz="2200">
                <a:latin typeface="Constantia" pitchFamily="18" charset="0"/>
              </a:rPr>
              <a:t>Pohlavní orgány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838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8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838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8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3634 L 0.12344 -1.0574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" y="-547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0.01551 L 0.18976 -0.39953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" y="-208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6 L -0.22917 -0.69305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" y="-347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463 L -0.28819 -0.7780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" y="-391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1598 L 0.38785 -0.20972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" y="-113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0.00695 L -0.10677 -0.9942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" y="-501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0.00671 L 0.52987 -0.65463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" y="-331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0439 L 0.1 -0.6912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" y="-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58382" grpId="0" build="allAtOnce" animBg="1"/>
      <p:bldP spid="58383" grpId="0" build="allAtOnce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1357313"/>
            <a:ext cx="4429125" cy="309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4037013" y="774700"/>
            <a:ext cx="5214937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>
              <a:lnSpc>
                <a:spcPct val="90000"/>
              </a:lnSpc>
              <a:spcBef>
                <a:spcPct val="20000"/>
              </a:spcBef>
              <a:buClr>
                <a:srgbClr val="EC767C"/>
              </a:buClr>
              <a:buSzPct val="95000"/>
              <a:buFont typeface="Calibri" pitchFamily="34" charset="0"/>
              <a:buAutoNum type="arabicPeriod" startAt="5"/>
            </a:pPr>
            <a:r>
              <a:rPr lang="cs-CZ" sz="2600">
                <a:latin typeface="Constantia" pitchFamily="18" charset="0"/>
              </a:rPr>
              <a:t>Co znamenají symboly?</a:t>
            </a:r>
          </a:p>
        </p:txBody>
      </p:sp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857250" y="4429125"/>
            <a:ext cx="3024188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 5.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</p:txBody>
      </p:sp>
      <p:sp>
        <p:nvSpPr>
          <p:cNvPr id="13" name="Rectangle 14"/>
          <p:cNvSpPr>
            <a:spLocks noChangeArrowheads="1"/>
          </p:cNvSpPr>
          <p:nvPr/>
        </p:nvSpPr>
        <p:spPr bwMode="auto">
          <a:xfrm>
            <a:off x="4572000" y="4429125"/>
            <a:ext cx="3024188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 5.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1500188" y="7143750"/>
            <a:ext cx="1357312" cy="428625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samice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429250" y="7143750"/>
            <a:ext cx="1357313" cy="428625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samec</a:t>
            </a:r>
            <a:endParaRPr lang="cs-CZ" sz="2800" dirty="0"/>
          </a:p>
        </p:txBody>
      </p:sp>
      <p:sp>
        <p:nvSpPr>
          <p:cNvPr id="30727" name="TextovéPole 14"/>
          <p:cNvSpPr txBox="1">
            <a:spLocks noChangeArrowheads="1"/>
          </p:cNvSpPr>
          <p:nvPr/>
        </p:nvSpPr>
        <p:spPr bwMode="auto">
          <a:xfrm>
            <a:off x="6500813" y="6427788"/>
            <a:ext cx="364331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3.: </a:t>
            </a:r>
            <a:r>
              <a:rPr lang="cs-CZ" sz="2200">
                <a:latin typeface="Constantia" pitchFamily="18" charset="0"/>
              </a:rPr>
              <a:t>Symboly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-0.04531 -0.5729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" y="-28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03681 -0.5729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" y="-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2" grpId="0" build="allAtOnce" animBg="1"/>
      <p:bldP spid="13" grpId="0" build="allAtOnce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Opylení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přenos pylového zrna na bliznu</a:t>
            </a:r>
          </a:p>
          <a:p>
            <a:pPr>
              <a:defRPr/>
            </a:pPr>
            <a:endParaRPr lang="cs-CZ" sz="800" dirty="0" smtClean="0"/>
          </a:p>
          <a:p>
            <a:pPr>
              <a:defRPr/>
            </a:pPr>
            <a:r>
              <a:rPr lang="cs-CZ" sz="2800" dirty="0" smtClean="0"/>
              <a:t>větrem =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větrosprašné</a:t>
            </a:r>
          </a:p>
          <a:p>
            <a:pPr lvl="1">
              <a:defRPr/>
            </a:pPr>
            <a:r>
              <a:rPr lang="cs-CZ" sz="2800" dirty="0" smtClean="0"/>
              <a:t>pylová zrna – drobná, hladký povrch, produkována ve velkém množství</a:t>
            </a:r>
          </a:p>
          <a:p>
            <a:pPr>
              <a:defRPr/>
            </a:pPr>
            <a:endParaRPr lang="cs-CZ" sz="800" dirty="0" smtClean="0"/>
          </a:p>
          <a:p>
            <a:pPr>
              <a:defRPr/>
            </a:pPr>
            <a:r>
              <a:rPr lang="cs-CZ" sz="2800" dirty="0" smtClean="0"/>
              <a:t>hmyzem =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hmyzosprašné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defRPr/>
            </a:pPr>
            <a:r>
              <a:rPr lang="cs-CZ" sz="2800" dirty="0" smtClean="0"/>
              <a:t>pylová zrna – větší, na povrchu výčnělky</a:t>
            </a:r>
            <a:br>
              <a:rPr lang="cs-CZ" sz="2800" dirty="0" smtClean="0"/>
            </a:br>
            <a:r>
              <a:rPr lang="cs-CZ" sz="2800" dirty="0" smtClean="0"/>
              <a:t>pro přichycení na živočicha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5038725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pylová zrna přenesena na:</a:t>
            </a:r>
          </a:p>
          <a:p>
            <a:pPr>
              <a:defRPr/>
            </a:pPr>
            <a:endParaRPr lang="cs-CZ" sz="1800" dirty="0" smtClean="0"/>
          </a:p>
          <a:p>
            <a:pPr lvl="1">
              <a:defRPr/>
            </a:pPr>
            <a:r>
              <a:rPr lang="cs-CZ" sz="2800" dirty="0" smtClean="0"/>
              <a:t>bliznu jiné rostliny =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cizosprašnost</a:t>
            </a:r>
          </a:p>
          <a:p>
            <a:pPr lvl="1">
              <a:defRPr/>
            </a:pPr>
            <a:endParaRPr lang="cs-CZ" sz="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defRPr/>
            </a:pPr>
            <a:r>
              <a:rPr lang="cs-CZ" sz="2800" dirty="0" smtClean="0"/>
              <a:t>bliznu vlastní rostliny =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samosprašnost</a:t>
            </a:r>
            <a:b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/>
              <a:t>(výjimka – rostliny se brání různými mechanismy</a:t>
            </a:r>
            <a:br>
              <a:rPr lang="cs-CZ" sz="2800" dirty="0" smtClean="0"/>
            </a:br>
            <a:r>
              <a:rPr lang="cs-CZ" sz="2800" dirty="0" smtClean="0"/>
              <a:t>– tyčinky zrají v jinou dobu než blizna)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Oplození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/>
              <a:t>splynutí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samčí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samičí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pohlavní buňky</a:t>
            </a:r>
          </a:p>
          <a:p>
            <a:pPr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sz="2800" dirty="0" smtClean="0"/>
              <a:t>probíhá ve vajíčku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  <p:sp>
        <p:nvSpPr>
          <p:cNvPr id="4" name="Šipka dolů 3"/>
          <p:cNvSpPr/>
          <p:nvPr/>
        </p:nvSpPr>
        <p:spPr>
          <a:xfrm rot="951792">
            <a:off x="2217738" y="2449513"/>
            <a:ext cx="454025" cy="1004887"/>
          </a:xfrm>
          <a:prstGeom prst="downArrow">
            <a:avLst>
              <a:gd name="adj1" fmla="val 50000"/>
              <a:gd name="adj2" fmla="val 107708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lů 4"/>
          <p:cNvSpPr/>
          <p:nvPr/>
        </p:nvSpPr>
        <p:spPr>
          <a:xfrm rot="20451389">
            <a:off x="3840163" y="2455863"/>
            <a:ext cx="512762" cy="987425"/>
          </a:xfrm>
          <a:prstGeom prst="downArrow">
            <a:avLst>
              <a:gd name="adj1" fmla="val 50000"/>
              <a:gd name="adj2" fmla="val 8512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71500" y="3500438"/>
            <a:ext cx="2928938" cy="128587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 spermatické buňky</a:t>
            </a:r>
            <a:br>
              <a:rPr lang="cs-CZ" sz="2800" dirty="0"/>
            </a:br>
            <a:r>
              <a:rPr lang="cs-CZ" sz="2800" dirty="0"/>
              <a:t>v pylovém zrnu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749675" y="3500438"/>
            <a:ext cx="2679700" cy="1285875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vaječné buňky ve vajíčku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643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E94545-FDEC-48C8-8E90-84145B87DA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FBE94545-FDEC-48C8-8E90-84145B87DA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A51AC8-62C3-4425-883C-456BC84C6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35A51AC8-62C3-4425-883C-456BC84C6C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D586BF-40B5-4AB3-AF95-B6B9E9BC4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CBD586BF-40B5-4AB3-AF95-B6B9E9BC41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70677C-665A-4C8C-AB6E-5CEA0E68F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FB70677C-665A-4C8C-AB6E-5CEA0E68F2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89EA89-9BFD-46B6-AEB5-7F5ABC51D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8189EA89-9BFD-46B6-AEB5-7F5ABC51D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C682BE-9608-4970-A1E6-6ED327DD6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66C682BE-9608-4970-A1E6-6ED327DD6C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E0F441-6B6D-49E5-86C2-5CE3A7E27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A7E0F441-6B6D-49E5-86C2-5CE3A7E273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9D9117-2F20-493A-B5DA-D30B02F1D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4">
                                            <p:graphicEl>
                                              <a:dgm id="{099D9117-2F20-493A-B5DA-D30B02F1D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685083-8F54-4D2C-8E97-9DED166DD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D6685083-8F54-4D2C-8E97-9DED166DDB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2C69FD-79E7-44FE-A149-43CB4200C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4">
                                            <p:graphicEl>
                                              <a:dgm id="{4E2C69FD-79E7-44FE-A149-43CB4200CD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BFE23D-9198-4E3C-B11A-5ABC736C9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0FBFE23D-9198-4E3C-B11A-5ABC736C9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110162"/>
          </a:xfrm>
        </p:spPr>
        <p:txBody>
          <a:bodyPr/>
          <a:lstStyle/>
          <a:p>
            <a:r>
              <a:rPr lang="cs-CZ" sz="2800" smtClean="0"/>
              <a:t>nahosemenné rostl.</a:t>
            </a:r>
          </a:p>
          <a:p>
            <a:pPr lvl="1"/>
            <a:r>
              <a:rPr lang="cs-CZ" sz="2800" smtClean="0"/>
              <a:t>1. spermatické buňka – oplození</a:t>
            </a:r>
          </a:p>
          <a:p>
            <a:pPr lvl="1"/>
            <a:r>
              <a:rPr lang="cs-CZ" sz="2800" smtClean="0"/>
              <a:t>2. spermatická buňka – zaniká</a:t>
            </a:r>
          </a:p>
          <a:p>
            <a:endParaRPr lang="cs-CZ" sz="8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r>
              <a:rPr lang="cs-CZ" sz="2800" smtClean="0"/>
              <a:t>krytosemenné rostl.</a:t>
            </a:r>
          </a:p>
          <a:p>
            <a:pPr lvl="1"/>
            <a:r>
              <a:rPr lang="cs-CZ" sz="2800" smtClean="0"/>
              <a:t>1. spermatická buňka – oplození, vznik zygoty</a:t>
            </a:r>
          </a:p>
          <a:p>
            <a:pPr lvl="1"/>
            <a:r>
              <a:rPr lang="cs-CZ" sz="2800" smtClean="0"/>
              <a:t>2. spermatické buňka – vznik výživného pletiva pro zárodek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110162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ze zygoty vzniká mnohobuněčný útvar =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semeno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vaječné obaly se mění v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osemení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zárodek – stavba:</a:t>
            </a:r>
          </a:p>
          <a:p>
            <a:pPr lvl="1">
              <a:defRPr/>
            </a:pPr>
            <a:r>
              <a:rPr lang="cs-CZ" sz="2800" dirty="0" smtClean="0"/>
              <a:t>základ kořene a stonku</a:t>
            </a:r>
          </a:p>
          <a:p>
            <a:pPr lvl="1">
              <a:defRPr/>
            </a:pPr>
            <a:r>
              <a:rPr lang="cs-CZ" sz="2800" dirty="0" smtClean="0"/>
              <a:t>děložní lístky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457200" y="933450"/>
            <a:ext cx="8229600" cy="566738"/>
          </a:xfrm>
        </p:spPr>
        <p:txBody>
          <a:bodyPr/>
          <a:lstStyle/>
          <a:p>
            <a:pPr eaLnBrk="1" hangingPunct="1"/>
            <a:r>
              <a:rPr lang="cs-CZ" sz="4600" smtClean="0"/>
              <a:t>Citace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>
          <a:xfrm>
            <a:off x="428625" y="1785938"/>
            <a:ext cx="8286750" cy="4500562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ČABRADOVÁ, Věra; HASCH, František; SEJPKA, Jaroslav</a:t>
            </a:r>
            <a:r>
              <a:rPr lang="en-US" sz="1600" smtClean="0"/>
              <a:t>;</a:t>
            </a:r>
            <a:r>
              <a:rPr lang="cs-CZ" sz="1600" smtClean="0"/>
              <a:t> VANĚČKOVÁ, Ivana. </a:t>
            </a:r>
            <a:r>
              <a:rPr lang="cs-CZ" sz="1600" i="1" smtClean="0"/>
              <a:t>Přírodopis 7 učebnice pro základní školy a víceletá gymnázia</a:t>
            </a:r>
            <a:r>
              <a:rPr lang="cs-CZ" sz="1600" smtClean="0"/>
              <a:t>. Plzeň: Fraus,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1.: AUTOR NEUVEDEN. </a:t>
            </a:r>
            <a:r>
              <a:rPr lang="cs-CZ" sz="1600" i="1" smtClean="0"/>
              <a:t>Index of /af_211_multitext/obecna_botanika/obrazky/organologie</a:t>
            </a:r>
            <a:r>
              <a:rPr lang="cs-CZ" sz="1600" smtClean="0"/>
              <a:t> [online]. [cit. 29.4.2013]. Dostupný na WWW: Index of /af_211_multitext/obecna_botanika/obrazky/organologie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2.: RAMBOUSEK, Lukáš. </a:t>
            </a:r>
            <a:r>
              <a:rPr lang="cs-CZ" sz="1600" i="1" smtClean="0"/>
              <a:t>VÝUKA A STUDIJNÍ MATERIÁLY - BIOLOGIE</a:t>
            </a:r>
            <a:r>
              <a:rPr lang="cs-CZ" sz="1600" smtClean="0"/>
              <a:t> [online]. [cit. 29.4.2013]. Dostupný na WWW: http://giorambousek.ic.cz/dokumenty/bio/botanika_obrazky/kvet.JPG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3.: Archiv autora.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ok 1">
        <a:dk1>
          <a:srgbClr val="464646"/>
        </a:dk1>
        <a:lt1>
          <a:srgbClr val="FFFFFF"/>
        </a:lt1>
        <a:dk2>
          <a:srgbClr val="000000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AAAAAA"/>
        </a:accent3>
        <a:accent4>
          <a:srgbClr val="DADADA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ok">
  <a:themeElements>
    <a:clrScheme name="1_Tok 1">
      <a:dk1>
        <a:srgbClr val="000000"/>
      </a:dk1>
      <a:lt1>
        <a:srgbClr val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FFFFFF"/>
      </a:accent3>
      <a:accent4>
        <a:srgbClr val="000000"/>
      </a:accent4>
      <a:accent5>
        <a:srgbClr val="ADCEDC"/>
      </a:accent5>
      <a:accent6>
        <a:srgbClr val="C51B23"/>
      </a:accent6>
      <a:hlink>
        <a:srgbClr val="FF8119"/>
      </a:hlink>
      <a:folHlink>
        <a:srgbClr val="44B9E8"/>
      </a:folHlink>
    </a:clrScheme>
    <a:fontScheme name="1_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ok 1">
        <a:dk1>
          <a:srgbClr val="000000"/>
        </a:dk1>
        <a:lt1>
          <a:srgbClr val="FFFFFF"/>
        </a:lt1>
        <a:dk2>
          <a:srgbClr val="464646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FFFFFF"/>
        </a:accent3>
        <a:accent4>
          <a:srgbClr val="000000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367</Words>
  <Application>Microsoft Office PowerPoint</Application>
  <PresentationFormat>Předvádění na obrazovce (4:3)</PresentationFormat>
  <Paragraphs>85</Paragraphs>
  <Slides>13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Constantia</vt:lpstr>
      <vt:lpstr>Arial</vt:lpstr>
      <vt:lpstr>Calibri</vt:lpstr>
      <vt:lpstr>Wingdings 2</vt:lpstr>
      <vt:lpstr>Tok</vt:lpstr>
      <vt:lpstr>1_Tok</vt:lpstr>
      <vt:lpstr>Snímek 1</vt:lpstr>
      <vt:lpstr>Snímek 2</vt:lpstr>
      <vt:lpstr>Anotace</vt:lpstr>
      <vt:lpstr>Procvičování</vt:lpstr>
      <vt:lpstr>Snímek 5</vt:lpstr>
      <vt:lpstr>Snímek 6</vt:lpstr>
      <vt:lpstr>Opylení</vt:lpstr>
      <vt:lpstr>Snímek 8</vt:lpstr>
      <vt:lpstr>Oplození</vt:lpstr>
      <vt:lpstr>Snímek 10</vt:lpstr>
      <vt:lpstr>Snímek 11</vt:lpstr>
      <vt:lpstr>Snímek 12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Opylení a oplození</dc:title>
  <dc:creator>dasa</dc:creator>
  <cp:lastModifiedBy>rockovad</cp:lastModifiedBy>
  <cp:revision>26</cp:revision>
  <dcterms:created xsi:type="dcterms:W3CDTF">2013-04-08T14:31:59Z</dcterms:created>
  <dcterms:modified xsi:type="dcterms:W3CDTF">2013-05-13T09:31:55Z</dcterms:modified>
</cp:coreProperties>
</file>