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ADAE4AD-682B-4D2C-B6F2-63A4605FC28A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7564544-5467-4887-8F6C-258683DF9A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79912" y="620688"/>
            <a:ext cx="4572000" cy="329320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/>
              <a:t>Název školy: ZŠ Štětí, Ostrovní 300</a:t>
            </a:r>
            <a:br>
              <a:rPr lang="cs-CZ" sz="1600" b="1" dirty="0" smtClean="0"/>
            </a:br>
            <a:r>
              <a:rPr lang="cs-CZ" sz="1600" b="1" dirty="0" smtClean="0"/>
              <a:t>Autor: Vlasta </a:t>
            </a:r>
            <a:r>
              <a:rPr lang="cs-CZ" sz="1600" b="1" dirty="0" err="1" smtClean="0"/>
              <a:t>Hackelová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 smtClean="0"/>
              <a:t>Název materiálu: </a:t>
            </a:r>
            <a:br>
              <a:rPr lang="cs-CZ" sz="1600" b="1" dirty="0" smtClean="0"/>
            </a:br>
            <a:r>
              <a:rPr lang="cs-CZ" sz="1600" b="1" dirty="0" smtClean="0"/>
              <a:t>VY_32_INOVACE_ NJ.7.B.13_schulsachen</a:t>
            </a:r>
          </a:p>
          <a:p>
            <a:r>
              <a:rPr lang="cs-CZ" sz="1600" b="1" dirty="0" smtClean="0"/>
              <a:t>Datum : 2. 2. 2012</a:t>
            </a:r>
          </a:p>
          <a:p>
            <a:r>
              <a:rPr lang="cs-CZ" sz="1600" b="1" dirty="0" smtClean="0"/>
              <a:t>Ročník : sedmý</a:t>
            </a:r>
          </a:p>
          <a:p>
            <a:r>
              <a:rPr lang="cs-CZ" sz="1600" b="1" dirty="0" smtClean="0"/>
              <a:t>Vzdělávací oblast : Jazyk a jazyková komunikace</a:t>
            </a:r>
          </a:p>
          <a:p>
            <a:r>
              <a:rPr lang="cs-CZ" sz="1600" b="1" dirty="0" smtClean="0"/>
              <a:t>Předmět : Německý jazyk</a:t>
            </a:r>
            <a:br>
              <a:rPr lang="cs-CZ" sz="1600" b="1" dirty="0" smtClean="0"/>
            </a:br>
            <a:r>
              <a:rPr lang="cs-CZ" sz="1600" b="1" dirty="0" smtClean="0"/>
              <a:t>Název: Školní potřeby, člen </a:t>
            </a:r>
            <a:r>
              <a:rPr lang="cs-CZ" sz="1600" b="1" dirty="0" err="1" smtClean="0"/>
              <a:t>podst</a:t>
            </a:r>
            <a:r>
              <a:rPr lang="cs-CZ" sz="1600" b="1" dirty="0" smtClean="0"/>
              <a:t>. jmen</a:t>
            </a:r>
            <a:br>
              <a:rPr lang="cs-CZ" sz="1600" b="1" dirty="0" smtClean="0"/>
            </a:br>
            <a:r>
              <a:rPr lang="cs-CZ" sz="1600" b="1" dirty="0" smtClean="0"/>
              <a:t>Číslo operačního programu: CZ.1.07/1.4.00/21.1693</a:t>
            </a:r>
          </a:p>
          <a:p>
            <a:r>
              <a:rPr lang="cs-CZ" sz="1600" b="1" dirty="0" smtClean="0"/>
              <a:t>Název projektu: PRIMA ŠKOLA</a:t>
            </a:r>
            <a:endParaRPr lang="cs-CZ" sz="1600" b="1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37321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467544" y="4005064"/>
            <a:ext cx="40402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Anotace : </a:t>
            </a:r>
          </a:p>
          <a:p>
            <a:r>
              <a:rPr lang="cs-CZ" b="1" dirty="0" smtClean="0"/>
              <a:t>Němčina pro 7. třídu</a:t>
            </a:r>
          </a:p>
          <a:p>
            <a:r>
              <a:rPr lang="cs-CZ" b="1" dirty="0" smtClean="0"/>
              <a:t>Používání členu určitého </a:t>
            </a:r>
          </a:p>
          <a:p>
            <a:r>
              <a:rPr lang="cs-CZ" b="1" dirty="0"/>
              <a:t>a</a:t>
            </a:r>
            <a:r>
              <a:rPr lang="cs-CZ" b="1" dirty="0" smtClean="0"/>
              <a:t> neurčitého  – téma školní potřeby.</a:t>
            </a:r>
            <a:endParaRPr lang="cs-CZ" b="1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/>
              <a:t>W</a:t>
            </a:r>
            <a:r>
              <a:rPr lang="cs-CZ" sz="2800" b="1" dirty="0" err="1" smtClean="0"/>
              <a:t>ie</a:t>
            </a:r>
            <a:r>
              <a:rPr lang="cs-CZ" sz="2800" b="1" dirty="0" smtClean="0"/>
              <a:t> hei3t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Deutsch</a:t>
            </a:r>
            <a:r>
              <a:rPr lang="cs-CZ" sz="2800" b="1" dirty="0" smtClean="0"/>
              <a:t> ? Člen určitý a neurčitý. </a:t>
            </a:r>
            <a:endParaRPr lang="cs-CZ" sz="2800" b="1" dirty="0"/>
          </a:p>
        </p:txBody>
      </p:sp>
      <p:pic>
        <p:nvPicPr>
          <p:cNvPr id="1027" name="Picture 3" descr="C:\Users\Petr\AppData\Local\Microsoft\Windows\Temporary Internet Files\Content.IE5\VQ196A52\MC9002960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340768"/>
            <a:ext cx="2139636" cy="2584764"/>
          </a:xfrm>
          <a:prstGeom prst="rect">
            <a:avLst/>
          </a:prstGeom>
          <a:noFill/>
        </p:spPr>
      </p:pic>
      <p:pic>
        <p:nvPicPr>
          <p:cNvPr id="1030" name="Picture 6" descr="C:\Users\Petr\AppData\Local\Microsoft\Windows\Temporary Internet Files\Content.IE5\VQ196A52\MP9003155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556792"/>
            <a:ext cx="3096344" cy="2136477"/>
          </a:xfrm>
          <a:prstGeom prst="rect">
            <a:avLst/>
          </a:prstGeom>
          <a:noFill/>
        </p:spPr>
      </p:pic>
      <p:pic>
        <p:nvPicPr>
          <p:cNvPr id="1031" name="Picture 7" descr="C:\Users\Petr\AppData\Local\Microsoft\Windows\Temporary Internet Files\Content.IE5\IC7HWRJF\MC9002340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556792"/>
            <a:ext cx="2301089" cy="203250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3528" y="4149080"/>
            <a:ext cx="34257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Das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ist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ein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/>
              <a:t>Zirkel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5157192"/>
            <a:ext cx="3888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Das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ist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eine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Schere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4149080"/>
            <a:ext cx="41757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Das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ist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ein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Mäpchen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člen určitý a neurčitý.</a:t>
            </a:r>
            <a:endParaRPr lang="cs-CZ" sz="2800" b="1" dirty="0"/>
          </a:p>
        </p:txBody>
      </p:sp>
      <p:pic>
        <p:nvPicPr>
          <p:cNvPr id="2050" name="Picture 2" descr="C:\Users\Petr\AppData\Local\Microsoft\Windows\Temporary Internet Files\Content.IE5\GB31V1MW\MC9002905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44824"/>
            <a:ext cx="2717549" cy="1990253"/>
          </a:xfrm>
          <a:prstGeom prst="rect">
            <a:avLst/>
          </a:prstGeom>
          <a:noFill/>
        </p:spPr>
      </p:pic>
      <p:pic>
        <p:nvPicPr>
          <p:cNvPr id="2055" name="Picture 7" descr="C:\Users\Petr\AppData\Local\Microsoft\Windows\Temporary Internet Files\Content.IE5\WY5VF9LZ\MC9003893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556792"/>
            <a:ext cx="2312027" cy="2440070"/>
          </a:xfrm>
          <a:prstGeom prst="rect">
            <a:avLst/>
          </a:prstGeom>
          <a:noFill/>
        </p:spPr>
      </p:pic>
      <p:pic>
        <p:nvPicPr>
          <p:cNvPr id="2056" name="Picture 8" descr="C:\Users\Petr\AppData\Local\Microsoft\Windows\Temporary Internet Files\Content.IE5\GB31V1MW\MC9004134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484784"/>
            <a:ext cx="2219608" cy="235390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23528" y="4077072"/>
            <a:ext cx="33062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sz="3200" b="1" dirty="0" err="1" smtClean="0"/>
              <a:t>Das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ein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Spitzer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5301208"/>
            <a:ext cx="34678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Das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eine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Lampe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4365104"/>
            <a:ext cx="28620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Das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ein</a:t>
            </a:r>
            <a:r>
              <a:rPr lang="cs-CZ" sz="3200" b="1" dirty="0" smtClean="0"/>
              <a:t> Heft.</a:t>
            </a:r>
            <a:endParaRPr lang="cs-CZ" sz="3200" b="1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člen určitý a neurčitý.</a:t>
            </a:r>
            <a:endParaRPr lang="cs-CZ" sz="2800" b="1" dirty="0"/>
          </a:p>
        </p:txBody>
      </p:sp>
      <p:pic>
        <p:nvPicPr>
          <p:cNvPr id="3074" name="Picture 2" descr="C:\Users\Petr\AppData\Local\Microsoft\Windows\Temporary Internet Files\Content.IE5\WY5VF9LZ\MC9004119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3567065" cy="3373925"/>
          </a:xfrm>
          <a:prstGeom prst="rect">
            <a:avLst/>
          </a:prstGeom>
          <a:noFill/>
        </p:spPr>
      </p:pic>
      <p:pic>
        <p:nvPicPr>
          <p:cNvPr id="3076" name="Picture 4" descr="C:\Users\Petr\AppData\Local\Microsoft\Windows\Temporary Internet Files\Content.IE5\WY5VF9LZ\MP9004011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556687"/>
            <a:ext cx="2305452" cy="345649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99592" y="5157192"/>
            <a:ext cx="362810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Das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ein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Tisch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und</a:t>
            </a:r>
            <a:endParaRPr lang="cs-CZ" sz="3200" b="1" dirty="0" smtClean="0"/>
          </a:p>
          <a:p>
            <a:r>
              <a:rPr lang="cs-CZ" sz="3200" b="1" dirty="0" err="1"/>
              <a:t>d</a:t>
            </a:r>
            <a:r>
              <a:rPr lang="cs-CZ" sz="3200" b="1" dirty="0" err="1" smtClean="0"/>
              <a:t>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ein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Stuhl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5157192"/>
            <a:ext cx="352372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Das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eine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Tür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und</a:t>
            </a:r>
            <a:endParaRPr lang="cs-CZ" sz="3200" b="1" dirty="0" smtClean="0"/>
          </a:p>
          <a:p>
            <a:r>
              <a:rPr lang="cs-CZ" sz="3200" b="1" dirty="0" err="1"/>
              <a:t>d</a:t>
            </a:r>
            <a:r>
              <a:rPr lang="cs-CZ" sz="3200" b="1" dirty="0" err="1" smtClean="0"/>
              <a:t>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ein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Fenster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/>
              <a:t>PAMATUJ</a:t>
            </a:r>
          </a:p>
          <a:p>
            <a:endParaRPr lang="cs-CZ" sz="2800" b="1" dirty="0" smtClean="0"/>
          </a:p>
          <a:p>
            <a:pPr>
              <a:buNone/>
            </a:pPr>
            <a:endParaRPr lang="cs-CZ" sz="2800" b="1" dirty="0"/>
          </a:p>
          <a:p>
            <a:r>
              <a:rPr lang="cs-CZ" sz="2800" b="1" dirty="0" smtClean="0"/>
              <a:t>V němčině rozlišujeme u podstatného jména </a:t>
            </a:r>
          </a:p>
          <a:p>
            <a:pPr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</a:t>
            </a:r>
            <a:r>
              <a:rPr lang="cs-CZ" sz="2800" b="1" dirty="0" smtClean="0">
                <a:solidFill>
                  <a:srgbClr val="FF0000"/>
                </a:solidFill>
              </a:rPr>
              <a:t>člen určitý a člen neurčitý.</a:t>
            </a:r>
          </a:p>
          <a:p>
            <a:pPr>
              <a:buNone/>
            </a:pPr>
            <a:endParaRPr lang="cs-CZ" sz="2800" b="1" dirty="0"/>
          </a:p>
          <a:p>
            <a:pPr>
              <a:buNone/>
            </a:pPr>
            <a:r>
              <a:rPr lang="cs-CZ" sz="2800" b="1" dirty="0" smtClean="0"/>
              <a:t>	Rod podstatného jména v němčině často </a:t>
            </a:r>
            <a:r>
              <a:rPr lang="cs-CZ" sz="2800" b="1" dirty="0" smtClean="0">
                <a:solidFill>
                  <a:srgbClr val="FF0000"/>
                </a:solidFill>
              </a:rPr>
              <a:t>neodpovídá</a:t>
            </a:r>
            <a:r>
              <a:rPr lang="cs-CZ" sz="2800" b="1" dirty="0" smtClean="0"/>
              <a:t> rodu v češtině. </a:t>
            </a:r>
          </a:p>
          <a:p>
            <a:pPr>
              <a:buNone/>
            </a:pPr>
            <a:r>
              <a:rPr lang="cs-CZ" sz="2800" b="1" dirty="0" smtClean="0"/>
              <a:t>	Např. židle – der </a:t>
            </a:r>
            <a:r>
              <a:rPr lang="cs-CZ" sz="2800" b="1" dirty="0" err="1" smtClean="0"/>
              <a:t>Stuhl</a:t>
            </a:r>
            <a:r>
              <a:rPr lang="cs-CZ" sz="2800" b="1" dirty="0" smtClean="0"/>
              <a:t>, kniha –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Buch</a:t>
            </a:r>
            <a:r>
              <a:rPr lang="cs-CZ" sz="2800" b="1" dirty="0" smtClean="0"/>
              <a:t>.</a:t>
            </a:r>
          </a:p>
          <a:p>
            <a:pPr>
              <a:buNone/>
            </a:pPr>
            <a:r>
              <a:rPr lang="cs-CZ" sz="2800" b="1" dirty="0" smtClean="0"/>
              <a:t>	</a:t>
            </a:r>
            <a:endParaRPr lang="cs-CZ" sz="2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člen určitý a neurčitý.</a:t>
            </a:r>
            <a:endParaRPr lang="cs-CZ" sz="2800" b="1" dirty="0"/>
          </a:p>
        </p:txBody>
      </p:sp>
      <p:pic>
        <p:nvPicPr>
          <p:cNvPr id="4098" name="Picture 2" descr="C:\Users\Petr\AppData\Local\Microsoft\Windows\Temporary Internet Files\Content.IE5\IC7HWRJF\MC9000589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268760"/>
            <a:ext cx="1852574" cy="17263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Když mluvíme o nějaké věci </a:t>
            </a:r>
            <a:r>
              <a:rPr lang="cs-CZ" sz="2800" b="1" dirty="0" err="1" smtClean="0"/>
              <a:t>ev</a:t>
            </a:r>
            <a:r>
              <a:rPr lang="cs-CZ" sz="2800" b="1" dirty="0" smtClean="0"/>
              <a:t>. </a:t>
            </a:r>
            <a:r>
              <a:rPr lang="cs-CZ" sz="2800" b="1" dirty="0"/>
              <a:t>o</a:t>
            </a:r>
            <a:r>
              <a:rPr lang="cs-CZ" sz="2800" b="1" dirty="0" smtClean="0"/>
              <a:t>sobě poprvé,</a:t>
            </a:r>
          </a:p>
          <a:p>
            <a:pPr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použijeme v němčině </a:t>
            </a:r>
            <a:r>
              <a:rPr lang="cs-CZ" sz="2800" b="1" dirty="0" smtClean="0">
                <a:solidFill>
                  <a:srgbClr val="FF0000"/>
                </a:solidFill>
              </a:rPr>
              <a:t>člen neurčitý.</a:t>
            </a:r>
          </a:p>
          <a:p>
            <a:endParaRPr lang="cs-CZ" sz="2800" b="1" dirty="0"/>
          </a:p>
          <a:p>
            <a:r>
              <a:rPr lang="cs-CZ" sz="2800" b="1" dirty="0" smtClean="0"/>
              <a:t>Co je to ?   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?</a:t>
            </a:r>
          </a:p>
          <a:p>
            <a:r>
              <a:rPr lang="cs-CZ" sz="2800" b="1" dirty="0" smtClean="0"/>
              <a:t>To je tužka.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ein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Bleistift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Jaká </a:t>
            </a:r>
            <a:r>
              <a:rPr lang="cs-CZ" sz="2800" b="1" dirty="0" smtClean="0"/>
              <a:t>je ta tužka ? </a:t>
            </a:r>
          </a:p>
          <a:p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der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Bleistift</a:t>
            </a:r>
            <a:r>
              <a:rPr lang="cs-CZ" sz="2800" b="1" dirty="0" smtClean="0"/>
              <a:t> ?</a:t>
            </a:r>
          </a:p>
          <a:p>
            <a:r>
              <a:rPr lang="cs-CZ" sz="2800" b="1" dirty="0" smtClean="0"/>
              <a:t>Ta tužka je žlutá. 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Der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Bleistift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gelb</a:t>
            </a:r>
            <a:r>
              <a:rPr lang="cs-CZ" sz="2800" b="1" dirty="0" smtClean="0"/>
              <a:t>.</a:t>
            </a:r>
          </a:p>
          <a:p>
            <a:endParaRPr lang="cs-CZ" sz="2800" b="1" dirty="0" smtClean="0"/>
          </a:p>
          <a:p>
            <a:pPr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člen určitý a neurčitý.</a:t>
            </a:r>
            <a:endParaRPr lang="cs-CZ" sz="2800" b="1" dirty="0"/>
          </a:p>
        </p:txBody>
      </p:sp>
      <p:pic>
        <p:nvPicPr>
          <p:cNvPr id="5122" name="Picture 2" descr="C:\Users\Petr\AppData\Local\Microsoft\Windows\Temporary Internet Files\Content.IE5\VQ196A52\MP9003096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284984"/>
            <a:ext cx="2003263" cy="28083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člen určitý a neurčitý.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 dalších větách potom používáme člen  určitý.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?</a:t>
            </a:r>
          </a:p>
          <a:p>
            <a:pPr>
              <a:buNone/>
            </a:pPr>
            <a:endParaRPr lang="cs-CZ" sz="2800" b="1" dirty="0" smtClean="0"/>
          </a:p>
          <a:p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eine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Tasche</a:t>
            </a:r>
            <a:r>
              <a:rPr lang="cs-CZ" sz="2800" b="1" dirty="0" smtClean="0"/>
              <a:t>.</a:t>
            </a:r>
          </a:p>
          <a:p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Tasche</a:t>
            </a:r>
            <a:r>
              <a:rPr lang="cs-CZ" sz="2800" b="1" dirty="0" smtClean="0"/>
              <a:t> 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Tasche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rot.</a:t>
            </a:r>
            <a:endParaRPr lang="cs-CZ" sz="2800" b="1" dirty="0"/>
          </a:p>
        </p:txBody>
      </p:sp>
      <p:pic>
        <p:nvPicPr>
          <p:cNvPr id="6148" name="Picture 4" descr="C:\Users\Petr\AppData\Local\Microsoft\Windows\Temporary Internet Files\Content.IE5\WY5VF9LZ\MP9004221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132856"/>
            <a:ext cx="3023354" cy="40050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? </a:t>
            </a:r>
          </a:p>
          <a:p>
            <a:endParaRPr lang="cs-CZ" b="1" dirty="0" smtClean="0"/>
          </a:p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ein</a:t>
            </a:r>
            <a:r>
              <a:rPr lang="cs-CZ" b="1" dirty="0" smtClean="0"/>
              <a:t> Auto.</a:t>
            </a:r>
          </a:p>
          <a:p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Auto ? </a:t>
            </a:r>
          </a:p>
          <a:p>
            <a:r>
              <a:rPr lang="cs-CZ" b="1" dirty="0" err="1" smtClean="0"/>
              <a:t>Das</a:t>
            </a:r>
            <a:r>
              <a:rPr lang="cs-CZ" b="1" dirty="0" smtClean="0"/>
              <a:t> Auto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grün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Ball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der </a:t>
            </a:r>
            <a:r>
              <a:rPr lang="cs-CZ" b="1" dirty="0" err="1" smtClean="0"/>
              <a:t>Ball</a:t>
            </a:r>
            <a:r>
              <a:rPr lang="cs-CZ" b="1" dirty="0" smtClean="0"/>
              <a:t> ? 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Ball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blau</a:t>
            </a:r>
            <a:r>
              <a:rPr lang="cs-CZ" b="1" dirty="0" smtClean="0"/>
              <a:t>, </a:t>
            </a:r>
            <a:r>
              <a:rPr lang="cs-CZ" b="1" dirty="0" err="1" smtClean="0"/>
              <a:t>gelb</a:t>
            </a:r>
            <a:r>
              <a:rPr lang="cs-CZ" b="1" dirty="0" smtClean="0"/>
              <a:t>, rot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grün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7171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916832"/>
            <a:ext cx="2478701" cy="1556307"/>
          </a:xfrm>
          <a:prstGeom prst="rect">
            <a:avLst/>
          </a:prstGeom>
          <a:noFill/>
        </p:spPr>
      </p:pic>
      <p:pic>
        <p:nvPicPr>
          <p:cNvPr id="7173" name="Picture 5" descr="C:\Users\Petr\AppData\Local\Microsoft\Windows\Temporary Internet Files\Content.IE5\WY5VF9LZ\MC9004125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789040"/>
            <a:ext cx="2272420" cy="225431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METODIKA.</a:t>
            </a:r>
          </a:p>
          <a:p>
            <a:endParaRPr lang="cs-CZ" b="1" dirty="0" smtClean="0"/>
          </a:p>
          <a:p>
            <a:r>
              <a:rPr lang="cs-CZ" b="1" dirty="0" smtClean="0"/>
              <a:t>DUM je součástí výkladu o používání členu určitého a neurčitého v němčině.</a:t>
            </a:r>
          </a:p>
          <a:p>
            <a:r>
              <a:rPr lang="cs-CZ" b="1" dirty="0" smtClean="0"/>
              <a:t>Nejprve si na několika příkladech vysvětlíme rozdíly mezi češtinou a němčinou, děti si zapíší příklady a pravidlo do sešitů. </a:t>
            </a:r>
          </a:p>
          <a:p>
            <a:r>
              <a:rPr lang="cs-CZ" b="1" dirty="0" smtClean="0"/>
              <a:t>Pak hrajeme hry, děti se ptají a odpovídají – co je to, jak se to jmenuje německy, jaké je to.</a:t>
            </a:r>
          </a:p>
          <a:p>
            <a:r>
              <a:rPr lang="cs-CZ" b="1" dirty="0" smtClean="0"/>
              <a:t>Práce s interaktivní tabulí umožní názorný výklad - spojení obrázků, slovíček – barevné značení rodů. 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 </a:t>
            </a:r>
            <a:endParaRPr lang="cs-CZ" sz="2800" b="1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Zdroje :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Kliparty Office www. </a:t>
            </a:r>
            <a:r>
              <a:rPr lang="cs-CZ" b="1" dirty="0" err="1" smtClean="0"/>
              <a:t>Office</a:t>
            </a:r>
            <a:r>
              <a:rPr lang="cs-CZ" b="1" dirty="0" smtClean="0"/>
              <a:t>.Microsoft.</a:t>
            </a:r>
            <a:r>
              <a:rPr lang="cs-CZ" b="1" dirty="0" err="1" smtClean="0"/>
              <a:t>com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:</a:t>
            </a:r>
            <a:endParaRPr lang="cs-CZ" sz="2800" b="1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136</TotalTime>
  <Words>328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Snímek 1</vt:lpstr>
      <vt:lpstr>Němčina pro 7. třídu – Wie hei3t das auf Deutsch ? Člen určitý a neurčitý. </vt:lpstr>
      <vt:lpstr>Němčina pro 7. třídu – člen určitý a neurčitý.</vt:lpstr>
      <vt:lpstr>Němčina pro 7. třídu – člen určitý a neurčitý.</vt:lpstr>
      <vt:lpstr>Němčina pro 7. třídu – člen určitý a neurčitý.</vt:lpstr>
      <vt:lpstr>Němčina pro 7. třídu – člen určitý a neurčitý.</vt:lpstr>
      <vt:lpstr>Němčina pro 7. třídu – člen určitý a neurčitý.</vt:lpstr>
      <vt:lpstr>Němčina pro 7. třídu.</vt:lpstr>
      <vt:lpstr>Němčina pro 7. třídu. </vt:lpstr>
      <vt:lpstr>Němčina pro 7. třídu :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Simona</cp:lastModifiedBy>
  <cp:revision>24</cp:revision>
  <dcterms:created xsi:type="dcterms:W3CDTF">2012-02-01T15:06:42Z</dcterms:created>
  <dcterms:modified xsi:type="dcterms:W3CDTF">2012-03-19T09:46:42Z</dcterms:modified>
</cp:coreProperties>
</file>